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1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drawings/drawing2.xml" ContentType="application/vnd.openxmlformats-officedocument.drawingml.chartshapes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3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drawings/drawing4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drawings/drawing5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drawings/drawing6.xml" ContentType="application/vnd.openxmlformats-officedocument.drawingml.chartshapes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3"/>
    <p:sldMasterId id="2147483776" r:id="rId4"/>
  </p:sldMasterIdLst>
  <p:notesMasterIdLst>
    <p:notesMasterId r:id="rId43"/>
  </p:notesMasterIdLst>
  <p:sldIdLst>
    <p:sldId id="2134808325" r:id="rId5"/>
    <p:sldId id="398" r:id="rId6"/>
    <p:sldId id="2134808319" r:id="rId7"/>
    <p:sldId id="2134808321" r:id="rId8"/>
    <p:sldId id="457" r:id="rId9"/>
    <p:sldId id="2134808300" r:id="rId10"/>
    <p:sldId id="2134808301" r:id="rId11"/>
    <p:sldId id="2134808323" r:id="rId12"/>
    <p:sldId id="2134808303" r:id="rId13"/>
    <p:sldId id="2134808317" r:id="rId14"/>
    <p:sldId id="2134808324" r:id="rId15"/>
    <p:sldId id="2134808308" r:id="rId16"/>
    <p:sldId id="2134808309" r:id="rId17"/>
    <p:sldId id="2134808310" r:id="rId18"/>
    <p:sldId id="2134808311" r:id="rId19"/>
    <p:sldId id="2134808312" r:id="rId20"/>
    <p:sldId id="2134808313" r:id="rId21"/>
    <p:sldId id="2134808320" r:id="rId22"/>
    <p:sldId id="2134808315" r:id="rId23"/>
    <p:sldId id="259" r:id="rId24"/>
    <p:sldId id="268" r:id="rId25"/>
    <p:sldId id="270" r:id="rId26"/>
    <p:sldId id="292" r:id="rId27"/>
    <p:sldId id="290" r:id="rId28"/>
    <p:sldId id="273" r:id="rId29"/>
    <p:sldId id="296" r:id="rId30"/>
    <p:sldId id="274" r:id="rId31"/>
    <p:sldId id="291" r:id="rId32"/>
    <p:sldId id="294" r:id="rId33"/>
    <p:sldId id="295" r:id="rId34"/>
    <p:sldId id="293" r:id="rId35"/>
    <p:sldId id="287" r:id="rId36"/>
    <p:sldId id="275" r:id="rId37"/>
    <p:sldId id="286" r:id="rId38"/>
    <p:sldId id="284" r:id="rId39"/>
    <p:sldId id="288" r:id="rId40"/>
    <p:sldId id="277" r:id="rId41"/>
    <p:sldId id="280" r:id="rId4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48" userDrawn="1">
          <p15:clr>
            <a:srgbClr val="A4A3A4"/>
          </p15:clr>
        </p15:guide>
        <p15:guide id="2" pos="1872" userDrawn="1">
          <p15:clr>
            <a:srgbClr val="A4A3A4"/>
          </p15:clr>
        </p15:guide>
        <p15:guide id="3" pos="7416" userDrawn="1">
          <p15:clr>
            <a:srgbClr val="A4A3A4"/>
          </p15:clr>
        </p15:guide>
        <p15:guide id="4" pos="3696" userDrawn="1">
          <p15:clr>
            <a:srgbClr val="A4A3A4"/>
          </p15:clr>
        </p15:guide>
        <p15:guide id="5" orient="horz" pos="2592" userDrawn="1">
          <p15:clr>
            <a:srgbClr val="A4A3A4"/>
          </p15:clr>
        </p15:guide>
        <p15:guide id="6" orient="horz" pos="1104" userDrawn="1">
          <p15:clr>
            <a:srgbClr val="A4A3A4"/>
          </p15:clr>
        </p15:guide>
        <p15:guide id="8" pos="6240" userDrawn="1">
          <p15:clr>
            <a:srgbClr val="A4A3A4"/>
          </p15:clr>
        </p15:guide>
        <p15:guide id="9" orient="horz" pos="3432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D07DC14-58F1-D44A-9540-B77C1FEEC540}" name="Sabatine, Marc S.,MD, MPH" initials="SMSM" userId="S::msabatine@bwh.harvard.edu::c7c5fc3d-b5a0-4389-8e0e-aef4d82d74c6" providerId="AD"/>
  <p188:author id="{DB4ADE99-68C1-835C-36BF-9D60C1A79909}" name="O'Donoghue, Michelle L.,MD, MPH" initials="OMLM" userId="S::modonoghue@bwh.harvard.edu::79664c0d-e5b6-4456-aeaf-cc49e3fd8eb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batine, Marc S.,M.D.,M.P.H." initials="SMS" lastIdx="1" clrIdx="0">
    <p:extLst>
      <p:ext uri="{19B8F6BF-5375-455C-9EA6-DF929625EA0E}">
        <p15:presenceInfo xmlns:p15="http://schemas.microsoft.com/office/powerpoint/2012/main" userId="S::msabatine@bwh.harvard.edu::c7c5fc3d-b5a0-4389-8e0e-aef4d82d74c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A50021"/>
    <a:srgbClr val="000000"/>
    <a:srgbClr val="CC0000"/>
    <a:srgbClr val="006600"/>
    <a:srgbClr val="008000"/>
    <a:srgbClr val="FFFF66"/>
    <a:srgbClr val="CCFFFF"/>
    <a:srgbClr val="FFFF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6692" autoAdjust="0"/>
  </p:normalViewPr>
  <p:slideViewPr>
    <p:cSldViewPr snapToGrid="0" showGuides="1">
      <p:cViewPr varScale="1">
        <p:scale>
          <a:sx n="155" d="100"/>
          <a:sy n="155" d="100"/>
        </p:scale>
        <p:origin x="234" y="132"/>
      </p:cViewPr>
      <p:guideLst>
        <p:guide orient="horz" pos="3648"/>
        <p:guide pos="1872"/>
        <p:guide pos="7416"/>
        <p:guide pos="3696"/>
        <p:guide orient="horz" pos="2592"/>
        <p:guide orient="horz" pos="1104"/>
        <p:guide pos="6240"/>
        <p:guide orient="horz" pos="3432"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Relationship Id="rId4" Type="http://schemas.openxmlformats.org/officeDocument/2006/relationships/chartUserShapes" Target="../drawings/drawing2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3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Relationship Id="rId4" Type="http://schemas.openxmlformats.org/officeDocument/2006/relationships/chartUserShapes" Target="../drawings/drawing4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Relationship Id="rId4" Type="http://schemas.openxmlformats.org/officeDocument/2006/relationships/chartUserShapes" Target="../drawings/drawing5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Relationship Id="rId4" Type="http://schemas.openxmlformats.org/officeDocument/2006/relationships/chartUserShapes" Target="../drawings/drawing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1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4.4732369399138404E-2"/>
          <c:w val="0.80377060130997158"/>
          <c:h val="0.9164951388443819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6.4999999999999997E-3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1F4-4D22-95B1-62F238BE467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8.0999999999999996E-3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F4-4D22-95B1-62F238BE467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4.1999999999999997E-3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F4-4D22-95B1-62F238BE467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2.0000000000000004E-2"/>
          <c:min val="0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73858017220512"/>
          <c:y val="6.9765236298882774E-2"/>
          <c:w val="0.81952038452228637"/>
          <c:h val="0.8714691363531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99E-4BE7-8477-4762983C57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8.8999999999999999E-3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99E-4BE7-8477-4762983C57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99E-4BE7-8477-4762983C57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9.4999999999999998E-3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99E-4BE7-8477-4762983C57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99E-4BE7-8477-4762983C571B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2B8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925-4AC8-80EB-5EBCF48F812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7.9000000000000008E-3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99E-4BE7-8477-4762983C571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4862309469009"/>
          <c:y val="5.7978715091656377E-2"/>
          <c:w val="0.79000866648002954"/>
          <c:h val="0.807589585710043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1.6799999999999999E-2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D6-4797-8A94-95FE653891D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1.6500000000000001E-2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D6-4797-8A94-95FE653891D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1.5800000000000002E-2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D6-4797-8A94-95FE653891D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1.24E-2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ED6-4797-8A94-95FE653891D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1D1DF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19B-47C0-9C50-5811493996C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1.49E-2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ED6-4797-8A94-95FE653891D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1.3599999999999999E-2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2ED6-4797-8A94-95FE653891D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9.2999999999999992E-3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3DE-4BAB-B45C-B78BB2FECC6E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8.0000000000000002E-3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3DE-4BAB-B45C-B78BB2FECC6E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8.6999999999999994E-3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3DE-4BAB-B45C-B78BB2FECC6E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9.1000000000000004E-3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3DE-4BAB-B45C-B78BB2FECC6E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8.5000000000000006E-3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3DE-4BAB-B45C-B78BB2FECC6E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5.7999999999999996E-3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C3DE-4BAB-B45C-B78BB2FECC6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484862309469009"/>
          <c:y val="5.7502485703812597E-2"/>
          <c:w val="0.79000866648002954"/>
          <c:h val="0.809170019040917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1.5299999999999999E-2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1B8-4573-BE88-FF6A1684D0A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1.54E-2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1B8-4573-BE88-FF6A1684D0A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1.6899999999999998E-2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1B8-4573-BE88-FF6A1684D0A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1.7500000000000002E-2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1B8-4573-BE88-FF6A1684D0A5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1.3100000000000001E-2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1B8-4573-BE88-FF6A1684D0A5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1.5699999999999999E-2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1B8-4573-BE88-FF6A1684D0A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9428847904610611"/>
          <c:y val="6.4265431823427699E-2"/>
          <c:w val="0.80555094232745128"/>
          <c:h val="0.871469136353144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6.9999999999999999E-4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C94-4991-8366-2248A99C7CA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1.1999999999999999E-3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C94-4991-8366-2248A99C7CA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8.0000000000000004E-4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C94-4991-8366-2248A99C7CA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0.00%</c:formatCode>
                <c:ptCount val="1"/>
                <c:pt idx="0">
                  <c:v>2.9999999999999997E-4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AC94-4991-8366-2248A99C7CA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7090870065223737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B0-4161-BFAE-E6798FCD70D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0.00%</c:formatCode>
                <c:ptCount val="1"/>
                <c:pt idx="0">
                  <c:v>8.9999999999999998E-4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C94-4991-8366-2248A99C7CA6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0.00%</c:formatCode>
                <c:ptCount val="1"/>
                <c:pt idx="0">
                  <c:v>6.9999999999999999E-4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C94-4991-8366-2248A99C7CA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1.0000000000000002E-2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9325761555644"/>
          <c:y val="5.7978715091656377E-2"/>
          <c:w val="0.69392471341915529"/>
          <c:h val="0.807589585710043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00C0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DA5A-0F42-A008-459690AE0CF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1.17E-2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BC-4C69-BD99-C67452AEB35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2BC-4C69-BD99-C67452AEB35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1.18E-2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2BC-4C69-BD99-C67452AEB35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12BC-4C69-BD99-C67452AEB357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1.04E-2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BC-4C69-BD99-C67452AEB357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9.9000000000000008E-3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2BC-4C69-BD99-C67452AEB35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Annualized IR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278735428341728"/>
          <c:h val="0.8340398876770438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DEC-4292-828B-AD6BF42E478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1.0999999999999999E-2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DEC-4292-828B-AD6BF42E478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5.7999999999999996E-3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DEC-4292-828B-AD6BF42E47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2.5000000000000005E-2"/>
          <c:min val="0"/>
        </c:scaling>
        <c:delete val="0"/>
        <c:axPos val="l"/>
        <c:numFmt formatCode="0.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2408136482939631"/>
          <c:h val="0.8397060043883404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1.9E-2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90-46C1-8DA5-7473DEC8995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2.1000000000000001E-2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B90-46C1-8DA5-7473DEC8995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1.2E-2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B90-46C1-8DA5-7473DEC8995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4.0000000000000008E-2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087447683904374"/>
          <c:y val="4.0484180826753355E-2"/>
          <c:w val="0.81503186257123261"/>
          <c:h val="0.78304483727537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2.3199999999999998E-2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2E-45AC-9FBF-2D7F7994A14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1.84E-2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2E-45AC-9FBF-2D7F7994A14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1.1900000000000001E-2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F2E-45AC-9FBF-2D7F7994A1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4.0000000000000008E-2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3.4818064115456723E-2"/>
          <c:w val="0.81575926320020808"/>
          <c:h val="0.783044837275374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5.0000000000000001E-4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98A-414A-86B7-2909A645C9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98A-414A-86B7-2909A645C9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4.0000000000000002E-4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98A-414A-86B7-2909A645C9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1.0000000000000002E-2"/>
          <c:min val="0"/>
        </c:scaling>
        <c:delete val="0"/>
        <c:axPos val="l"/>
        <c:numFmt formatCode="0.0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2.5000000000000005E-3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0123031496058E-2"/>
          <c:y val="4.0484180826753355E-2"/>
          <c:w val="0.84782607410560162"/>
          <c:h val="0.7936202343177833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Placebo - FOURIER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0.00%</c:formatCode>
                <c:ptCount val="1"/>
                <c:pt idx="0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11A-435F-8C68-BBBCFD35A2D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Evolocumab - FOURIER</c:v>
                </c:pt>
              </c:strCache>
            </c:strRef>
          </c:tx>
          <c:spPr>
            <a:solidFill>
              <a:srgbClr val="CC0000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0.00%</c:formatCode>
                <c:ptCount val="1"/>
                <c:pt idx="0">
                  <c:v>0.128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11A-435F-8C68-BBBCFD35A2D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Evolocumab - FOURIER &amp; OLE</c:v>
                </c:pt>
              </c:strCache>
            </c:strRef>
          </c:tx>
          <c:spPr>
            <a:solidFill>
              <a:srgbClr val="A50021"/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0.00%</c:formatCode>
                <c:ptCount val="1"/>
                <c:pt idx="0">
                  <c:v>0.10199999999999999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1A-435F-8C68-BBBCFD35A2D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95976224"/>
        <c:axId val="895976552"/>
      </c:barChart>
      <c:catAx>
        <c:axId val="8959762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one"/>
        <c:spPr>
          <a:noFill/>
          <a:ln w="9525" cap="flat" cmpd="sng" algn="ctr">
            <a:solidFill>
              <a:srgbClr val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552"/>
        <c:crosses val="autoZero"/>
        <c:auto val="1"/>
        <c:lblAlgn val="ctr"/>
        <c:lblOffset val="100"/>
        <c:noMultiLvlLbl val="0"/>
      </c:catAx>
      <c:valAx>
        <c:axId val="895976552"/>
        <c:scaling>
          <c:orientation val="minMax"/>
          <c:max val="0.25"/>
          <c:min val="0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95976224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3510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F3-479D-B0E1-5CAF506172F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6863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F3-479D-B0E1-5CAF506172F4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3587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F3-479D-B0E1-5CAF506172F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2569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F3-479D-B0E1-5CAF506172F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6182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1F3-479D-B0E1-5CAF506172F4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LDL-C Category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3673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1F3-479D-B0E1-5CAF506172F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832051832"/>
        <c:axId val="832050192"/>
      </c:barChart>
      <c:catAx>
        <c:axId val="8320518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2050192"/>
        <c:crosses val="autoZero"/>
        <c:auto val="1"/>
        <c:lblAlgn val="ctr"/>
        <c:lblOffset val="100"/>
        <c:noMultiLvlLbl val="0"/>
      </c:catAx>
      <c:valAx>
        <c:axId val="8320501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Number of Patients</a:t>
                </a:r>
              </a:p>
            </c:rich>
          </c:tx>
          <c:layout>
            <c:manualLayout>
              <c:xMode val="edge"/>
              <c:yMode val="edge"/>
              <c:x val="2.7822762289384586E-4"/>
              <c:y val="0.2548119661963844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1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8320518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 b="1"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A00C0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0.0%</c:formatCode>
                <c:ptCount val="1"/>
                <c:pt idx="0">
                  <c:v>4.1000000000000003E-3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BE-4CED-A810-CF6F8AE760C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0.0%</c:formatCode>
                <c:ptCount val="1"/>
                <c:pt idx="0">
                  <c:v>2.3E-3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BE-4CED-A810-CF6F8AE760C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FBC5C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0.0%</c:formatCode>
                <c:ptCount val="1"/>
                <c:pt idx="0">
                  <c:v>4.4999999999999997E-3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BE-4CED-A810-CF6F8AE760CC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0.0%</c:formatCode>
                <c:ptCount val="1"/>
                <c:pt idx="0">
                  <c:v>5.4999999999999997E-3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BE-4CED-A810-CF6F8AE760CC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0.0%</c:formatCode>
                <c:ptCount val="1"/>
                <c:pt idx="0">
                  <c:v>4.3E-3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7BE-4CED-A810-CF6F8AE760CC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≥100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0.0%</c:formatCode>
                <c:ptCount val="1"/>
                <c:pt idx="0">
                  <c:v>5.1999999999999998E-3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7BE-4CED-A810-CF6F8AE760C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3.0000000000000006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5092742865109818"/>
          <c:y val="6.526975894611331E-2"/>
          <c:w val="0.70278087350975815"/>
          <c:h val="0.8113220160966485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&lt;20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A00C0C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5678-1941-A282-71DD045DF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Sheet1!$B$2</c:f>
              <c:numCache>
                <c:formatCode>0%</c:formatCode>
                <c:ptCount val="1"/>
                <c:pt idx="0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54B-4847-B0A0-419503E2623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20-&lt;40</c:v>
                </c:pt>
              </c:strCache>
            </c:strRef>
          </c:tx>
          <c:spPr>
            <a:solidFill>
              <a:srgbClr val="DD0B0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DD0B08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A97-2F4E-A348-C3BEA98A697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Sheet1!$C$2</c:f>
              <c:numCache>
                <c:formatCode>0%</c:formatCode>
                <c:ptCount val="1"/>
                <c:pt idx="0">
                  <c:v>0.156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54B-4847-B0A0-419503E2623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40-&lt;55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FBC5C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678-1941-A282-71DD045DF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Sheet1!$D$2</c:f>
              <c:numCache>
                <c:formatCode>0%</c:formatCode>
                <c:ptCount val="1"/>
                <c:pt idx="0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54B-4847-B0A0-419503E2623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55-&lt;70</c:v>
                </c:pt>
              </c:strCache>
            </c:strRef>
          </c:tx>
          <c:spPr>
            <a:solidFill>
              <a:srgbClr val="AEC5F8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Sheet1!$E$2</c:f>
              <c:numCache>
                <c:formatCode>0%</c:formatCode>
                <c:ptCount val="1"/>
                <c:pt idx="0">
                  <c:v>0.16900000000000001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54B-4847-B0A0-419503E2623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70-&lt;100</c:v>
                </c:pt>
              </c:strCache>
            </c:strRef>
          </c:tx>
          <c:spPr>
            <a:solidFill>
              <a:srgbClr val="1D1DFF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Sheet1!$F$2</c:f>
              <c:numCache>
                <c:formatCode>0%</c:formatCode>
                <c:ptCount val="1"/>
                <c:pt idx="0">
                  <c:v>0.15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54B-4847-B0A0-419503E2623F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&gt;=100</c:v>
                </c:pt>
              </c:strCache>
            </c:strRef>
          </c:tx>
          <c:spPr>
            <a:solidFill>
              <a:srgbClr val="002B8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</c:f>
              <c:strCache>
                <c:ptCount val="1"/>
                <c:pt idx="0">
                  <c:v> </c:v>
                </c:pt>
              </c:strCache>
            </c:strRef>
          </c:cat>
          <c:val>
            <c:numRef>
              <c:f>Sheet1!$G$2</c:f>
              <c:numCache>
                <c:formatCode>0%</c:formatCode>
                <c:ptCount val="1"/>
                <c:pt idx="0">
                  <c:v>0.14599999999999999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54B-4847-B0A0-419503E2623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87213392"/>
        <c:axId val="1087213720"/>
      </c:barChart>
      <c:catAx>
        <c:axId val="108721339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720"/>
        <c:crosses val="autoZero"/>
        <c:auto val="1"/>
        <c:lblAlgn val="ctr"/>
        <c:lblOffset val="100"/>
        <c:noMultiLvlLbl val="0"/>
      </c:catAx>
      <c:valAx>
        <c:axId val="1087213720"/>
        <c:scaling>
          <c:orientation val="minMax"/>
          <c:max val="0.3000000000000000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Annualized IR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de-DE"/>
            </a:p>
          </c:txPr>
        </c:title>
        <c:numFmt formatCode="0%" sourceLinked="0"/>
        <c:majorTickMark val="out"/>
        <c:minorTickMark val="none"/>
        <c:tickLblPos val="nextTo"/>
        <c:spPr>
          <a:solidFill>
            <a:schemeClr val="bg1"/>
          </a:solidFill>
          <a:ln>
            <a:solidFill>
              <a:schemeClr val="accent1">
                <a:shade val="95000"/>
                <a:satMod val="105000"/>
              </a:schemeClr>
            </a:solidFill>
          </a:ln>
          <a:effectLst/>
        </c:spPr>
        <c:txPr>
          <a:bodyPr rot="-60000000" spcFirstLastPara="1" vertOverflow="ellipsis" vert="horz" wrap="square" anchor="b" anchorCtr="0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87213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de-D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0.3745</cdr:x>
      <cdr:y>0.47438</cdr:y>
    </cdr:from>
    <cdr:to>
      <cdr:x>0.75712</cdr:x>
      <cdr:y>0.57615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02591" y="1219464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0.03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0.38177</cdr:x>
      <cdr:y>0.37687</cdr:y>
    </cdr:from>
    <cdr:to>
      <cdr:x>0.91474</cdr:x>
      <cdr:y>0.48512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022889" y="910765"/>
          <a:ext cx="1428014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0.63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0.3782</cdr:x>
      <cdr:y>0.35496</cdr:y>
    </cdr:from>
    <cdr:to>
      <cdr:x>0.7621</cdr:x>
      <cdr:y>0.45949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10453" y="888352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0.17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0.34426</cdr:x>
      <cdr:y>0.1837</cdr:y>
    </cdr:from>
    <cdr:to>
      <cdr:x>0.72688</cdr:x>
      <cdr:y>0.28507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105486" y="474081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0.71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0.42994</cdr:x>
      <cdr:y>0.55114</cdr:y>
    </cdr:from>
    <cdr:to>
      <cdr:x>0.85122</cdr:x>
      <cdr:y>0.6604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53910" y="1319609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0.59</a:t>
          </a: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0.3918</cdr:x>
      <cdr:y>0.30155</cdr:y>
    </cdr:from>
    <cdr:to>
      <cdr:x>0.77442</cdr:x>
      <cdr:y>0.40376</cdr:y>
    </cdr:to>
    <cdr:sp macro="" textlink="">
      <cdr:nvSpPr>
        <cdr:cNvPr id="2" name="TextBox 45">
          <a:extLst xmlns:a="http://schemas.openxmlformats.org/drawingml/2006/main">
            <a:ext uri="{FF2B5EF4-FFF2-40B4-BE49-F238E27FC236}">
              <a16:creationId xmlns:a16="http://schemas.microsoft.com/office/drawing/2014/main" id="{3329C1A0-7C38-423A-AA80-DE5C03F8EF7F}"/>
            </a:ext>
          </a:extLst>
        </cdr:cNvPr>
        <cdr:cNvSpPr txBox="1"/>
      </cdr:nvSpPr>
      <cdr:spPr>
        <a:xfrm xmlns:a="http://schemas.openxmlformats.org/drawingml/2006/main">
          <a:off x="1258168" y="771841"/>
          <a:ext cx="1228681" cy="261610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100" b="1" dirty="0"/>
            <a:t>Adj P</a:t>
          </a:r>
          <a:r>
            <a:rPr lang="en-US" sz="1100" b="1" baseline="-25000" dirty="0"/>
            <a:t>trend </a:t>
          </a:r>
          <a:r>
            <a:rPr lang="en-US" sz="1100" b="1" dirty="0"/>
            <a:t>= 0.06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C344392A-AAC0-4A2D-AE74-F710010BEE18}" type="datetimeFigureOut">
              <a:rPr lang="en-US" smtClean="0"/>
              <a:t>3/9/2023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E20C84D-6C01-4B03-A5DC-067FA8894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3568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256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399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3219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420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7492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2249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891128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64201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11068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240352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96693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F680243-1DF8-4D12-A7EE-B1EBDF09ABA8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82413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16905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82216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2262380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894540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7696699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6879131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006037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270040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866433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6770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70039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494196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117826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884828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86B2B18-63A7-FF4F-A036-EB994C0A496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931210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9857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291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91575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245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562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20C84D-6C01-4B03-A5DC-067FA88940D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06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tif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16000" y="990601"/>
            <a:ext cx="10363200" cy="1470025"/>
          </a:xfrm>
        </p:spPr>
        <p:txBody>
          <a:bodyPr/>
          <a:lstStyle>
            <a:lvl1pPr algn="l">
              <a:defRPr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16000" y="2667000"/>
            <a:ext cx="8534400" cy="1752600"/>
          </a:xfrm>
        </p:spPr>
        <p:txBody>
          <a:bodyPr/>
          <a:lstStyle>
            <a:lvl1pPr marL="0" indent="0">
              <a:buFontTx/>
              <a:buNone/>
              <a:defRPr b="0"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C1CC48-1582-4107-B64F-78B4AB7A35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0" name="Picture 9" descr="https://upload.wikimedia.org/wikipedia/en/thumb/8/80/Brigham_and_Womens_Hospital_logo.svg/150px-Brigham_and_Womens_Hospital_logo.svg.png">
            <a:extLst>
              <a:ext uri="{FF2B5EF4-FFF2-40B4-BE49-F238E27FC236}">
                <a16:creationId xmlns:a16="http://schemas.microsoft.com/office/drawing/2014/main" id="{E23B6CBA-7242-4B6A-AD1D-63B3C217028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55" y="6359192"/>
            <a:ext cx="321263" cy="374904"/>
          </a:xfrm>
          <a:prstGeom prst="rect">
            <a:avLst/>
          </a:prstGeom>
          <a:noFill/>
        </p:spPr>
      </p:pic>
      <p:pic>
        <p:nvPicPr>
          <p:cNvPr id="11" name="Picture 1" descr="HMS_Affiliate_NEW_8.eps">
            <a:extLst>
              <a:ext uri="{FF2B5EF4-FFF2-40B4-BE49-F238E27FC236}">
                <a16:creationId xmlns:a16="http://schemas.microsoft.com/office/drawing/2014/main" id="{69CF5E35-3163-49F9-9BBE-ED182E53E7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854"/>
          <a:stretch>
            <a:fillRect/>
          </a:stretch>
        </p:blipFill>
        <p:spPr bwMode="auto">
          <a:xfrm>
            <a:off x="601190" y="6367430"/>
            <a:ext cx="302896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 Box 9">
            <a:extLst>
              <a:ext uri="{FF2B5EF4-FFF2-40B4-BE49-F238E27FC236}">
                <a16:creationId xmlns:a16="http://schemas.microsoft.com/office/drawing/2014/main" id="{B0D4CF65-096F-4B04-9207-55E67F86380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28800" y="636743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An Academic Research Organization of </a:t>
            </a:r>
          </a:p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Brigham and Women’s Hospital and Harvard Medical School</a:t>
            </a:r>
          </a:p>
        </p:txBody>
      </p:sp>
      <p:pic>
        <p:nvPicPr>
          <p:cNvPr id="17" name="Picture 16" descr="TIMI heart_type inside_F.tif">
            <a:extLst>
              <a:ext uri="{FF2B5EF4-FFF2-40B4-BE49-F238E27FC236}">
                <a16:creationId xmlns:a16="http://schemas.microsoft.com/office/drawing/2014/main" id="{6CF88823-3FF7-48D7-AB4E-9BECC8F211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7907" y="195733"/>
            <a:ext cx="508647" cy="822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875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B45FE-B40D-462D-8448-75C9DA4A4F0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4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76201"/>
            <a:ext cx="2743200" cy="60499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76201"/>
            <a:ext cx="8026400" cy="60499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D6A39-76CD-4AE9-8BE2-6D9A7F49763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2772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9"/>
          <p:cNvSpPr>
            <a:spLocks noChangeArrowheads="1"/>
          </p:cNvSpPr>
          <p:nvPr userDrawn="1"/>
        </p:nvSpPr>
        <p:spPr bwMode="auto">
          <a:xfrm>
            <a:off x="2118" y="0"/>
            <a:ext cx="12187767" cy="1143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l" eaLnBrk="1" hangingPunct="1">
              <a:spcBef>
                <a:spcPct val="0"/>
              </a:spcBef>
            </a:pPr>
            <a:endParaRPr lang="en-US" sz="1800" b="0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2" name="Group 10"/>
          <p:cNvGrpSpPr>
            <a:grpSpLocks/>
          </p:cNvGrpSpPr>
          <p:nvPr userDrawn="1"/>
        </p:nvGrpSpPr>
        <p:grpSpPr bwMode="auto">
          <a:xfrm>
            <a:off x="0" y="42863"/>
            <a:ext cx="3107267" cy="1039812"/>
            <a:chOff x="0" y="27"/>
            <a:chExt cx="1468" cy="655"/>
          </a:xfrm>
        </p:grpSpPr>
        <p:pic>
          <p:nvPicPr>
            <p:cNvPr id="6" name="Picture 3" descr="BMS099979_SAVOR_LgoC3"/>
            <p:cNvPicPr>
              <a:picLocks noChangeAspect="1" noChangeArrowheads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" y="27"/>
              <a:ext cx="1361" cy="5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" name="Text Box 10"/>
            <p:cNvSpPr txBox="1">
              <a:spLocks noChangeArrowheads="1"/>
            </p:cNvSpPr>
            <p:nvPr userDrawn="1"/>
          </p:nvSpPr>
          <p:spPr bwMode="auto">
            <a:xfrm>
              <a:off x="0" y="566"/>
              <a:ext cx="919" cy="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l" eaLnBrk="1" hangingPunct="1">
                <a:spcBef>
                  <a:spcPct val="0"/>
                </a:spcBef>
                <a:defRPr/>
              </a:pPr>
              <a:r>
                <a:rPr lang="en-US" sz="600" b="0">
                  <a:solidFill>
                    <a:srgbClr val="00A278"/>
                  </a:solidFill>
                  <a:latin typeface="Lucida Sans" pitchFamily="34" charset="0"/>
                </a:rPr>
                <a:t>TIMI STUDY GROUP / HADASSAH MEDICAL ORG</a:t>
              </a:r>
            </a:p>
          </p:txBody>
        </p:sp>
      </p:grpSp>
      <p:sp>
        <p:nvSpPr>
          <p:cNvPr id="409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410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553201"/>
            <a:ext cx="3860800" cy="168275"/>
          </a:xfrm>
        </p:spPr>
        <p:txBody>
          <a:bodyPr/>
          <a:lstStyle>
            <a:lvl1pPr algn="ctr">
              <a:defRPr sz="1400" b="1"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11580284" y="6543675"/>
            <a:ext cx="609600" cy="304800"/>
          </a:xfrm>
        </p:spPr>
        <p:txBody>
          <a:bodyPr/>
          <a:lstStyle>
            <a:lvl1pPr>
              <a:defRPr/>
            </a:lvl1pPr>
          </a:lstStyle>
          <a:p>
            <a:fld id="{06487BA1-19DB-4867-9923-BCE154F450D2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22557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F7A5D1AF-71DF-4A1C-8976-DF1099E20C4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93694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24B53FE-AC68-4F0A-B5D7-0B166F5B96C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140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1" y="1600201"/>
            <a:ext cx="5543551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56351" y="1600201"/>
            <a:ext cx="554566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8F25A734-0B49-40A3-98FB-E2BFD3D80FB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4014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1438A2A-9B94-439D-B2AD-46317CF4C476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5705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491227CF-4B9E-4626-92CB-8029BD32332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33526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2C2CAABD-49FD-4262-AA0F-2C6942F245AC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4279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A5D8B1A4-B32A-40C3-A1EE-D82044D12BC1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0706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A93AD2-B871-4865-ACE9-43326FA798C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3490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4BD25B2-4B62-4221-A98A-198837C87058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73292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B8F8D25D-F676-423D-B996-774282DE8DE5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76508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93200" y="46039"/>
            <a:ext cx="2827867" cy="6080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6039"/>
            <a:ext cx="8280400" cy="6080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9347200" y="6534150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9156B049-C1DF-4133-B0ED-BC76264EE509}" type="slidenum">
              <a:rPr lang="en-US">
                <a:solidFill>
                  <a:srgbClr val="FFFFFF"/>
                </a:solidFill>
              </a:rPr>
              <a:pPr/>
              <a:t>‹#›</a:t>
            </a:fld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212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1448494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46E30-BD7A-4F86-9BB2-4566556D37B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2831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371601"/>
            <a:ext cx="538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F9B6FD-9D7A-472D-AB6F-68B34B4BE34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6321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1BF5AE-E535-4D28-A507-91497672F90F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68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B19B17E-724B-4E7D-BD56-BF81E956DCF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452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DB7C1F-FD08-417B-B66F-C2D961FAFBD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366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209DDC-CC9C-4FC8-9D83-7A09B6319A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5809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4165600" y="6477000"/>
            <a:ext cx="3860800" cy="3810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Confidential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E4ACAC-ACAB-490C-8D63-8E795D3A5900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8912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emf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3603" y="76200"/>
            <a:ext cx="1083289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99669" y="1371601"/>
            <a:ext cx="11535131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890000" y="6457951"/>
            <a:ext cx="2844800" cy="25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800"/>
            </a:lvl1pPr>
          </a:lstStyle>
          <a:p>
            <a:pPr eaLnBrk="1" hangingPunct="1">
              <a:spcBef>
                <a:spcPct val="0"/>
              </a:spcBef>
              <a:defRPr/>
            </a:pPr>
            <a:fld id="{5CCDD44D-BDA3-414C-9B43-F484C9074535}" type="slidenum">
              <a:rPr lang="en-US" b="0">
                <a:solidFill>
                  <a:srgbClr val="000000"/>
                </a:solidFill>
                <a:latin typeface="Arial" charset="0"/>
                <a:ea typeface="+mn-ea"/>
              </a:rPr>
              <a:pPr eaLnBrk="1" hangingPunct="1">
                <a:spcBef>
                  <a:spcPct val="0"/>
                </a:spcBef>
                <a:defRPr/>
              </a:pPr>
              <a:t>‹#›</a:t>
            </a:fld>
            <a:endParaRPr lang="en-US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sp>
        <p:nvSpPr>
          <p:cNvPr id="1034" name="Line 10"/>
          <p:cNvSpPr>
            <a:spLocks noChangeShapeType="1"/>
          </p:cNvSpPr>
          <p:nvPr userDrawn="1"/>
        </p:nvSpPr>
        <p:spPr bwMode="auto">
          <a:xfrm>
            <a:off x="199669" y="1219200"/>
            <a:ext cx="11535131" cy="0"/>
          </a:xfrm>
          <a:prstGeom prst="line">
            <a:avLst/>
          </a:prstGeom>
          <a:noFill/>
          <a:ln w="3810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algn="l" eaLnBrk="1" hangingPunct="1">
              <a:spcBef>
                <a:spcPct val="0"/>
              </a:spcBef>
              <a:defRPr/>
            </a:pPr>
            <a:endParaRPr lang="en-US" sz="1800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sp>
        <p:nvSpPr>
          <p:cNvPr id="1035" name="Line 11"/>
          <p:cNvSpPr>
            <a:spLocks noChangeShapeType="1"/>
          </p:cNvSpPr>
          <p:nvPr userDrawn="1"/>
        </p:nvSpPr>
        <p:spPr bwMode="auto">
          <a:xfrm>
            <a:off x="199669" y="1271588"/>
            <a:ext cx="11526415" cy="0"/>
          </a:xfrm>
          <a:prstGeom prst="line">
            <a:avLst/>
          </a:prstGeom>
          <a:noFill/>
          <a:ln w="19050">
            <a:solidFill>
              <a:srgbClr val="A50021"/>
            </a:solidFill>
            <a:round/>
            <a:headEnd/>
            <a:tailEnd/>
          </a:ln>
          <a:effectLst/>
        </p:spPr>
        <p:txBody>
          <a:bodyPr/>
          <a:lstStyle/>
          <a:p>
            <a:pPr algn="l" eaLnBrk="1" hangingPunct="1">
              <a:spcBef>
                <a:spcPct val="0"/>
              </a:spcBef>
              <a:defRPr/>
            </a:pPr>
            <a:endParaRPr lang="en-US" sz="1800" b="0">
              <a:solidFill>
                <a:srgbClr val="000000"/>
              </a:solidFill>
              <a:latin typeface="Arial" charset="0"/>
              <a:ea typeface="+mn-ea"/>
            </a:endParaRPr>
          </a:p>
        </p:txBody>
      </p:sp>
      <p:pic>
        <p:nvPicPr>
          <p:cNvPr id="22" name="Picture 21" descr="TIMI heart_type inside_F.tif">
            <a:extLst>
              <a:ext uri="{FF2B5EF4-FFF2-40B4-BE49-F238E27FC236}">
                <a16:creationId xmlns:a16="http://schemas.microsoft.com/office/drawing/2014/main" id="{BD33C48E-98FB-4AEE-9720-400F3A6DA9E3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7907" y="195733"/>
            <a:ext cx="508647" cy="822960"/>
          </a:xfrm>
          <a:prstGeom prst="rect">
            <a:avLst/>
          </a:prstGeom>
        </p:spPr>
      </p:pic>
      <p:pic>
        <p:nvPicPr>
          <p:cNvPr id="17" name="Picture 16" descr="https://upload.wikimedia.org/wikipedia/en/thumb/8/80/Brigham_and_Womens_Hospital_logo.svg/150px-Brigham_and_Womens_Hospital_logo.svg.png">
            <a:extLst>
              <a:ext uri="{FF2B5EF4-FFF2-40B4-BE49-F238E27FC236}">
                <a16:creationId xmlns:a16="http://schemas.microsoft.com/office/drawing/2014/main" id="{B3F2D3D9-40EF-4527-99D9-5D86C849748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0755" y="6359192"/>
            <a:ext cx="321263" cy="374904"/>
          </a:xfrm>
          <a:prstGeom prst="rect">
            <a:avLst/>
          </a:prstGeom>
          <a:noFill/>
        </p:spPr>
      </p:pic>
      <p:pic>
        <p:nvPicPr>
          <p:cNvPr id="18" name="Picture 1" descr="HMS_Affiliate_NEW_8.eps">
            <a:extLst>
              <a:ext uri="{FF2B5EF4-FFF2-40B4-BE49-F238E27FC236}">
                <a16:creationId xmlns:a16="http://schemas.microsoft.com/office/drawing/2014/main" id="{87406BD9-99ED-49FF-B4D6-23106EE2774E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85854"/>
          <a:stretch>
            <a:fillRect/>
          </a:stretch>
        </p:blipFill>
        <p:spPr bwMode="auto">
          <a:xfrm>
            <a:off x="601190" y="6367430"/>
            <a:ext cx="302896" cy="365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" name="Text Box 9">
            <a:extLst>
              <a:ext uri="{FF2B5EF4-FFF2-40B4-BE49-F238E27FC236}">
                <a16:creationId xmlns:a16="http://schemas.microsoft.com/office/drawing/2014/main" id="{8A2D7E12-417D-4292-BB83-9B5A6BD2B1F8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928800" y="636743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An Academic Research Organization of </a:t>
            </a:r>
          </a:p>
          <a:p>
            <a:pPr algn="l" eaLnBrk="1" hangingPunct="1">
              <a:spcBef>
                <a:spcPct val="0"/>
              </a:spcBef>
              <a:defRPr/>
            </a:pPr>
            <a:r>
              <a:rPr lang="en-US" sz="900" b="1" dirty="0">
                <a:solidFill>
                  <a:srgbClr val="990000"/>
                </a:solidFill>
                <a:latin typeface="Arial" charset="0"/>
                <a:ea typeface="+mn-ea"/>
              </a:rPr>
              <a:t>Brigham and Women’s Hospital and Harvard Medical School</a:t>
            </a:r>
          </a:p>
        </p:txBody>
      </p:sp>
    </p:spTree>
    <p:extLst>
      <p:ext uri="{BB962C8B-B14F-4D97-AF65-F5344CB8AC3E}">
        <p14:creationId xmlns:p14="http://schemas.microsoft.com/office/powerpoint/2010/main" val="1832055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A5002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84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120" userDrawn="1">
          <p15:clr>
            <a:srgbClr val="F26B43"/>
          </p15:clr>
        </p15:guide>
        <p15:guide id="4" pos="7392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bg2"/>
            </a:gs>
            <a:gs pos="100000">
              <a:schemeClr val="bg2">
                <a:lumMod val="50000"/>
              </a:schemeClr>
            </a:gs>
            <a:gs pos="28000">
              <a:srgbClr val="003366"/>
            </a:gs>
            <a:gs pos="59000">
              <a:schemeClr val="bg1">
                <a:lumMod val="5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06034" y="46039"/>
            <a:ext cx="8779933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1" y="1600201"/>
            <a:ext cx="11292417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ea typeface="+mn-ea"/>
                <a:cs typeface="+mn-cs"/>
              </a:defRPr>
            </a:lvl1pPr>
          </a:lstStyle>
          <a:p>
            <a:pPr algn="l" eaLnBrk="1" hangingPunct="1">
              <a:spcBef>
                <a:spcPct val="0"/>
              </a:spcBef>
              <a:defRPr/>
            </a:pPr>
            <a:endParaRPr lang="en-US" b="0">
              <a:solidFill>
                <a:srgbClr val="FFFFFF"/>
              </a:solidFill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553200"/>
            <a:ext cx="38608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100" b="1">
                <a:latin typeface="Arial" pitchFamily="34" charset="0"/>
                <a:ea typeface="+mn-ea"/>
                <a:cs typeface="+mn-cs"/>
              </a:defRPr>
            </a:lvl1pPr>
          </a:lstStyle>
          <a:p>
            <a:pPr eaLnBrk="1" hangingPunct="1">
              <a:spcBef>
                <a:spcPct val="0"/>
              </a:spcBef>
              <a:defRPr/>
            </a:pPr>
            <a:r>
              <a:rPr lang="en-US">
                <a:solidFill>
                  <a:srgbClr val="FFFFFF"/>
                </a:solidFill>
              </a:rPr>
              <a:t>CONFIDENTIAL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2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11595100" y="6477000"/>
            <a:ext cx="609600" cy="30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1"/>
            </a:lvl1pPr>
          </a:lstStyle>
          <a:p>
            <a:pPr algn="l" eaLnBrk="1" hangingPunct="1">
              <a:spcBef>
                <a:spcPct val="0"/>
              </a:spcBef>
            </a:pPr>
            <a:fld id="{0348F454-AFBC-4D57-98D6-D5D7E59126F8}" type="slidenum">
              <a:rPr lang="en-US">
                <a:solidFill>
                  <a:srgbClr val="FFFFFF"/>
                </a:solidFill>
                <a:latin typeface="Arial"/>
              </a:rPr>
              <a:pPr algn="l" eaLnBrk="1" hangingPunct="1">
                <a:spcBef>
                  <a:spcPct val="0"/>
                </a:spcBef>
              </a:pPr>
              <a:t>‹#›</a:t>
            </a:fld>
            <a:endParaRPr lang="en-US">
              <a:solidFill>
                <a:srgbClr val="FFFFF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8960873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  <p:sldLayoutId id="2147483788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FF66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  <a:ea typeface="MS PGothic" pitchFamily="34" charset="-128"/>
          <a:cs typeface="MS PGothic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000066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chart" Target="../charts/chart6.xml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12" Type="http://schemas.openxmlformats.org/officeDocument/2006/relationships/chart" Target="../charts/chart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11" Type="http://schemas.openxmlformats.org/officeDocument/2006/relationships/chart" Target="../charts/chart4.xml"/><Relationship Id="rId5" Type="http://schemas.openxmlformats.org/officeDocument/2006/relationships/image" Target="../media/image8.jpeg"/><Relationship Id="rId10" Type="http://schemas.openxmlformats.org/officeDocument/2006/relationships/chart" Target="../charts/chart3.xml"/><Relationship Id="rId4" Type="http://schemas.openxmlformats.org/officeDocument/2006/relationships/image" Target="../media/image7.jpeg"/><Relationship Id="rId9" Type="http://schemas.openxmlformats.org/officeDocument/2006/relationships/chart" Target="../charts/char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2.jpeg"/><Relationship Id="rId4" Type="http://schemas.openxmlformats.org/officeDocument/2006/relationships/image" Target="../media/image1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3.xml"/><Relationship Id="rId3" Type="http://schemas.openxmlformats.org/officeDocument/2006/relationships/chart" Target="../charts/chart8.xml"/><Relationship Id="rId7" Type="http://schemas.openxmlformats.org/officeDocument/2006/relationships/chart" Target="../charts/chart12.xml"/><Relationship Id="rId12" Type="http://schemas.openxmlformats.org/officeDocument/2006/relationships/image" Target="../media/image2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1.xml"/><Relationship Id="rId11" Type="http://schemas.openxmlformats.org/officeDocument/2006/relationships/image" Target="../media/image12.jpeg"/><Relationship Id="rId5" Type="http://schemas.openxmlformats.org/officeDocument/2006/relationships/chart" Target="../charts/chart10.xml"/><Relationship Id="rId10" Type="http://schemas.openxmlformats.org/officeDocument/2006/relationships/chart" Target="../charts/chart15.xml"/><Relationship Id="rId4" Type="http://schemas.openxmlformats.org/officeDocument/2006/relationships/chart" Target="../charts/chart9.xml"/><Relationship Id="rId9" Type="http://schemas.openxmlformats.org/officeDocument/2006/relationships/chart" Target="../charts/chart1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11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E8E4E-029C-4E89-8887-1A5E28163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FOURIER </a:t>
            </a:r>
            <a:r>
              <a:rPr lang="de-AT" sz="4000" dirty="0"/>
              <a:t>open </a:t>
            </a:r>
            <a:r>
              <a:rPr lang="de-AT" sz="4000" dirty="0" err="1"/>
              <a:t>label</a:t>
            </a:r>
            <a:r>
              <a:rPr lang="de-AT" sz="4000" dirty="0"/>
              <a:t> </a:t>
            </a:r>
            <a:r>
              <a:rPr lang="de-AT" sz="4000" dirty="0" err="1"/>
              <a:t>extension</a:t>
            </a:r>
            <a:r>
              <a:rPr lang="de-AT" sz="4000" dirty="0"/>
              <a:t> </a:t>
            </a:r>
            <a:r>
              <a:rPr lang="de-AT" sz="4000" dirty="0" err="1"/>
              <a:t>Slidedeck</a:t>
            </a:r>
            <a:endParaRPr lang="de-AT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F0C57-B45E-47BF-8219-0D2C2D3FDD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e-AT" dirty="0"/>
          </a:p>
          <a:p>
            <a:r>
              <a:rPr lang="de-AT" dirty="0"/>
              <a:t>Primäranalyse: </a:t>
            </a:r>
            <a:r>
              <a:rPr lang="de-AT" dirty="0" err="1"/>
              <a:t>Slides</a:t>
            </a:r>
            <a:r>
              <a:rPr lang="de-AT" dirty="0"/>
              <a:t> 2-19</a:t>
            </a:r>
          </a:p>
          <a:p>
            <a:endParaRPr lang="de-AT" dirty="0"/>
          </a:p>
          <a:p>
            <a:r>
              <a:rPr lang="de-AT" dirty="0"/>
              <a:t>Analyse „</a:t>
            </a:r>
            <a:r>
              <a:rPr lang="de-AT" dirty="0" err="1"/>
              <a:t>low</a:t>
            </a:r>
            <a:r>
              <a:rPr lang="de-AT" dirty="0"/>
              <a:t> LDL-C“: </a:t>
            </a:r>
            <a:r>
              <a:rPr lang="de-AT" dirty="0" err="1"/>
              <a:t>Slides</a:t>
            </a:r>
            <a:r>
              <a:rPr lang="de-AT" dirty="0"/>
              <a:t> 20-38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60572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FC03EDEE-7D29-4F11-ADA1-C56371B5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6838" y="1916701"/>
            <a:ext cx="660400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548" y="76200"/>
            <a:ext cx="7737127" cy="1143000"/>
          </a:xfrm>
        </p:spPr>
        <p:txBody>
          <a:bodyPr/>
          <a:lstStyle/>
          <a:p>
            <a:r>
              <a:rPr lang="en-US" dirty="0"/>
              <a:t>Effect on LDL-C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3">
            <a:extLst>
              <a:ext uri="{FF2B5EF4-FFF2-40B4-BE49-F238E27FC236}">
                <a16:creationId xmlns:a16="http://schemas.microsoft.com/office/drawing/2014/main" id="{5A3B88F7-2C08-473B-9A0D-46215BB1696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635250" y="1457913"/>
            <a:ext cx="710247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150DFC5-2BC5-4C85-B5B8-19473565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8" y="6136276"/>
            <a:ext cx="1905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B213BEC4-5F24-4843-9A65-7C304D15A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6048963"/>
            <a:ext cx="363538" cy="100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8">
            <a:extLst>
              <a:ext uri="{FF2B5EF4-FFF2-40B4-BE49-F238E27FC236}">
                <a16:creationId xmlns:a16="http://schemas.microsoft.com/office/drawing/2014/main" id="{2D131E05-42C7-4E2F-912E-F5B9AAA68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4038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35264F3B-67FA-4FEE-A979-058631CD7E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64213" y="6007688"/>
            <a:ext cx="109538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C172A648-0A5F-4907-BFB5-68A85BD748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80100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2025E18C-7972-4A06-9B60-A64570147251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B228F1CB-0B13-4EE5-AB37-300E55EF695E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1F279F91-8673-4B9B-A380-DC65CE13B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3F0E8E9-2230-49FA-889E-0B9D971D4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noFill/>
          <a:ln w="9525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20A0FA70-E1A1-4056-B7B9-C6B791133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13" y="6185488"/>
            <a:ext cx="5857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Weeks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FE9E4AAC-645A-4DB1-A908-4737D883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1786526"/>
            <a:ext cx="1535113" cy="361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7EEFBF48-A97F-418A-83BD-A073013AE079}"/>
              </a:ext>
            </a:extLst>
          </p:cNvPr>
          <p:cNvSpPr>
            <a:spLocks noEditPoints="1"/>
          </p:cNvSpPr>
          <p:nvPr/>
        </p:nvSpPr>
        <p:spPr bwMode="auto">
          <a:xfrm>
            <a:off x="3463925" y="2170701"/>
            <a:ext cx="2060575" cy="74613"/>
          </a:xfrm>
          <a:custGeom>
            <a:avLst/>
            <a:gdLst>
              <a:gd name="T0" fmla="*/ 33 w 13761"/>
              <a:gd name="T1" fmla="*/ 236 h 505"/>
              <a:gd name="T2" fmla="*/ 13728 w 13761"/>
              <a:gd name="T3" fmla="*/ 236 h 505"/>
              <a:gd name="T4" fmla="*/ 13728 w 13761"/>
              <a:gd name="T5" fmla="*/ 269 h 505"/>
              <a:gd name="T6" fmla="*/ 33 w 13761"/>
              <a:gd name="T7" fmla="*/ 269 h 505"/>
              <a:gd name="T8" fmla="*/ 33 w 13761"/>
              <a:gd name="T9" fmla="*/ 236 h 505"/>
              <a:gd name="T10" fmla="*/ 425 w 13761"/>
              <a:gd name="T11" fmla="*/ 500 h 505"/>
              <a:gd name="T12" fmla="*/ 0 w 13761"/>
              <a:gd name="T13" fmla="*/ 252 h 505"/>
              <a:gd name="T14" fmla="*/ 425 w 13761"/>
              <a:gd name="T15" fmla="*/ 5 h 505"/>
              <a:gd name="T16" fmla="*/ 448 w 13761"/>
              <a:gd name="T17" fmla="*/ 11 h 505"/>
              <a:gd name="T18" fmla="*/ 442 w 13761"/>
              <a:gd name="T19" fmla="*/ 34 h 505"/>
              <a:gd name="T20" fmla="*/ 42 w 13761"/>
              <a:gd name="T21" fmla="*/ 267 h 505"/>
              <a:gd name="T22" fmla="*/ 42 w 13761"/>
              <a:gd name="T23" fmla="*/ 238 h 505"/>
              <a:gd name="T24" fmla="*/ 442 w 13761"/>
              <a:gd name="T25" fmla="*/ 471 h 505"/>
              <a:gd name="T26" fmla="*/ 448 w 13761"/>
              <a:gd name="T27" fmla="*/ 494 h 505"/>
              <a:gd name="T28" fmla="*/ 425 w 13761"/>
              <a:gd name="T29" fmla="*/ 500 h 505"/>
              <a:gd name="T30" fmla="*/ 13336 w 13761"/>
              <a:gd name="T31" fmla="*/ 5 h 505"/>
              <a:gd name="T32" fmla="*/ 13761 w 13761"/>
              <a:gd name="T33" fmla="*/ 252 h 505"/>
              <a:gd name="T34" fmla="*/ 13336 w 13761"/>
              <a:gd name="T35" fmla="*/ 500 h 505"/>
              <a:gd name="T36" fmla="*/ 13313 w 13761"/>
              <a:gd name="T37" fmla="*/ 494 h 505"/>
              <a:gd name="T38" fmla="*/ 13319 w 13761"/>
              <a:gd name="T39" fmla="*/ 471 h 505"/>
              <a:gd name="T40" fmla="*/ 13719 w 13761"/>
              <a:gd name="T41" fmla="*/ 238 h 505"/>
              <a:gd name="T42" fmla="*/ 13719 w 13761"/>
              <a:gd name="T43" fmla="*/ 267 h 505"/>
              <a:gd name="T44" fmla="*/ 13319 w 13761"/>
              <a:gd name="T45" fmla="*/ 34 h 505"/>
              <a:gd name="T46" fmla="*/ 13313 w 13761"/>
              <a:gd name="T47" fmla="*/ 11 h 505"/>
              <a:gd name="T48" fmla="*/ 13336 w 13761"/>
              <a:gd name="T49" fmla="*/ 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761" h="505">
                <a:moveTo>
                  <a:pt x="33" y="236"/>
                </a:moveTo>
                <a:lnTo>
                  <a:pt x="13728" y="236"/>
                </a:lnTo>
                <a:lnTo>
                  <a:pt x="13728" y="269"/>
                </a:lnTo>
                <a:lnTo>
                  <a:pt x="33" y="269"/>
                </a:lnTo>
                <a:lnTo>
                  <a:pt x="33" y="236"/>
                </a:lnTo>
                <a:close/>
                <a:moveTo>
                  <a:pt x="425" y="500"/>
                </a:moveTo>
                <a:lnTo>
                  <a:pt x="0" y="252"/>
                </a:lnTo>
                <a:lnTo>
                  <a:pt x="425" y="5"/>
                </a:lnTo>
                <a:cubicBezTo>
                  <a:pt x="433" y="0"/>
                  <a:pt x="443" y="3"/>
                  <a:pt x="448" y="11"/>
                </a:cubicBezTo>
                <a:cubicBezTo>
                  <a:pt x="453" y="19"/>
                  <a:pt x="450" y="29"/>
                  <a:pt x="442" y="34"/>
                </a:cubicBezTo>
                <a:lnTo>
                  <a:pt x="42" y="267"/>
                </a:lnTo>
                <a:lnTo>
                  <a:pt x="42" y="238"/>
                </a:lnTo>
                <a:lnTo>
                  <a:pt x="442" y="471"/>
                </a:lnTo>
                <a:cubicBezTo>
                  <a:pt x="450" y="476"/>
                  <a:pt x="453" y="486"/>
                  <a:pt x="448" y="494"/>
                </a:cubicBezTo>
                <a:cubicBezTo>
                  <a:pt x="443" y="502"/>
                  <a:pt x="433" y="505"/>
                  <a:pt x="425" y="500"/>
                </a:cubicBezTo>
                <a:close/>
                <a:moveTo>
                  <a:pt x="13336" y="5"/>
                </a:moveTo>
                <a:lnTo>
                  <a:pt x="13761" y="252"/>
                </a:lnTo>
                <a:lnTo>
                  <a:pt x="13336" y="500"/>
                </a:lnTo>
                <a:cubicBezTo>
                  <a:pt x="13328" y="505"/>
                  <a:pt x="13318" y="502"/>
                  <a:pt x="13313" y="494"/>
                </a:cubicBezTo>
                <a:cubicBezTo>
                  <a:pt x="13308" y="486"/>
                  <a:pt x="13311" y="476"/>
                  <a:pt x="13319" y="471"/>
                </a:cubicBezTo>
                <a:lnTo>
                  <a:pt x="13719" y="238"/>
                </a:lnTo>
                <a:lnTo>
                  <a:pt x="13719" y="267"/>
                </a:lnTo>
                <a:lnTo>
                  <a:pt x="13319" y="34"/>
                </a:lnTo>
                <a:cubicBezTo>
                  <a:pt x="13311" y="29"/>
                  <a:pt x="13308" y="19"/>
                  <a:pt x="13313" y="11"/>
                </a:cubicBezTo>
                <a:cubicBezTo>
                  <a:pt x="13318" y="3"/>
                  <a:pt x="13328" y="0"/>
                  <a:pt x="13336" y="5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9">
            <a:extLst>
              <a:ext uri="{FF2B5EF4-FFF2-40B4-BE49-F238E27FC236}">
                <a16:creationId xmlns:a16="http://schemas.microsoft.com/office/drawing/2014/main" id="{0FE6F298-2F9C-4BFC-990B-6FB94255507A}"/>
              </a:ext>
            </a:extLst>
          </p:cNvPr>
          <p:cNvSpPr>
            <a:spLocks noEditPoints="1"/>
          </p:cNvSpPr>
          <p:nvPr/>
        </p:nvSpPr>
        <p:spPr bwMode="auto">
          <a:xfrm>
            <a:off x="5764213" y="2170701"/>
            <a:ext cx="3241675" cy="74613"/>
          </a:xfrm>
          <a:custGeom>
            <a:avLst/>
            <a:gdLst>
              <a:gd name="T0" fmla="*/ 17 w 10829"/>
              <a:gd name="T1" fmla="*/ 118 h 253"/>
              <a:gd name="T2" fmla="*/ 10813 w 10829"/>
              <a:gd name="T3" fmla="*/ 118 h 253"/>
              <a:gd name="T4" fmla="*/ 10813 w 10829"/>
              <a:gd name="T5" fmla="*/ 135 h 253"/>
              <a:gd name="T6" fmla="*/ 17 w 10829"/>
              <a:gd name="T7" fmla="*/ 135 h 253"/>
              <a:gd name="T8" fmla="*/ 17 w 10829"/>
              <a:gd name="T9" fmla="*/ 118 h 253"/>
              <a:gd name="T10" fmla="*/ 213 w 10829"/>
              <a:gd name="T11" fmla="*/ 250 h 253"/>
              <a:gd name="T12" fmla="*/ 0 w 10829"/>
              <a:gd name="T13" fmla="*/ 126 h 253"/>
              <a:gd name="T14" fmla="*/ 213 w 10829"/>
              <a:gd name="T15" fmla="*/ 3 h 253"/>
              <a:gd name="T16" fmla="*/ 224 w 10829"/>
              <a:gd name="T17" fmla="*/ 6 h 253"/>
              <a:gd name="T18" fmla="*/ 221 w 10829"/>
              <a:gd name="T19" fmla="*/ 17 h 253"/>
              <a:gd name="T20" fmla="*/ 21 w 10829"/>
              <a:gd name="T21" fmla="*/ 134 h 253"/>
              <a:gd name="T22" fmla="*/ 21 w 10829"/>
              <a:gd name="T23" fmla="*/ 119 h 253"/>
              <a:gd name="T24" fmla="*/ 221 w 10829"/>
              <a:gd name="T25" fmla="*/ 236 h 253"/>
              <a:gd name="T26" fmla="*/ 224 w 10829"/>
              <a:gd name="T27" fmla="*/ 247 h 253"/>
              <a:gd name="T28" fmla="*/ 213 w 10829"/>
              <a:gd name="T29" fmla="*/ 250 h 253"/>
              <a:gd name="T30" fmla="*/ 10617 w 10829"/>
              <a:gd name="T31" fmla="*/ 3 h 253"/>
              <a:gd name="T32" fmla="*/ 10829 w 10829"/>
              <a:gd name="T33" fmla="*/ 126 h 253"/>
              <a:gd name="T34" fmla="*/ 10617 w 10829"/>
              <a:gd name="T35" fmla="*/ 250 h 253"/>
              <a:gd name="T36" fmla="*/ 10605 w 10829"/>
              <a:gd name="T37" fmla="*/ 247 h 253"/>
              <a:gd name="T38" fmla="*/ 10608 w 10829"/>
              <a:gd name="T39" fmla="*/ 236 h 253"/>
              <a:gd name="T40" fmla="*/ 10808 w 10829"/>
              <a:gd name="T41" fmla="*/ 119 h 253"/>
              <a:gd name="T42" fmla="*/ 10808 w 10829"/>
              <a:gd name="T43" fmla="*/ 134 h 253"/>
              <a:gd name="T44" fmla="*/ 10608 w 10829"/>
              <a:gd name="T45" fmla="*/ 17 h 253"/>
              <a:gd name="T46" fmla="*/ 10605 w 10829"/>
              <a:gd name="T47" fmla="*/ 6 h 253"/>
              <a:gd name="T48" fmla="*/ 10617 w 10829"/>
              <a:gd name="T49" fmla="*/ 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829" h="253">
                <a:moveTo>
                  <a:pt x="17" y="118"/>
                </a:moveTo>
                <a:lnTo>
                  <a:pt x="10813" y="118"/>
                </a:lnTo>
                <a:lnTo>
                  <a:pt x="10813" y="135"/>
                </a:lnTo>
                <a:lnTo>
                  <a:pt x="17" y="135"/>
                </a:lnTo>
                <a:lnTo>
                  <a:pt x="17" y="118"/>
                </a:lnTo>
                <a:close/>
                <a:moveTo>
                  <a:pt x="213" y="250"/>
                </a:moveTo>
                <a:lnTo>
                  <a:pt x="0" y="126"/>
                </a:lnTo>
                <a:lnTo>
                  <a:pt x="213" y="3"/>
                </a:lnTo>
                <a:cubicBezTo>
                  <a:pt x="217" y="0"/>
                  <a:pt x="222" y="2"/>
                  <a:pt x="224" y="6"/>
                </a:cubicBezTo>
                <a:cubicBezTo>
                  <a:pt x="226" y="10"/>
                  <a:pt x="225" y="15"/>
                  <a:pt x="221" y="17"/>
                </a:cubicBezTo>
                <a:lnTo>
                  <a:pt x="21" y="134"/>
                </a:lnTo>
                <a:lnTo>
                  <a:pt x="21" y="119"/>
                </a:lnTo>
                <a:lnTo>
                  <a:pt x="221" y="236"/>
                </a:lnTo>
                <a:cubicBezTo>
                  <a:pt x="225" y="238"/>
                  <a:pt x="226" y="243"/>
                  <a:pt x="224" y="247"/>
                </a:cubicBezTo>
                <a:cubicBezTo>
                  <a:pt x="222" y="251"/>
                  <a:pt x="217" y="253"/>
                  <a:pt x="213" y="250"/>
                </a:cubicBezTo>
                <a:close/>
                <a:moveTo>
                  <a:pt x="10617" y="3"/>
                </a:moveTo>
                <a:lnTo>
                  <a:pt x="10829" y="126"/>
                </a:lnTo>
                <a:lnTo>
                  <a:pt x="10617" y="250"/>
                </a:lnTo>
                <a:cubicBezTo>
                  <a:pt x="10613" y="253"/>
                  <a:pt x="10608" y="251"/>
                  <a:pt x="10605" y="247"/>
                </a:cubicBezTo>
                <a:cubicBezTo>
                  <a:pt x="10603" y="243"/>
                  <a:pt x="10604" y="238"/>
                  <a:pt x="10608" y="236"/>
                </a:cubicBezTo>
                <a:lnTo>
                  <a:pt x="10808" y="119"/>
                </a:lnTo>
                <a:lnTo>
                  <a:pt x="10808" y="134"/>
                </a:lnTo>
                <a:lnTo>
                  <a:pt x="10608" y="17"/>
                </a:lnTo>
                <a:cubicBezTo>
                  <a:pt x="10604" y="15"/>
                  <a:pt x="10603" y="10"/>
                  <a:pt x="10605" y="6"/>
                </a:cubicBezTo>
                <a:cubicBezTo>
                  <a:pt x="10608" y="2"/>
                  <a:pt x="10613" y="0"/>
                  <a:pt x="10617" y="3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45">
            <a:extLst>
              <a:ext uri="{FF2B5EF4-FFF2-40B4-BE49-F238E27FC236}">
                <a16:creationId xmlns:a16="http://schemas.microsoft.com/office/drawing/2014/main" id="{EB0AD76C-5AD7-44AE-ADC5-95E78C48A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613" y="5782263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46">
            <a:extLst>
              <a:ext uri="{FF2B5EF4-FFF2-40B4-BE49-F238E27FC236}">
                <a16:creationId xmlns:a16="http://schemas.microsoft.com/office/drawing/2014/main" id="{F0B10939-1210-4FB4-9F4B-C4BCE1542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350" y="58298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7">
            <a:extLst>
              <a:ext uri="{FF2B5EF4-FFF2-40B4-BE49-F238E27FC236}">
                <a16:creationId xmlns:a16="http://schemas.microsoft.com/office/drawing/2014/main" id="{8DF7F374-8302-4E9D-976A-A6C79DB6E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4807538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8BDC3597-B5C3-4B38-BF9A-03E0FA55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48519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F5D08B8C-8A2B-4EFB-BBE4-699AF2FA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3869326"/>
            <a:ext cx="506413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6762FA71-5693-45DC-B4CF-185AF506D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8" y="3915363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1">
            <a:extLst>
              <a:ext uri="{FF2B5EF4-FFF2-40B4-BE49-F238E27FC236}">
                <a16:creationId xmlns:a16="http://schemas.microsoft.com/office/drawing/2014/main" id="{3E435032-4CF4-4FFE-A42E-171482F03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5" y="2894601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10E54A9-A5B9-4FB6-9465-7D0D5B307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5775" y="2942226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3">
            <a:extLst>
              <a:ext uri="{FF2B5EF4-FFF2-40B4-BE49-F238E27FC236}">
                <a16:creationId xmlns:a16="http://schemas.microsoft.com/office/drawing/2014/main" id="{C9A7DAAD-9EDC-4845-A1E3-770CE7B67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1948451"/>
            <a:ext cx="506413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54">
            <a:extLst>
              <a:ext uri="{FF2B5EF4-FFF2-40B4-BE49-F238E27FC236}">
                <a16:creationId xmlns:a16="http://schemas.microsoft.com/office/drawing/2014/main" id="{68A29414-6EFE-4DE1-B823-B8783A978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1994488"/>
            <a:ext cx="355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5">
            <a:extLst>
              <a:ext uri="{FF2B5EF4-FFF2-40B4-BE49-F238E27FC236}">
                <a16:creationId xmlns:a16="http://schemas.microsoft.com/office/drawing/2014/main" id="{5233A04D-EE7B-4E66-92D6-A7570666D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3" y="2188163"/>
            <a:ext cx="290513" cy="3687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56">
            <a:extLst>
              <a:ext uri="{FF2B5EF4-FFF2-40B4-BE49-F238E27FC236}">
                <a16:creationId xmlns:a16="http://schemas.microsoft.com/office/drawing/2014/main" id="{F7A36422-6D78-4F41-9BA1-CA1FB327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56965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5514482-4005-4B9B-B4AF-D77D41397DBA}"/>
              </a:ext>
            </a:extLst>
          </p:cNvPr>
          <p:cNvSpPr txBox="1"/>
          <p:nvPr/>
        </p:nvSpPr>
        <p:spPr>
          <a:xfrm rot="16200000">
            <a:off x="439266" y="3633041"/>
            <a:ext cx="4677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Median LDL cholesterol (95% CI, mmol/L)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1600" dirty="0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174EDD1-A1D1-4583-B721-8E0ABAD36D81}"/>
              </a:ext>
            </a:extLst>
          </p:cNvPr>
          <p:cNvCxnSpPr/>
          <p:nvPr/>
        </p:nvCxnSpPr>
        <p:spPr>
          <a:xfrm>
            <a:off x="5560695" y="2530343"/>
            <a:ext cx="0" cy="12093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EF053B7-157E-4EF8-939B-C99107018CE7}"/>
              </a:ext>
            </a:extLst>
          </p:cNvPr>
          <p:cNvCxnSpPr>
            <a:cxnSpLocks/>
          </p:cNvCxnSpPr>
          <p:nvPr/>
        </p:nvCxnSpPr>
        <p:spPr>
          <a:xfrm>
            <a:off x="5519009" y="2658208"/>
            <a:ext cx="914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D17714-ADDE-498D-904F-4E1A0B10C41B}"/>
              </a:ext>
            </a:extLst>
          </p:cNvPr>
          <p:cNvSpPr txBox="1"/>
          <p:nvPr/>
        </p:nvSpPr>
        <p:spPr>
          <a:xfrm>
            <a:off x="3221922" y="170098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Parent FOURIER</a:t>
            </a:r>
          </a:p>
          <a:p>
            <a:pPr algn="ctr"/>
            <a:r>
              <a:rPr lang="en-US" sz="1300" dirty="0" err="1"/>
              <a:t>Evolocumab</a:t>
            </a:r>
            <a:r>
              <a:rPr lang="en-US" sz="1300" dirty="0"/>
              <a:t> vs placebo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D2694-D7F0-44BC-A42C-45E974182A0A}"/>
              </a:ext>
            </a:extLst>
          </p:cNvPr>
          <p:cNvSpPr txBox="1"/>
          <p:nvPr/>
        </p:nvSpPr>
        <p:spPr>
          <a:xfrm>
            <a:off x="5136807" y="1273301"/>
            <a:ext cx="161500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Placebo transition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AB0183-BCC7-445F-922B-206FEAF57221}"/>
              </a:ext>
            </a:extLst>
          </p:cNvPr>
          <p:cNvSpPr txBox="1"/>
          <p:nvPr/>
        </p:nvSpPr>
        <p:spPr>
          <a:xfrm>
            <a:off x="6649957" y="169133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FOURIER-OLE</a:t>
            </a:r>
          </a:p>
          <a:p>
            <a:pPr algn="ctr"/>
            <a:r>
              <a:rPr lang="en-US" sz="1300" dirty="0"/>
              <a:t>Open-label </a:t>
            </a:r>
            <a:r>
              <a:rPr lang="en-US" sz="1300" dirty="0" err="1"/>
              <a:t>Evolocumab</a:t>
            </a:r>
            <a:endParaRPr lang="en-US" sz="13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DF7FA53-02E6-454C-8DE6-C5C361E751A9}"/>
              </a:ext>
            </a:extLst>
          </p:cNvPr>
          <p:cNvSpPr txBox="1"/>
          <p:nvPr/>
        </p:nvSpPr>
        <p:spPr>
          <a:xfrm>
            <a:off x="7567613" y="4066018"/>
            <a:ext cx="2684462" cy="738664"/>
          </a:xfrm>
          <a:prstGeom prst="rect">
            <a:avLst/>
          </a:prstGeom>
          <a:solidFill>
            <a:srgbClr val="CEDEFE"/>
          </a:solidFill>
          <a:ln>
            <a:solidFill>
              <a:srgbClr val="0070C0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n-US" sz="1400" b="1" u="sng" dirty="0"/>
              <a:t>Median LDL-C at Week 260</a:t>
            </a:r>
            <a:r>
              <a:rPr lang="en-US" sz="1400" dirty="0"/>
              <a:t>:</a:t>
            </a:r>
          </a:p>
          <a:p>
            <a:r>
              <a:rPr lang="en-US" sz="1400" dirty="0"/>
              <a:t>0.75 mmol/L (IQR 0.44-1.29)</a:t>
            </a:r>
          </a:p>
          <a:p>
            <a:r>
              <a:rPr lang="en-US" sz="1400" dirty="0"/>
              <a:t>29 mg/dl (IQR 17-50) </a:t>
            </a:r>
          </a:p>
        </p:txBody>
      </p:sp>
      <p:sp>
        <p:nvSpPr>
          <p:cNvPr id="47" name="Line 23">
            <a:extLst>
              <a:ext uri="{FF2B5EF4-FFF2-40B4-BE49-F238E27FC236}">
                <a16:creationId xmlns:a16="http://schemas.microsoft.com/office/drawing/2014/main" id="{D8349DAE-7561-4F63-AA9D-37862EC439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0576" y="3028785"/>
            <a:ext cx="385451" cy="0"/>
          </a:xfrm>
          <a:prstGeom prst="line">
            <a:avLst/>
          </a:prstGeom>
          <a:ln w="1905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E97169C-368C-443A-A1C8-5A0F326F8DF2}"/>
              </a:ext>
            </a:extLst>
          </p:cNvPr>
          <p:cNvSpPr txBox="1"/>
          <p:nvPr/>
        </p:nvSpPr>
        <p:spPr>
          <a:xfrm>
            <a:off x="7104439" y="2881104"/>
            <a:ext cx="2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Randomized to placebo</a:t>
            </a:r>
          </a:p>
          <a:p>
            <a:r>
              <a:rPr lang="en-US" sz="1400" dirty="0"/>
              <a:t>Randomized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F6F6C3D-6C71-4E00-9F05-FDFECEED7DD4}"/>
              </a:ext>
            </a:extLst>
          </p:cNvPr>
          <p:cNvCxnSpPr/>
          <p:nvPr/>
        </p:nvCxnSpPr>
        <p:spPr>
          <a:xfrm>
            <a:off x="6751812" y="3264065"/>
            <a:ext cx="3200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DC0C6C42-FF15-4E13-9E28-E51B8FF847B7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15047559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7A8C5C7-D6C3-4BB5-AB36-A3C82D0557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Long-Term Safety</a:t>
            </a:r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A9AB4DC0-2072-457A-9C47-0FA7EF31F22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83074927"/>
              </p:ext>
            </p:extLst>
          </p:nvPr>
        </p:nvGraphicFramePr>
        <p:xfrm>
          <a:off x="4517504" y="1467302"/>
          <a:ext cx="3383280" cy="18326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D4B73648-E8BE-4495-B97B-7356EE349D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7978386"/>
              </p:ext>
            </p:extLst>
          </p:nvPr>
        </p:nvGraphicFramePr>
        <p:xfrm>
          <a:off x="8489650" y="1471238"/>
          <a:ext cx="3383280" cy="20127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9D25D3E-BA7F-4B11-A6F0-D86CC499916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6113953"/>
              </p:ext>
            </p:extLst>
          </p:nvPr>
        </p:nvGraphicFramePr>
        <p:xfrm>
          <a:off x="515920" y="3761896"/>
          <a:ext cx="3383280" cy="2012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D6B2E9FC-C648-4DDF-9583-CF56B4E25B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9859668"/>
              </p:ext>
            </p:extLst>
          </p:nvPr>
        </p:nvGraphicFramePr>
        <p:xfrm>
          <a:off x="4493276" y="3771133"/>
          <a:ext cx="3383280" cy="21372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B6B9AF3C-867A-4885-9B6B-DF637FB758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1647706"/>
              </p:ext>
            </p:extLst>
          </p:nvPr>
        </p:nvGraphicFramePr>
        <p:xfrm>
          <a:off x="8449181" y="3763811"/>
          <a:ext cx="3383280" cy="21664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DAB2B0F0-181A-4766-B7A5-5173FEEABA42}"/>
              </a:ext>
            </a:extLst>
          </p:cNvPr>
          <p:cNvSpPr txBox="1"/>
          <p:nvPr/>
        </p:nvSpPr>
        <p:spPr>
          <a:xfrm rot="16200000">
            <a:off x="3341831" y="2157593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173B2A02-8A7A-43D5-945A-093E41526E26}"/>
              </a:ext>
            </a:extLst>
          </p:cNvPr>
          <p:cNvSpPr txBox="1"/>
          <p:nvPr/>
        </p:nvSpPr>
        <p:spPr>
          <a:xfrm rot="16200000">
            <a:off x="7314120" y="223453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75F04E82-B880-447C-B2A2-9DF9650FEF62}"/>
              </a:ext>
            </a:extLst>
          </p:cNvPr>
          <p:cNvSpPr txBox="1"/>
          <p:nvPr/>
        </p:nvSpPr>
        <p:spPr>
          <a:xfrm rot="16200000">
            <a:off x="-722987" y="450976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graphicFrame>
        <p:nvGraphicFramePr>
          <p:cNvPr id="23" name="Chart 22">
            <a:extLst>
              <a:ext uri="{FF2B5EF4-FFF2-40B4-BE49-F238E27FC236}">
                <a16:creationId xmlns:a16="http://schemas.microsoft.com/office/drawing/2014/main" id="{48EECFB5-6BA5-402B-8424-DE87C44F26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18418773"/>
              </p:ext>
            </p:extLst>
          </p:nvPr>
        </p:nvGraphicFramePr>
        <p:xfrm>
          <a:off x="426658" y="1467302"/>
          <a:ext cx="3383280" cy="21106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2A6AF5BA-B3EE-4D19-8067-DA89EE791E6C}"/>
              </a:ext>
            </a:extLst>
          </p:cNvPr>
          <p:cNvSpPr txBox="1"/>
          <p:nvPr/>
        </p:nvSpPr>
        <p:spPr>
          <a:xfrm>
            <a:off x="5016147" y="1359001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INJECTION SITE REACTIONS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0B0FF776-F2B8-4F3B-BCF9-69ACB084C2E1}"/>
              </a:ext>
            </a:extLst>
          </p:cNvPr>
          <p:cNvSpPr txBox="1"/>
          <p:nvPr/>
        </p:nvSpPr>
        <p:spPr>
          <a:xfrm>
            <a:off x="9143591" y="1359001"/>
            <a:ext cx="23950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DRUG-RELATED ALLERGIC RXN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599FB95F-4096-4766-8AC1-D66295F63A0B}"/>
              </a:ext>
            </a:extLst>
          </p:cNvPr>
          <p:cNvSpPr txBox="1"/>
          <p:nvPr/>
        </p:nvSpPr>
        <p:spPr>
          <a:xfrm>
            <a:off x="838479" y="3677131"/>
            <a:ext cx="28929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MUSCLE-RELATED EVENT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98BFF2-0A34-46F1-810C-9EAD2B9800E3}"/>
              </a:ext>
            </a:extLst>
          </p:cNvPr>
          <p:cNvSpPr txBox="1"/>
          <p:nvPr/>
        </p:nvSpPr>
        <p:spPr>
          <a:xfrm>
            <a:off x="974712" y="1369634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SERIOUS ADVERSE EVENTS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014111E-6138-4D97-8ACA-20F07235F7C9}"/>
              </a:ext>
            </a:extLst>
          </p:cNvPr>
          <p:cNvSpPr txBox="1"/>
          <p:nvPr/>
        </p:nvSpPr>
        <p:spPr>
          <a:xfrm>
            <a:off x="4977271" y="3677131"/>
            <a:ext cx="26338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NEW ONSET DIABETES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732B0F4-C8BD-4B4F-8079-17B8E49B1124}"/>
              </a:ext>
            </a:extLst>
          </p:cNvPr>
          <p:cNvSpPr txBox="1"/>
          <p:nvPr/>
        </p:nvSpPr>
        <p:spPr>
          <a:xfrm>
            <a:off x="9009958" y="3677131"/>
            <a:ext cx="26338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HEMORRHAGIC STROKE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0E8B7E-AAF8-457F-AC83-148B919A3033}"/>
              </a:ext>
            </a:extLst>
          </p:cNvPr>
          <p:cNvSpPr txBox="1"/>
          <p:nvPr/>
        </p:nvSpPr>
        <p:spPr>
          <a:xfrm rot="16200000">
            <a:off x="-722887" y="2230593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F708489-B865-47EA-9A2B-B5FCE50D785F}"/>
              </a:ext>
            </a:extLst>
          </p:cNvPr>
          <p:cNvSpPr txBox="1"/>
          <p:nvPr/>
        </p:nvSpPr>
        <p:spPr>
          <a:xfrm rot="16200000">
            <a:off x="3363097" y="4543569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4EF52B7-F4A4-433E-AE09-1CADD1303C9C}"/>
              </a:ext>
            </a:extLst>
          </p:cNvPr>
          <p:cNvSpPr txBox="1"/>
          <p:nvPr/>
        </p:nvSpPr>
        <p:spPr>
          <a:xfrm rot="16200000">
            <a:off x="7234948" y="4521251"/>
            <a:ext cx="20127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Annualized IR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28FCC88-7297-4814-9F23-A7FD1ADB6AC4}"/>
              </a:ext>
            </a:extLst>
          </p:cNvPr>
          <p:cNvGrpSpPr/>
          <p:nvPr/>
        </p:nvGrpSpPr>
        <p:grpSpPr>
          <a:xfrm>
            <a:off x="4476300" y="5854373"/>
            <a:ext cx="3679221" cy="841256"/>
            <a:chOff x="7315200" y="6056394"/>
            <a:chExt cx="3679221" cy="841256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247E5DDA-02E5-43F3-BCC2-3CACBC0DDBEA}"/>
                </a:ext>
              </a:extLst>
            </p:cNvPr>
            <p:cNvSpPr txBox="1"/>
            <p:nvPr/>
          </p:nvSpPr>
          <p:spPr>
            <a:xfrm>
              <a:off x="7611141" y="6056394"/>
              <a:ext cx="3383280" cy="8412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/>
                <a:t>Placebo Phase FOURIER</a:t>
              </a:r>
            </a:p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 err="1"/>
                <a:t>Evolocumab</a:t>
              </a:r>
              <a:r>
                <a:rPr lang="en-US" sz="1400" b="1" dirty="0"/>
                <a:t> Phase FOURIER</a:t>
              </a:r>
            </a:p>
            <a:p>
              <a:pPr>
                <a:spcBef>
                  <a:spcPts val="200"/>
                </a:spcBef>
                <a:spcAft>
                  <a:spcPts val="200"/>
                </a:spcAft>
              </a:pPr>
              <a:r>
                <a:rPr lang="en-US" sz="1400" b="1" dirty="0" err="1"/>
                <a:t>Evolocumab</a:t>
              </a:r>
              <a:r>
                <a:rPr lang="en-US" sz="1400" b="1" dirty="0"/>
                <a:t> Phase FOURIER &amp; OLE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1945A578-8BBA-4BCD-BC54-1056960A7EA8}"/>
                </a:ext>
              </a:extLst>
            </p:cNvPr>
            <p:cNvSpPr/>
            <p:nvPr/>
          </p:nvSpPr>
          <p:spPr>
            <a:xfrm>
              <a:off x="7416456" y="6647156"/>
              <a:ext cx="182880" cy="18288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6F696668-CB22-40DC-8BCD-025CE777A8E1}"/>
                </a:ext>
              </a:extLst>
            </p:cNvPr>
            <p:cNvSpPr/>
            <p:nvPr/>
          </p:nvSpPr>
          <p:spPr>
            <a:xfrm>
              <a:off x="7416456" y="6379560"/>
              <a:ext cx="182880" cy="182880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1D8E864-7B40-404C-AF6D-FE2592C3DA0D}"/>
                </a:ext>
              </a:extLst>
            </p:cNvPr>
            <p:cNvSpPr/>
            <p:nvPr/>
          </p:nvSpPr>
          <p:spPr>
            <a:xfrm>
              <a:off x="7416456" y="6109559"/>
              <a:ext cx="182880" cy="18288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5E81C3D-C74D-4AC9-AF32-8FDE2116E0BA}"/>
                </a:ext>
              </a:extLst>
            </p:cNvPr>
            <p:cNvSpPr/>
            <p:nvPr/>
          </p:nvSpPr>
          <p:spPr>
            <a:xfrm>
              <a:off x="7315200" y="6056394"/>
              <a:ext cx="3679221" cy="841256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1FAB350B-DE14-48D8-9083-DCE437E9EC7D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696328708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600" dirty="0"/>
              <a:t>Efficacy during FOURIER-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600" dirty="0"/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8">
            <a:extLst>
              <a:ext uri="{FF2B5EF4-FFF2-40B4-BE49-F238E27FC236}">
                <a16:creationId xmlns:a16="http://schemas.microsoft.com/office/drawing/2014/main" id="{60C68027-7811-478B-84D8-1ED3BCAAD1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42217" y="1368259"/>
            <a:ext cx="511884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Primary Endpoint: CV death, MI, stroke, unstable angina or coronary revascularization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" name="Rectangle 36">
            <a:extLst>
              <a:ext uri="{FF2B5EF4-FFF2-40B4-BE49-F238E27FC236}">
                <a16:creationId xmlns:a16="http://schemas.microsoft.com/office/drawing/2014/main" id="{1F69FE5A-F3D7-47F9-96B1-DE4A682F54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8404" y="6145217"/>
            <a:ext cx="1893147" cy="2000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Evolocumab-Evolocumab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6" name="Rectangle 37">
            <a:extLst>
              <a:ext uri="{FF2B5EF4-FFF2-40B4-BE49-F238E27FC236}">
                <a16:creationId xmlns:a16="http://schemas.microsoft.com/office/drawing/2014/main" id="{5DD8C7B4-DDC7-4646-8345-3B0E02141C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3283" y="5949083"/>
            <a:ext cx="15773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Placebo-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7" name="Rectangle 38">
            <a:extLst>
              <a:ext uri="{FF2B5EF4-FFF2-40B4-BE49-F238E27FC236}">
                <a16:creationId xmlns:a16="http://schemas.microsoft.com/office/drawing/2014/main" id="{F2373ED3-9801-4DF2-AC0E-37A3725FE7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239" y="5743690"/>
            <a:ext cx="113332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Number at risk: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8" name="Rectangle 56">
            <a:extLst>
              <a:ext uri="{FF2B5EF4-FFF2-40B4-BE49-F238E27FC236}">
                <a16:creationId xmlns:a16="http://schemas.microsoft.com/office/drawing/2014/main" id="{FFDE00D2-5F1D-46A2-81D4-4575422265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81824" y="5599335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3" name="Line 43">
            <a:extLst>
              <a:ext uri="{FF2B5EF4-FFF2-40B4-BE49-F238E27FC236}">
                <a16:creationId xmlns:a16="http://schemas.microsoft.com/office/drawing/2014/main" id="{BBD2F4E0-C2B8-4733-8EAA-1EDAEF6FC458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7519" y="5458264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4">
            <a:extLst>
              <a:ext uri="{FF2B5EF4-FFF2-40B4-BE49-F238E27FC236}">
                <a16:creationId xmlns:a16="http://schemas.microsoft.com/office/drawing/2014/main" id="{B7889947-EA48-4BB6-B0D9-F76464FEC89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49769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tangle 45">
            <a:extLst>
              <a:ext uri="{FF2B5EF4-FFF2-40B4-BE49-F238E27FC236}">
                <a16:creationId xmlns:a16="http://schemas.microsoft.com/office/drawing/2014/main" id="{7FCC234F-A530-409C-9457-13E168DAA5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9896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6" name="Line 46">
            <a:extLst>
              <a:ext uri="{FF2B5EF4-FFF2-40B4-BE49-F238E27FC236}">
                <a16:creationId xmlns:a16="http://schemas.microsoft.com/office/drawing/2014/main" id="{1B30333C-3940-4FF5-A09D-E5FFD7495F4B}"/>
              </a:ext>
            </a:extLst>
          </p:cNvPr>
          <p:cNvSpPr>
            <a:spLocks noChangeShapeType="1"/>
          </p:cNvSpPr>
          <p:nvPr/>
        </p:nvSpPr>
        <p:spPr bwMode="auto">
          <a:xfrm>
            <a:off x="4448319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tangle 47">
            <a:extLst>
              <a:ext uri="{FF2B5EF4-FFF2-40B4-BE49-F238E27FC236}">
                <a16:creationId xmlns:a16="http://schemas.microsoft.com/office/drawing/2014/main" id="{99B63F2A-2B37-441A-AF16-23C27EB06B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02281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8" name="Line 48">
            <a:extLst>
              <a:ext uri="{FF2B5EF4-FFF2-40B4-BE49-F238E27FC236}">
                <a16:creationId xmlns:a16="http://schemas.microsoft.com/office/drawing/2014/main" id="{E18036C1-7D5D-41AE-A98C-0AA88F085CF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56394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ectangle 49">
            <a:extLst>
              <a:ext uri="{FF2B5EF4-FFF2-40B4-BE49-F238E27FC236}">
                <a16:creationId xmlns:a16="http://schemas.microsoft.com/office/drawing/2014/main" id="{99013A26-EC95-4526-9697-2ADD56876E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4006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0" name="Line 50">
            <a:extLst>
              <a:ext uri="{FF2B5EF4-FFF2-40B4-BE49-F238E27FC236}">
                <a16:creationId xmlns:a16="http://schemas.microsoft.com/office/drawing/2014/main" id="{ACFE9C12-E723-4B88-9331-0CEE55435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6653356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Rectangle 51">
            <a:extLst>
              <a:ext uri="{FF2B5EF4-FFF2-40B4-BE49-F238E27FC236}">
                <a16:creationId xmlns:a16="http://schemas.microsoft.com/office/drawing/2014/main" id="{6885B0C0-1D0E-43F6-979C-9EF99A5AAE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731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2" name="Line 52">
            <a:extLst>
              <a:ext uri="{FF2B5EF4-FFF2-40B4-BE49-F238E27FC236}">
                <a16:creationId xmlns:a16="http://schemas.microsoft.com/office/drawing/2014/main" id="{3189A027-27FF-42D0-A84F-9B6522CBB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7761431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53">
            <a:extLst>
              <a:ext uri="{FF2B5EF4-FFF2-40B4-BE49-F238E27FC236}">
                <a16:creationId xmlns:a16="http://schemas.microsoft.com/office/drawing/2014/main" id="{347441DC-522F-40BF-8358-8DAD26293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09044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4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4" name="Line 54">
            <a:extLst>
              <a:ext uri="{FF2B5EF4-FFF2-40B4-BE49-F238E27FC236}">
                <a16:creationId xmlns:a16="http://schemas.microsoft.com/office/drawing/2014/main" id="{042CA593-6F23-4B8B-A6CB-53F4FA089DC4}"/>
              </a:ext>
            </a:extLst>
          </p:cNvPr>
          <p:cNvSpPr>
            <a:spLocks noChangeShapeType="1"/>
          </p:cNvSpPr>
          <p:nvPr/>
        </p:nvSpPr>
        <p:spPr bwMode="auto">
          <a:xfrm>
            <a:off x="8859981" y="5466201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Rectangle 55">
            <a:extLst>
              <a:ext uri="{FF2B5EF4-FFF2-40B4-BE49-F238E27FC236}">
                <a16:creationId xmlns:a16="http://schemas.microsoft.com/office/drawing/2014/main" id="{71EEC93F-456D-4E95-BACE-FE45078B69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0769" y="5609076"/>
            <a:ext cx="9297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6" name="Line 57">
            <a:extLst>
              <a:ext uri="{FF2B5EF4-FFF2-40B4-BE49-F238E27FC236}">
                <a16:creationId xmlns:a16="http://schemas.microsoft.com/office/drawing/2014/main" id="{D6E991F5-6F4C-4492-8782-61DF05DA060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5456" y="1332351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Line 58">
            <a:extLst>
              <a:ext uri="{FF2B5EF4-FFF2-40B4-BE49-F238E27FC236}">
                <a16:creationId xmlns:a16="http://schemas.microsoft.com/office/drawing/2014/main" id="{E707E90D-C966-4710-8F29-82F0000B2A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540428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Rectangle 59">
            <a:extLst>
              <a:ext uri="{FF2B5EF4-FFF2-40B4-BE49-F238E27FC236}">
                <a16:creationId xmlns:a16="http://schemas.microsoft.com/office/drawing/2014/main" id="{19105374-D132-4CD1-96E1-51299CEDD7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1756" y="5310626"/>
            <a:ext cx="240450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0%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39" name="Line 60">
            <a:extLst>
              <a:ext uri="{FF2B5EF4-FFF2-40B4-BE49-F238E27FC236}">
                <a16:creationId xmlns:a16="http://schemas.microsoft.com/office/drawing/2014/main" id="{C6DA1B87-2758-482E-8BFF-0BD908E013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340403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ctangle 61">
            <a:extLst>
              <a:ext uri="{FF2B5EF4-FFF2-40B4-BE49-F238E27FC236}">
                <a16:creationId xmlns:a16="http://schemas.microsoft.com/office/drawing/2014/main" id="{8D8B68A6-2C5C-4917-B43C-55925EAAB3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331" y="3311964"/>
            <a:ext cx="33342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10%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1" name="Line 62">
            <a:extLst>
              <a:ext uri="{FF2B5EF4-FFF2-40B4-BE49-F238E27FC236}">
                <a16:creationId xmlns:a16="http://schemas.microsoft.com/office/drawing/2014/main" id="{3E81313E-7FE4-47E3-A448-2908FEF2CD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6556" y="140378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tangle 63">
            <a:extLst>
              <a:ext uri="{FF2B5EF4-FFF2-40B4-BE49-F238E27FC236}">
                <a16:creationId xmlns:a16="http://schemas.microsoft.com/office/drawing/2014/main" id="{6FCBF714-4FD6-4D99-9D0C-DF59550B9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3331" y="1308539"/>
            <a:ext cx="33342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20%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74AD5EC4-317D-4BF9-A662-1A3D899284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30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3280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B91730B9-40B6-493E-9AA0-FC4E335346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619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3055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5" name="Rectangle 26">
            <a:extLst>
              <a:ext uri="{FF2B5EF4-FFF2-40B4-BE49-F238E27FC236}">
                <a16:creationId xmlns:a16="http://schemas.microsoft.com/office/drawing/2014/main" id="{70DDB7A4-C747-4A1E-909C-946F0EB25E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44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2876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212086E7-DDD6-41D0-BB2B-FA50E32EF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65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2716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7" name="Rectangle 28">
            <a:extLst>
              <a:ext uri="{FF2B5EF4-FFF2-40B4-BE49-F238E27FC236}">
                <a16:creationId xmlns:a16="http://schemas.microsoft.com/office/drawing/2014/main" id="{1F1C2E95-C402-4834-BB74-FF16F513E8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381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2573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23D3941D-DBF2-4A0B-8F36-82C2BCF33C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106" y="595828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1706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B2A78B09-9AB6-440B-9D5D-1D921DF8FA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30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3355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id="{63EA8D0B-522A-4864-A1CC-4CCC4AFA80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8619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3186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02F6F5A8-9D02-4A65-89EE-EDE2F800E5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344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3033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2" name="Rectangle 33">
            <a:extLst>
              <a:ext uri="{FF2B5EF4-FFF2-40B4-BE49-F238E27FC236}">
                <a16:creationId xmlns:a16="http://schemas.microsoft.com/office/drawing/2014/main" id="{C2ED175A-6837-4B47-986B-B92968E486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365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2890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3" name="Rectangle 34">
            <a:extLst>
              <a:ext uri="{FF2B5EF4-FFF2-40B4-BE49-F238E27FC236}">
                <a16:creationId xmlns:a16="http://schemas.microsoft.com/office/drawing/2014/main" id="{C09BFEFA-2954-436A-9D06-505F6BB24E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381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2716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4" name="Rectangle 35">
            <a:extLst>
              <a:ext uri="{FF2B5EF4-FFF2-40B4-BE49-F238E27FC236}">
                <a16:creationId xmlns:a16="http://schemas.microsoft.com/office/drawing/2014/main" id="{E78E8F9C-18ED-4562-823E-F84127E399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106" y="6142433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1754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6" name="Line 65">
            <a:extLst>
              <a:ext uri="{FF2B5EF4-FFF2-40B4-BE49-F238E27FC236}">
                <a16:creationId xmlns:a16="http://schemas.microsoft.com/office/drawing/2014/main" id="{BCF26733-64E9-4BDE-AC29-D972EECE995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0299" y="4815696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Rectangle 66">
            <a:extLst>
              <a:ext uri="{FF2B5EF4-FFF2-40B4-BE49-F238E27FC236}">
                <a16:creationId xmlns:a16="http://schemas.microsoft.com/office/drawing/2014/main" id="{66505CB0-4822-4A63-8F68-BA59DBD4EA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799" y="4520421"/>
            <a:ext cx="1800173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8" name="Line 67">
            <a:extLst>
              <a:ext uri="{FF2B5EF4-FFF2-40B4-BE49-F238E27FC236}">
                <a16:creationId xmlns:a16="http://schemas.microsoft.com/office/drawing/2014/main" id="{8AEB49ED-B08C-483B-B516-92194B42EFA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60299" y="4610908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0847B9-CF04-44EE-A1A5-68700C958AB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1799" y="4726796"/>
            <a:ext cx="211596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FE8BBDE-B684-DE9D-9D86-5AAC7D1E9112}"/>
              </a:ext>
            </a:extLst>
          </p:cNvPr>
          <p:cNvGrpSpPr/>
          <p:nvPr/>
        </p:nvGrpSpPr>
        <p:grpSpPr>
          <a:xfrm>
            <a:off x="3349769" y="1722876"/>
            <a:ext cx="7820226" cy="3681413"/>
            <a:chOff x="3349769" y="1722876"/>
            <a:chExt cx="7820226" cy="3681413"/>
          </a:xfrm>
        </p:grpSpPr>
        <p:sp>
          <p:nvSpPr>
            <p:cNvPr id="19" name="Freeform 39">
              <a:extLst>
                <a:ext uri="{FF2B5EF4-FFF2-40B4-BE49-F238E27FC236}">
                  <a16:creationId xmlns:a16="http://schemas.microsoft.com/office/drawing/2014/main" id="{1AC0DFB2-92B6-4C91-82FA-A4C7623E673B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9769" y="1894326"/>
              <a:ext cx="5510213" cy="3509963"/>
            </a:xfrm>
            <a:custGeom>
              <a:avLst/>
              <a:gdLst>
                <a:gd name="T0" fmla="*/ 7 w 617"/>
                <a:gd name="T1" fmla="*/ 384 h 393"/>
                <a:gd name="T2" fmla="*/ 16 w 617"/>
                <a:gd name="T3" fmla="*/ 373 h 393"/>
                <a:gd name="T4" fmla="*/ 27 w 617"/>
                <a:gd name="T5" fmla="*/ 362 h 393"/>
                <a:gd name="T6" fmla="*/ 32 w 617"/>
                <a:gd name="T7" fmla="*/ 354 h 393"/>
                <a:gd name="T8" fmla="*/ 40 w 617"/>
                <a:gd name="T9" fmla="*/ 345 h 393"/>
                <a:gd name="T10" fmla="*/ 50 w 617"/>
                <a:gd name="T11" fmla="*/ 337 h 393"/>
                <a:gd name="T12" fmla="*/ 57 w 617"/>
                <a:gd name="T13" fmla="*/ 328 h 393"/>
                <a:gd name="T14" fmla="*/ 64 w 617"/>
                <a:gd name="T15" fmla="*/ 319 h 393"/>
                <a:gd name="T16" fmla="*/ 74 w 617"/>
                <a:gd name="T17" fmla="*/ 308 h 393"/>
                <a:gd name="T18" fmla="*/ 84 w 617"/>
                <a:gd name="T19" fmla="*/ 298 h 393"/>
                <a:gd name="T20" fmla="*/ 95 w 617"/>
                <a:gd name="T21" fmla="*/ 290 h 393"/>
                <a:gd name="T22" fmla="*/ 108 w 617"/>
                <a:gd name="T23" fmla="*/ 281 h 393"/>
                <a:gd name="T24" fmla="*/ 121 w 617"/>
                <a:gd name="T25" fmla="*/ 274 h 393"/>
                <a:gd name="T26" fmla="*/ 128 w 617"/>
                <a:gd name="T27" fmla="*/ 264 h 393"/>
                <a:gd name="T28" fmla="*/ 137 w 617"/>
                <a:gd name="T29" fmla="*/ 256 h 393"/>
                <a:gd name="T30" fmla="*/ 149 w 617"/>
                <a:gd name="T31" fmla="*/ 248 h 393"/>
                <a:gd name="T32" fmla="*/ 157 w 617"/>
                <a:gd name="T33" fmla="*/ 237 h 393"/>
                <a:gd name="T34" fmla="*/ 167 w 617"/>
                <a:gd name="T35" fmla="*/ 229 h 393"/>
                <a:gd name="T36" fmla="*/ 180 w 617"/>
                <a:gd name="T37" fmla="*/ 222 h 393"/>
                <a:gd name="T38" fmla="*/ 187 w 617"/>
                <a:gd name="T39" fmla="*/ 214 h 393"/>
                <a:gd name="T40" fmla="*/ 200 w 617"/>
                <a:gd name="T41" fmla="*/ 206 h 393"/>
                <a:gd name="T42" fmla="*/ 211 w 617"/>
                <a:gd name="T43" fmla="*/ 200 h 393"/>
                <a:gd name="T44" fmla="*/ 224 w 617"/>
                <a:gd name="T45" fmla="*/ 191 h 393"/>
                <a:gd name="T46" fmla="*/ 243 w 617"/>
                <a:gd name="T47" fmla="*/ 184 h 393"/>
                <a:gd name="T48" fmla="*/ 254 w 617"/>
                <a:gd name="T49" fmla="*/ 177 h 393"/>
                <a:gd name="T50" fmla="*/ 264 w 617"/>
                <a:gd name="T51" fmla="*/ 170 h 393"/>
                <a:gd name="T52" fmla="*/ 276 w 617"/>
                <a:gd name="T53" fmla="*/ 161 h 393"/>
                <a:gd name="T54" fmla="*/ 284 w 617"/>
                <a:gd name="T55" fmla="*/ 153 h 393"/>
                <a:gd name="T56" fmla="*/ 294 w 617"/>
                <a:gd name="T57" fmla="*/ 147 h 393"/>
                <a:gd name="T58" fmla="*/ 313 w 617"/>
                <a:gd name="T59" fmla="*/ 139 h 393"/>
                <a:gd name="T60" fmla="*/ 320 w 617"/>
                <a:gd name="T61" fmla="*/ 133 h 393"/>
                <a:gd name="T62" fmla="*/ 332 w 617"/>
                <a:gd name="T63" fmla="*/ 125 h 393"/>
                <a:gd name="T64" fmla="*/ 344 w 617"/>
                <a:gd name="T65" fmla="*/ 118 h 393"/>
                <a:gd name="T66" fmla="*/ 361 w 617"/>
                <a:gd name="T67" fmla="*/ 112 h 393"/>
                <a:gd name="T68" fmla="*/ 375 w 617"/>
                <a:gd name="T69" fmla="*/ 106 h 393"/>
                <a:gd name="T70" fmla="*/ 389 w 617"/>
                <a:gd name="T71" fmla="*/ 101 h 393"/>
                <a:gd name="T72" fmla="*/ 401 w 617"/>
                <a:gd name="T73" fmla="*/ 93 h 393"/>
                <a:gd name="T74" fmla="*/ 413 w 617"/>
                <a:gd name="T75" fmla="*/ 87 h 393"/>
                <a:gd name="T76" fmla="*/ 428 w 617"/>
                <a:gd name="T77" fmla="*/ 80 h 393"/>
                <a:gd name="T78" fmla="*/ 444 w 617"/>
                <a:gd name="T79" fmla="*/ 73 h 393"/>
                <a:gd name="T80" fmla="*/ 456 w 617"/>
                <a:gd name="T81" fmla="*/ 68 h 393"/>
                <a:gd name="T82" fmla="*/ 469 w 617"/>
                <a:gd name="T83" fmla="*/ 64 h 393"/>
                <a:gd name="T84" fmla="*/ 484 w 617"/>
                <a:gd name="T85" fmla="*/ 56 h 393"/>
                <a:gd name="T86" fmla="*/ 497 w 617"/>
                <a:gd name="T87" fmla="*/ 51 h 393"/>
                <a:gd name="T88" fmla="*/ 513 w 617"/>
                <a:gd name="T89" fmla="*/ 42 h 393"/>
                <a:gd name="T90" fmla="*/ 521 w 617"/>
                <a:gd name="T91" fmla="*/ 38 h 393"/>
                <a:gd name="T92" fmla="*/ 526 w 617"/>
                <a:gd name="T93" fmla="*/ 36 h 393"/>
                <a:gd name="T94" fmla="*/ 532 w 617"/>
                <a:gd name="T95" fmla="*/ 32 h 393"/>
                <a:gd name="T96" fmla="*/ 541 w 617"/>
                <a:gd name="T97" fmla="*/ 27 h 393"/>
                <a:gd name="T98" fmla="*/ 545 w 617"/>
                <a:gd name="T99" fmla="*/ 26 h 393"/>
                <a:gd name="T100" fmla="*/ 549 w 617"/>
                <a:gd name="T101" fmla="*/ 23 h 393"/>
                <a:gd name="T102" fmla="*/ 554 w 617"/>
                <a:gd name="T103" fmla="*/ 23 h 393"/>
                <a:gd name="T104" fmla="*/ 561 w 617"/>
                <a:gd name="T105" fmla="*/ 20 h 393"/>
                <a:gd name="T106" fmla="*/ 567 w 617"/>
                <a:gd name="T107" fmla="*/ 18 h 393"/>
                <a:gd name="T108" fmla="*/ 572 w 617"/>
                <a:gd name="T109" fmla="*/ 17 h 393"/>
                <a:gd name="T110" fmla="*/ 575 w 617"/>
                <a:gd name="T111" fmla="*/ 15 h 393"/>
                <a:gd name="T112" fmla="*/ 580 w 617"/>
                <a:gd name="T113" fmla="*/ 14 h 393"/>
                <a:gd name="T114" fmla="*/ 587 w 617"/>
                <a:gd name="T115" fmla="*/ 13 h 393"/>
                <a:gd name="T116" fmla="*/ 596 w 617"/>
                <a:gd name="T117" fmla="*/ 6 h 393"/>
                <a:gd name="T118" fmla="*/ 602 w 617"/>
                <a:gd name="T119" fmla="*/ 5 h 393"/>
                <a:gd name="T120" fmla="*/ 609 w 617"/>
                <a:gd name="T121" fmla="*/ 2 h 393"/>
                <a:gd name="T122" fmla="*/ 615 w 617"/>
                <a:gd name="T123" fmla="*/ 1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7" h="393">
                  <a:moveTo>
                    <a:pt x="0" y="393"/>
                  </a:moveTo>
                  <a:lnTo>
                    <a:pt x="1" y="393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2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1" y="391"/>
                  </a:lnTo>
                  <a:lnTo>
                    <a:pt x="2" y="391"/>
                  </a:lnTo>
                  <a:lnTo>
                    <a:pt x="2" y="390"/>
                  </a:lnTo>
                  <a:lnTo>
                    <a:pt x="2" y="390"/>
                  </a:lnTo>
                  <a:lnTo>
                    <a:pt x="3" y="390"/>
                  </a:lnTo>
                  <a:lnTo>
                    <a:pt x="3" y="390"/>
                  </a:lnTo>
                  <a:lnTo>
                    <a:pt x="3" y="390"/>
                  </a:lnTo>
                  <a:lnTo>
                    <a:pt x="5" y="390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9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5" y="388"/>
                  </a:lnTo>
                  <a:lnTo>
                    <a:pt x="6" y="388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6"/>
                  </a:lnTo>
                  <a:lnTo>
                    <a:pt x="6" y="384"/>
                  </a:lnTo>
                  <a:lnTo>
                    <a:pt x="6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4"/>
                  </a:lnTo>
                  <a:lnTo>
                    <a:pt x="7" y="382"/>
                  </a:lnTo>
                  <a:lnTo>
                    <a:pt x="7" y="382"/>
                  </a:lnTo>
                  <a:lnTo>
                    <a:pt x="8" y="382"/>
                  </a:lnTo>
                  <a:lnTo>
                    <a:pt x="8" y="382"/>
                  </a:lnTo>
                  <a:lnTo>
                    <a:pt x="8" y="382"/>
                  </a:lnTo>
                  <a:lnTo>
                    <a:pt x="10" y="382"/>
                  </a:lnTo>
                  <a:lnTo>
                    <a:pt x="10" y="381"/>
                  </a:lnTo>
                  <a:lnTo>
                    <a:pt x="10" y="381"/>
                  </a:lnTo>
                  <a:lnTo>
                    <a:pt x="10" y="381"/>
                  </a:lnTo>
                  <a:lnTo>
                    <a:pt x="10" y="380"/>
                  </a:lnTo>
                  <a:lnTo>
                    <a:pt x="10" y="380"/>
                  </a:lnTo>
                  <a:lnTo>
                    <a:pt x="10" y="380"/>
                  </a:lnTo>
                  <a:lnTo>
                    <a:pt x="10" y="379"/>
                  </a:lnTo>
                  <a:lnTo>
                    <a:pt x="10" y="379"/>
                  </a:lnTo>
                  <a:lnTo>
                    <a:pt x="11" y="379"/>
                  </a:lnTo>
                  <a:lnTo>
                    <a:pt x="11" y="379"/>
                  </a:lnTo>
                  <a:lnTo>
                    <a:pt x="11" y="379"/>
                  </a:lnTo>
                  <a:lnTo>
                    <a:pt x="12" y="379"/>
                  </a:lnTo>
                  <a:lnTo>
                    <a:pt x="12" y="378"/>
                  </a:lnTo>
                  <a:lnTo>
                    <a:pt x="12" y="378"/>
                  </a:lnTo>
                  <a:lnTo>
                    <a:pt x="13" y="378"/>
                  </a:lnTo>
                  <a:lnTo>
                    <a:pt x="13" y="377"/>
                  </a:lnTo>
                  <a:lnTo>
                    <a:pt x="13" y="377"/>
                  </a:lnTo>
                  <a:lnTo>
                    <a:pt x="14" y="377"/>
                  </a:lnTo>
                  <a:lnTo>
                    <a:pt x="14" y="377"/>
                  </a:lnTo>
                  <a:lnTo>
                    <a:pt x="14" y="377"/>
                  </a:lnTo>
                  <a:lnTo>
                    <a:pt x="15" y="377"/>
                  </a:lnTo>
                  <a:lnTo>
                    <a:pt x="15" y="376"/>
                  </a:lnTo>
                  <a:lnTo>
                    <a:pt x="15" y="376"/>
                  </a:lnTo>
                  <a:lnTo>
                    <a:pt x="16" y="376"/>
                  </a:lnTo>
                  <a:lnTo>
                    <a:pt x="16" y="375"/>
                  </a:lnTo>
                  <a:lnTo>
                    <a:pt x="16" y="375"/>
                  </a:lnTo>
                  <a:lnTo>
                    <a:pt x="16" y="375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6" y="373"/>
                  </a:lnTo>
                  <a:lnTo>
                    <a:pt x="18" y="373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8" y="371"/>
                  </a:lnTo>
                  <a:lnTo>
                    <a:pt x="19" y="371"/>
                  </a:lnTo>
                  <a:lnTo>
                    <a:pt x="19" y="369"/>
                  </a:lnTo>
                  <a:lnTo>
                    <a:pt x="19" y="369"/>
                  </a:lnTo>
                  <a:lnTo>
                    <a:pt x="20" y="369"/>
                  </a:lnTo>
                  <a:lnTo>
                    <a:pt x="20" y="369"/>
                  </a:lnTo>
                  <a:lnTo>
                    <a:pt x="20" y="369"/>
                  </a:lnTo>
                  <a:lnTo>
                    <a:pt x="22" y="369"/>
                  </a:lnTo>
                  <a:lnTo>
                    <a:pt x="22" y="368"/>
                  </a:lnTo>
                  <a:lnTo>
                    <a:pt x="22" y="368"/>
                  </a:lnTo>
                  <a:lnTo>
                    <a:pt x="22" y="368"/>
                  </a:lnTo>
                  <a:lnTo>
                    <a:pt x="22" y="367"/>
                  </a:lnTo>
                  <a:lnTo>
                    <a:pt x="22" y="367"/>
                  </a:lnTo>
                  <a:lnTo>
                    <a:pt x="23" y="367"/>
                  </a:lnTo>
                  <a:lnTo>
                    <a:pt x="23" y="366"/>
                  </a:lnTo>
                  <a:lnTo>
                    <a:pt x="23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6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4" y="364"/>
                  </a:lnTo>
                  <a:lnTo>
                    <a:pt x="25" y="364"/>
                  </a:lnTo>
                  <a:lnTo>
                    <a:pt x="25" y="363"/>
                  </a:lnTo>
                  <a:lnTo>
                    <a:pt x="25" y="363"/>
                  </a:lnTo>
                  <a:lnTo>
                    <a:pt x="25" y="363"/>
                  </a:lnTo>
                  <a:lnTo>
                    <a:pt x="25" y="362"/>
                  </a:lnTo>
                  <a:lnTo>
                    <a:pt x="25" y="362"/>
                  </a:lnTo>
                  <a:lnTo>
                    <a:pt x="26" y="362"/>
                  </a:lnTo>
                  <a:lnTo>
                    <a:pt x="26" y="362"/>
                  </a:lnTo>
                  <a:lnTo>
                    <a:pt x="26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7" y="362"/>
                  </a:lnTo>
                  <a:lnTo>
                    <a:pt x="28" y="362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8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61"/>
                  </a:lnTo>
                  <a:lnTo>
                    <a:pt x="29" y="359"/>
                  </a:lnTo>
                  <a:lnTo>
                    <a:pt x="29" y="359"/>
                  </a:lnTo>
                  <a:lnTo>
                    <a:pt x="29" y="359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29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8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0" y="356"/>
                  </a:lnTo>
                  <a:lnTo>
                    <a:pt x="31" y="356"/>
                  </a:lnTo>
                  <a:lnTo>
                    <a:pt x="31" y="355"/>
                  </a:lnTo>
                  <a:lnTo>
                    <a:pt x="31" y="355"/>
                  </a:lnTo>
                  <a:lnTo>
                    <a:pt x="32" y="355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4"/>
                  </a:lnTo>
                  <a:lnTo>
                    <a:pt x="32" y="353"/>
                  </a:lnTo>
                  <a:lnTo>
                    <a:pt x="32" y="353"/>
                  </a:lnTo>
                  <a:lnTo>
                    <a:pt x="33" y="353"/>
                  </a:lnTo>
                  <a:lnTo>
                    <a:pt x="33" y="353"/>
                  </a:lnTo>
                  <a:lnTo>
                    <a:pt x="33" y="353"/>
                  </a:lnTo>
                  <a:lnTo>
                    <a:pt x="34" y="353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4" y="352"/>
                  </a:lnTo>
                  <a:lnTo>
                    <a:pt x="35" y="352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5" y="351"/>
                  </a:lnTo>
                  <a:lnTo>
                    <a:pt x="36" y="351"/>
                  </a:lnTo>
                  <a:lnTo>
                    <a:pt x="36" y="350"/>
                  </a:lnTo>
                  <a:lnTo>
                    <a:pt x="36" y="350"/>
                  </a:lnTo>
                  <a:lnTo>
                    <a:pt x="37" y="350"/>
                  </a:lnTo>
                  <a:lnTo>
                    <a:pt x="37" y="349"/>
                  </a:lnTo>
                  <a:lnTo>
                    <a:pt x="37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9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38" y="348"/>
                  </a:lnTo>
                  <a:lnTo>
                    <a:pt x="38" y="347"/>
                  </a:lnTo>
                  <a:lnTo>
                    <a:pt x="38" y="347"/>
                  </a:lnTo>
                  <a:lnTo>
                    <a:pt x="39" y="347"/>
                  </a:lnTo>
                  <a:lnTo>
                    <a:pt x="39" y="346"/>
                  </a:lnTo>
                  <a:lnTo>
                    <a:pt x="39" y="346"/>
                  </a:lnTo>
                  <a:lnTo>
                    <a:pt x="40" y="346"/>
                  </a:lnTo>
                  <a:lnTo>
                    <a:pt x="40" y="345"/>
                  </a:lnTo>
                  <a:lnTo>
                    <a:pt x="40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5"/>
                  </a:lnTo>
                  <a:lnTo>
                    <a:pt x="41" y="344"/>
                  </a:lnTo>
                  <a:lnTo>
                    <a:pt x="41" y="344"/>
                  </a:lnTo>
                  <a:lnTo>
                    <a:pt x="42" y="344"/>
                  </a:lnTo>
                  <a:lnTo>
                    <a:pt x="42" y="343"/>
                  </a:lnTo>
                  <a:lnTo>
                    <a:pt x="42" y="343"/>
                  </a:lnTo>
                  <a:lnTo>
                    <a:pt x="43" y="343"/>
                  </a:lnTo>
                  <a:lnTo>
                    <a:pt x="43" y="342"/>
                  </a:lnTo>
                  <a:lnTo>
                    <a:pt x="43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2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1"/>
                  </a:lnTo>
                  <a:lnTo>
                    <a:pt x="44" y="340"/>
                  </a:lnTo>
                  <a:lnTo>
                    <a:pt x="44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40"/>
                  </a:lnTo>
                  <a:lnTo>
                    <a:pt x="45" y="339"/>
                  </a:lnTo>
                  <a:lnTo>
                    <a:pt x="45" y="339"/>
                  </a:lnTo>
                  <a:lnTo>
                    <a:pt x="47" y="339"/>
                  </a:lnTo>
                  <a:lnTo>
                    <a:pt x="47" y="339"/>
                  </a:lnTo>
                  <a:lnTo>
                    <a:pt x="47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9"/>
                  </a:lnTo>
                  <a:lnTo>
                    <a:pt x="48" y="338"/>
                  </a:lnTo>
                  <a:lnTo>
                    <a:pt x="48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8"/>
                  </a:lnTo>
                  <a:lnTo>
                    <a:pt x="50" y="337"/>
                  </a:lnTo>
                  <a:lnTo>
                    <a:pt x="50" y="337"/>
                  </a:lnTo>
                  <a:lnTo>
                    <a:pt x="51" y="337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6"/>
                  </a:lnTo>
                  <a:lnTo>
                    <a:pt x="51" y="334"/>
                  </a:lnTo>
                  <a:lnTo>
                    <a:pt x="51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4"/>
                  </a:lnTo>
                  <a:lnTo>
                    <a:pt x="52" y="333"/>
                  </a:lnTo>
                  <a:lnTo>
                    <a:pt x="52" y="333"/>
                  </a:lnTo>
                  <a:lnTo>
                    <a:pt x="53" y="333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3" y="332"/>
                  </a:lnTo>
                  <a:lnTo>
                    <a:pt x="55" y="332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56" y="330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6" y="329"/>
                  </a:lnTo>
                  <a:lnTo>
                    <a:pt x="57" y="329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8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7" y="327"/>
                  </a:lnTo>
                  <a:lnTo>
                    <a:pt x="58" y="327"/>
                  </a:lnTo>
                  <a:lnTo>
                    <a:pt x="58" y="327"/>
                  </a:lnTo>
                  <a:lnTo>
                    <a:pt x="58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59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7"/>
                  </a:lnTo>
                  <a:lnTo>
                    <a:pt x="60" y="326"/>
                  </a:lnTo>
                  <a:lnTo>
                    <a:pt x="60" y="326"/>
                  </a:lnTo>
                  <a:lnTo>
                    <a:pt x="61" y="326"/>
                  </a:lnTo>
                  <a:lnTo>
                    <a:pt x="61" y="325"/>
                  </a:lnTo>
                  <a:lnTo>
                    <a:pt x="61" y="325"/>
                  </a:lnTo>
                  <a:lnTo>
                    <a:pt x="62" y="325"/>
                  </a:lnTo>
                  <a:lnTo>
                    <a:pt x="62" y="324"/>
                  </a:lnTo>
                  <a:lnTo>
                    <a:pt x="62" y="324"/>
                  </a:lnTo>
                  <a:lnTo>
                    <a:pt x="62" y="324"/>
                  </a:lnTo>
                  <a:lnTo>
                    <a:pt x="62" y="323"/>
                  </a:lnTo>
                  <a:lnTo>
                    <a:pt x="62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3"/>
                  </a:lnTo>
                  <a:lnTo>
                    <a:pt x="63" y="321"/>
                  </a:lnTo>
                  <a:lnTo>
                    <a:pt x="63" y="321"/>
                  </a:lnTo>
                  <a:lnTo>
                    <a:pt x="64" y="321"/>
                  </a:lnTo>
                  <a:lnTo>
                    <a:pt x="64" y="320"/>
                  </a:lnTo>
                  <a:lnTo>
                    <a:pt x="64" y="320"/>
                  </a:lnTo>
                  <a:lnTo>
                    <a:pt x="64" y="320"/>
                  </a:lnTo>
                  <a:lnTo>
                    <a:pt x="64" y="319"/>
                  </a:lnTo>
                  <a:lnTo>
                    <a:pt x="64" y="319"/>
                  </a:lnTo>
                  <a:lnTo>
                    <a:pt x="65" y="319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5" y="318"/>
                  </a:lnTo>
                  <a:lnTo>
                    <a:pt x="67" y="318"/>
                  </a:lnTo>
                  <a:lnTo>
                    <a:pt x="67" y="317"/>
                  </a:lnTo>
                  <a:lnTo>
                    <a:pt x="67" y="317"/>
                  </a:lnTo>
                  <a:lnTo>
                    <a:pt x="68" y="317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8" y="316"/>
                  </a:lnTo>
                  <a:lnTo>
                    <a:pt x="69" y="316"/>
                  </a:lnTo>
                  <a:lnTo>
                    <a:pt x="69" y="314"/>
                  </a:lnTo>
                  <a:lnTo>
                    <a:pt x="69" y="314"/>
                  </a:lnTo>
                  <a:lnTo>
                    <a:pt x="69" y="314"/>
                  </a:lnTo>
                  <a:lnTo>
                    <a:pt x="69" y="313"/>
                  </a:lnTo>
                  <a:lnTo>
                    <a:pt x="69" y="313"/>
                  </a:lnTo>
                  <a:lnTo>
                    <a:pt x="70" y="313"/>
                  </a:lnTo>
                  <a:lnTo>
                    <a:pt x="70" y="312"/>
                  </a:lnTo>
                  <a:lnTo>
                    <a:pt x="70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1" y="312"/>
                  </a:lnTo>
                  <a:lnTo>
                    <a:pt x="72" y="312"/>
                  </a:lnTo>
                  <a:lnTo>
                    <a:pt x="72" y="310"/>
                  </a:lnTo>
                  <a:lnTo>
                    <a:pt x="72" y="310"/>
                  </a:lnTo>
                  <a:lnTo>
                    <a:pt x="73" y="310"/>
                  </a:lnTo>
                  <a:lnTo>
                    <a:pt x="73" y="309"/>
                  </a:lnTo>
                  <a:lnTo>
                    <a:pt x="73" y="309"/>
                  </a:lnTo>
                  <a:lnTo>
                    <a:pt x="74" y="309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4" y="308"/>
                  </a:lnTo>
                  <a:lnTo>
                    <a:pt x="75" y="308"/>
                  </a:lnTo>
                  <a:lnTo>
                    <a:pt x="75" y="307"/>
                  </a:lnTo>
                  <a:lnTo>
                    <a:pt x="75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7"/>
                  </a:lnTo>
                  <a:lnTo>
                    <a:pt x="76" y="305"/>
                  </a:lnTo>
                  <a:lnTo>
                    <a:pt x="76" y="305"/>
                  </a:lnTo>
                  <a:lnTo>
                    <a:pt x="77" y="305"/>
                  </a:lnTo>
                  <a:lnTo>
                    <a:pt x="77" y="304"/>
                  </a:lnTo>
                  <a:lnTo>
                    <a:pt x="77" y="304"/>
                  </a:lnTo>
                  <a:lnTo>
                    <a:pt x="79" y="304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79" y="303"/>
                  </a:lnTo>
                  <a:lnTo>
                    <a:pt x="80" y="303"/>
                  </a:lnTo>
                  <a:lnTo>
                    <a:pt x="80" y="303"/>
                  </a:lnTo>
                  <a:lnTo>
                    <a:pt x="80" y="303"/>
                  </a:lnTo>
                  <a:lnTo>
                    <a:pt x="81" y="303"/>
                  </a:lnTo>
                  <a:lnTo>
                    <a:pt x="81" y="302"/>
                  </a:lnTo>
                  <a:lnTo>
                    <a:pt x="81" y="302"/>
                  </a:lnTo>
                  <a:lnTo>
                    <a:pt x="81" y="302"/>
                  </a:lnTo>
                  <a:lnTo>
                    <a:pt x="81" y="301"/>
                  </a:lnTo>
                  <a:lnTo>
                    <a:pt x="81" y="301"/>
                  </a:lnTo>
                  <a:lnTo>
                    <a:pt x="82" y="301"/>
                  </a:lnTo>
                  <a:lnTo>
                    <a:pt x="82" y="300"/>
                  </a:lnTo>
                  <a:lnTo>
                    <a:pt x="82" y="300"/>
                  </a:lnTo>
                  <a:lnTo>
                    <a:pt x="82" y="300"/>
                  </a:lnTo>
                  <a:lnTo>
                    <a:pt x="82" y="299"/>
                  </a:lnTo>
                  <a:lnTo>
                    <a:pt x="82" y="299"/>
                  </a:lnTo>
                  <a:lnTo>
                    <a:pt x="83" y="299"/>
                  </a:lnTo>
                  <a:lnTo>
                    <a:pt x="83" y="298"/>
                  </a:lnTo>
                  <a:lnTo>
                    <a:pt x="83" y="298"/>
                  </a:lnTo>
                  <a:lnTo>
                    <a:pt x="84" y="298"/>
                  </a:lnTo>
                  <a:lnTo>
                    <a:pt x="84" y="297"/>
                  </a:lnTo>
                  <a:lnTo>
                    <a:pt x="84" y="297"/>
                  </a:lnTo>
                  <a:lnTo>
                    <a:pt x="85" y="297"/>
                  </a:lnTo>
                  <a:lnTo>
                    <a:pt x="85" y="297"/>
                  </a:lnTo>
                  <a:lnTo>
                    <a:pt x="85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7"/>
                  </a:lnTo>
                  <a:lnTo>
                    <a:pt x="86" y="296"/>
                  </a:lnTo>
                  <a:lnTo>
                    <a:pt x="86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8" y="296"/>
                  </a:lnTo>
                  <a:lnTo>
                    <a:pt x="89" y="296"/>
                  </a:lnTo>
                  <a:lnTo>
                    <a:pt x="89" y="295"/>
                  </a:lnTo>
                  <a:lnTo>
                    <a:pt x="89" y="295"/>
                  </a:lnTo>
                  <a:lnTo>
                    <a:pt x="90" y="295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0" y="294"/>
                  </a:lnTo>
                  <a:lnTo>
                    <a:pt x="92" y="294"/>
                  </a:lnTo>
                  <a:lnTo>
                    <a:pt x="92" y="293"/>
                  </a:lnTo>
                  <a:lnTo>
                    <a:pt x="92" y="293"/>
                  </a:lnTo>
                  <a:lnTo>
                    <a:pt x="92" y="293"/>
                  </a:lnTo>
                  <a:lnTo>
                    <a:pt x="92" y="292"/>
                  </a:lnTo>
                  <a:lnTo>
                    <a:pt x="92" y="292"/>
                  </a:lnTo>
                  <a:lnTo>
                    <a:pt x="93" y="292"/>
                  </a:lnTo>
                  <a:lnTo>
                    <a:pt x="93" y="292"/>
                  </a:lnTo>
                  <a:lnTo>
                    <a:pt x="93" y="292"/>
                  </a:lnTo>
                  <a:lnTo>
                    <a:pt x="94" y="292"/>
                  </a:lnTo>
                  <a:lnTo>
                    <a:pt x="94" y="292"/>
                  </a:lnTo>
                  <a:lnTo>
                    <a:pt x="94" y="292"/>
                  </a:lnTo>
                  <a:lnTo>
                    <a:pt x="95" y="292"/>
                  </a:lnTo>
                  <a:lnTo>
                    <a:pt x="95" y="290"/>
                  </a:lnTo>
                  <a:lnTo>
                    <a:pt x="95" y="290"/>
                  </a:lnTo>
                  <a:lnTo>
                    <a:pt x="96" y="290"/>
                  </a:lnTo>
                  <a:lnTo>
                    <a:pt x="96" y="289"/>
                  </a:lnTo>
                  <a:lnTo>
                    <a:pt x="96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9"/>
                  </a:lnTo>
                  <a:lnTo>
                    <a:pt x="97" y="287"/>
                  </a:lnTo>
                  <a:lnTo>
                    <a:pt x="97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7"/>
                  </a:lnTo>
                  <a:lnTo>
                    <a:pt x="99" y="286"/>
                  </a:lnTo>
                  <a:lnTo>
                    <a:pt x="99" y="286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02" y="286"/>
                  </a:lnTo>
                  <a:lnTo>
                    <a:pt x="103" y="286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5"/>
                  </a:lnTo>
                  <a:lnTo>
                    <a:pt x="103" y="284"/>
                  </a:lnTo>
                  <a:lnTo>
                    <a:pt x="103" y="284"/>
                  </a:lnTo>
                  <a:lnTo>
                    <a:pt x="104" y="284"/>
                  </a:lnTo>
                  <a:lnTo>
                    <a:pt x="104" y="283"/>
                  </a:lnTo>
                  <a:lnTo>
                    <a:pt x="104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3"/>
                  </a:lnTo>
                  <a:lnTo>
                    <a:pt x="105" y="282"/>
                  </a:lnTo>
                  <a:lnTo>
                    <a:pt x="105" y="282"/>
                  </a:lnTo>
                  <a:lnTo>
                    <a:pt x="107" y="282"/>
                  </a:lnTo>
                  <a:lnTo>
                    <a:pt x="107" y="281"/>
                  </a:lnTo>
                  <a:lnTo>
                    <a:pt x="107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8" y="281"/>
                  </a:lnTo>
                  <a:lnTo>
                    <a:pt x="109" y="281"/>
                  </a:lnTo>
                  <a:lnTo>
                    <a:pt x="109" y="280"/>
                  </a:lnTo>
                  <a:lnTo>
                    <a:pt x="109" y="280"/>
                  </a:lnTo>
                  <a:lnTo>
                    <a:pt x="110" y="280"/>
                  </a:lnTo>
                  <a:lnTo>
                    <a:pt x="110" y="280"/>
                  </a:lnTo>
                  <a:lnTo>
                    <a:pt x="110" y="280"/>
                  </a:lnTo>
                  <a:lnTo>
                    <a:pt x="111" y="280"/>
                  </a:lnTo>
                  <a:lnTo>
                    <a:pt x="111" y="279"/>
                  </a:lnTo>
                  <a:lnTo>
                    <a:pt x="111" y="279"/>
                  </a:lnTo>
                  <a:lnTo>
                    <a:pt x="113" y="279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3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8"/>
                  </a:lnTo>
                  <a:lnTo>
                    <a:pt x="114" y="277"/>
                  </a:lnTo>
                  <a:lnTo>
                    <a:pt x="114" y="277"/>
                  </a:lnTo>
                  <a:lnTo>
                    <a:pt x="117" y="277"/>
                  </a:lnTo>
                  <a:lnTo>
                    <a:pt x="117" y="276"/>
                  </a:lnTo>
                  <a:lnTo>
                    <a:pt x="117" y="276"/>
                  </a:lnTo>
                  <a:lnTo>
                    <a:pt x="118" y="276"/>
                  </a:lnTo>
                  <a:lnTo>
                    <a:pt x="118" y="275"/>
                  </a:lnTo>
                  <a:lnTo>
                    <a:pt x="118" y="275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19" y="275"/>
                  </a:lnTo>
                  <a:lnTo>
                    <a:pt x="120" y="275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0" y="274"/>
                  </a:lnTo>
                  <a:lnTo>
                    <a:pt x="121" y="274"/>
                  </a:lnTo>
                  <a:lnTo>
                    <a:pt x="121" y="272"/>
                  </a:lnTo>
                  <a:lnTo>
                    <a:pt x="121" y="272"/>
                  </a:lnTo>
                  <a:lnTo>
                    <a:pt x="122" y="272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71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2" y="270"/>
                  </a:lnTo>
                  <a:lnTo>
                    <a:pt x="123" y="270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3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9"/>
                  </a:lnTo>
                  <a:lnTo>
                    <a:pt x="125" y="268"/>
                  </a:lnTo>
                  <a:lnTo>
                    <a:pt x="125" y="268"/>
                  </a:lnTo>
                  <a:lnTo>
                    <a:pt x="126" y="268"/>
                  </a:lnTo>
                  <a:lnTo>
                    <a:pt x="126" y="267"/>
                  </a:lnTo>
                  <a:lnTo>
                    <a:pt x="126" y="267"/>
                  </a:lnTo>
                  <a:lnTo>
                    <a:pt x="126" y="267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6" y="266"/>
                  </a:lnTo>
                  <a:lnTo>
                    <a:pt x="127" y="266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7" y="265"/>
                  </a:lnTo>
                  <a:lnTo>
                    <a:pt x="128" y="265"/>
                  </a:lnTo>
                  <a:lnTo>
                    <a:pt x="128" y="264"/>
                  </a:lnTo>
                  <a:lnTo>
                    <a:pt x="128" y="264"/>
                  </a:lnTo>
                  <a:lnTo>
                    <a:pt x="128" y="264"/>
                  </a:lnTo>
                  <a:lnTo>
                    <a:pt x="128" y="263"/>
                  </a:lnTo>
                  <a:lnTo>
                    <a:pt x="128" y="263"/>
                  </a:lnTo>
                  <a:lnTo>
                    <a:pt x="129" y="263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29" y="262"/>
                  </a:lnTo>
                  <a:lnTo>
                    <a:pt x="130" y="262"/>
                  </a:lnTo>
                  <a:lnTo>
                    <a:pt x="130" y="260"/>
                  </a:lnTo>
                  <a:lnTo>
                    <a:pt x="130" y="260"/>
                  </a:lnTo>
                  <a:lnTo>
                    <a:pt x="131" y="260"/>
                  </a:lnTo>
                  <a:lnTo>
                    <a:pt x="131" y="260"/>
                  </a:lnTo>
                  <a:lnTo>
                    <a:pt x="131" y="260"/>
                  </a:lnTo>
                  <a:lnTo>
                    <a:pt x="132" y="260"/>
                  </a:lnTo>
                  <a:lnTo>
                    <a:pt x="132" y="259"/>
                  </a:lnTo>
                  <a:lnTo>
                    <a:pt x="132" y="259"/>
                  </a:lnTo>
                  <a:lnTo>
                    <a:pt x="133" y="259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3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4" y="258"/>
                  </a:lnTo>
                  <a:lnTo>
                    <a:pt x="135" y="258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5" y="257"/>
                  </a:lnTo>
                  <a:lnTo>
                    <a:pt x="137" y="257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7" y="256"/>
                  </a:lnTo>
                  <a:lnTo>
                    <a:pt x="137" y="255"/>
                  </a:lnTo>
                  <a:lnTo>
                    <a:pt x="137" y="255"/>
                  </a:lnTo>
                  <a:lnTo>
                    <a:pt x="138" y="255"/>
                  </a:lnTo>
                  <a:lnTo>
                    <a:pt x="138" y="255"/>
                  </a:lnTo>
                  <a:lnTo>
                    <a:pt x="138" y="255"/>
                  </a:lnTo>
                  <a:lnTo>
                    <a:pt x="139" y="255"/>
                  </a:lnTo>
                  <a:lnTo>
                    <a:pt x="139" y="254"/>
                  </a:lnTo>
                  <a:lnTo>
                    <a:pt x="139" y="254"/>
                  </a:lnTo>
                  <a:lnTo>
                    <a:pt x="141" y="254"/>
                  </a:lnTo>
                  <a:lnTo>
                    <a:pt x="141" y="253"/>
                  </a:lnTo>
                  <a:lnTo>
                    <a:pt x="141" y="253"/>
                  </a:lnTo>
                  <a:lnTo>
                    <a:pt x="142" y="253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2" y="252"/>
                  </a:lnTo>
                  <a:lnTo>
                    <a:pt x="145" y="252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5" y="251"/>
                  </a:lnTo>
                  <a:lnTo>
                    <a:pt x="146" y="251"/>
                  </a:lnTo>
                  <a:lnTo>
                    <a:pt x="146" y="250"/>
                  </a:lnTo>
                  <a:lnTo>
                    <a:pt x="146" y="250"/>
                  </a:lnTo>
                  <a:lnTo>
                    <a:pt x="147" y="250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7" y="249"/>
                  </a:lnTo>
                  <a:lnTo>
                    <a:pt x="149" y="249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8"/>
                  </a:lnTo>
                  <a:lnTo>
                    <a:pt x="149" y="247"/>
                  </a:lnTo>
                  <a:lnTo>
                    <a:pt x="149" y="247"/>
                  </a:lnTo>
                  <a:lnTo>
                    <a:pt x="149" y="247"/>
                  </a:lnTo>
                  <a:lnTo>
                    <a:pt x="149" y="246"/>
                  </a:lnTo>
                  <a:lnTo>
                    <a:pt x="149" y="246"/>
                  </a:lnTo>
                  <a:lnTo>
                    <a:pt x="151" y="246"/>
                  </a:lnTo>
                  <a:lnTo>
                    <a:pt x="151" y="245"/>
                  </a:lnTo>
                  <a:lnTo>
                    <a:pt x="151" y="245"/>
                  </a:lnTo>
                  <a:lnTo>
                    <a:pt x="152" y="245"/>
                  </a:lnTo>
                  <a:lnTo>
                    <a:pt x="152" y="244"/>
                  </a:lnTo>
                  <a:lnTo>
                    <a:pt x="152" y="244"/>
                  </a:lnTo>
                  <a:lnTo>
                    <a:pt x="152" y="244"/>
                  </a:lnTo>
                  <a:lnTo>
                    <a:pt x="152" y="243"/>
                  </a:lnTo>
                  <a:lnTo>
                    <a:pt x="152" y="243"/>
                  </a:lnTo>
                  <a:lnTo>
                    <a:pt x="152" y="243"/>
                  </a:lnTo>
                  <a:lnTo>
                    <a:pt x="152" y="242"/>
                  </a:lnTo>
                  <a:lnTo>
                    <a:pt x="152" y="242"/>
                  </a:lnTo>
                  <a:lnTo>
                    <a:pt x="153" y="242"/>
                  </a:lnTo>
                  <a:lnTo>
                    <a:pt x="153" y="242"/>
                  </a:lnTo>
                  <a:lnTo>
                    <a:pt x="153" y="242"/>
                  </a:lnTo>
                  <a:lnTo>
                    <a:pt x="154" y="242"/>
                  </a:lnTo>
                  <a:lnTo>
                    <a:pt x="154" y="241"/>
                  </a:lnTo>
                  <a:lnTo>
                    <a:pt x="154" y="241"/>
                  </a:lnTo>
                  <a:lnTo>
                    <a:pt x="154" y="241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4" y="240"/>
                  </a:lnTo>
                  <a:lnTo>
                    <a:pt x="155" y="240"/>
                  </a:lnTo>
                  <a:lnTo>
                    <a:pt x="155" y="239"/>
                  </a:lnTo>
                  <a:lnTo>
                    <a:pt x="155" y="239"/>
                  </a:lnTo>
                  <a:lnTo>
                    <a:pt x="157" y="239"/>
                  </a:lnTo>
                  <a:lnTo>
                    <a:pt x="157" y="238"/>
                  </a:lnTo>
                  <a:lnTo>
                    <a:pt x="157" y="238"/>
                  </a:lnTo>
                  <a:lnTo>
                    <a:pt x="157" y="238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7" y="237"/>
                  </a:lnTo>
                  <a:lnTo>
                    <a:pt x="159" y="237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6"/>
                  </a:lnTo>
                  <a:lnTo>
                    <a:pt x="159" y="235"/>
                  </a:lnTo>
                  <a:lnTo>
                    <a:pt x="159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5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1" y="234"/>
                  </a:lnTo>
                  <a:lnTo>
                    <a:pt x="162" y="234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2" y="233"/>
                  </a:lnTo>
                  <a:lnTo>
                    <a:pt x="163" y="233"/>
                  </a:lnTo>
                  <a:lnTo>
                    <a:pt x="163" y="232"/>
                  </a:lnTo>
                  <a:lnTo>
                    <a:pt x="163" y="232"/>
                  </a:lnTo>
                  <a:lnTo>
                    <a:pt x="165" y="232"/>
                  </a:lnTo>
                  <a:lnTo>
                    <a:pt x="165" y="231"/>
                  </a:lnTo>
                  <a:lnTo>
                    <a:pt x="165" y="231"/>
                  </a:lnTo>
                  <a:lnTo>
                    <a:pt x="166" y="231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6" y="230"/>
                  </a:lnTo>
                  <a:lnTo>
                    <a:pt x="167" y="230"/>
                  </a:lnTo>
                  <a:lnTo>
                    <a:pt x="167" y="229"/>
                  </a:lnTo>
                  <a:lnTo>
                    <a:pt x="167" y="229"/>
                  </a:lnTo>
                  <a:lnTo>
                    <a:pt x="169" y="229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70" y="228"/>
                  </a:lnTo>
                  <a:lnTo>
                    <a:pt x="170" y="227"/>
                  </a:lnTo>
                  <a:lnTo>
                    <a:pt x="170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7"/>
                  </a:lnTo>
                  <a:lnTo>
                    <a:pt x="171" y="226"/>
                  </a:lnTo>
                  <a:lnTo>
                    <a:pt x="171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6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6" y="225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6" y="224"/>
                  </a:lnTo>
                  <a:lnTo>
                    <a:pt x="177" y="224"/>
                  </a:lnTo>
                  <a:lnTo>
                    <a:pt x="177" y="223"/>
                  </a:lnTo>
                  <a:lnTo>
                    <a:pt x="177" y="223"/>
                  </a:lnTo>
                  <a:lnTo>
                    <a:pt x="179" y="223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79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2"/>
                  </a:lnTo>
                  <a:lnTo>
                    <a:pt x="180" y="221"/>
                  </a:lnTo>
                  <a:lnTo>
                    <a:pt x="180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1"/>
                  </a:lnTo>
                  <a:lnTo>
                    <a:pt x="181" y="220"/>
                  </a:lnTo>
                  <a:lnTo>
                    <a:pt x="181" y="220"/>
                  </a:lnTo>
                  <a:lnTo>
                    <a:pt x="182" y="220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2" y="219"/>
                  </a:lnTo>
                  <a:lnTo>
                    <a:pt x="183" y="219"/>
                  </a:lnTo>
                  <a:lnTo>
                    <a:pt x="183" y="219"/>
                  </a:lnTo>
                  <a:lnTo>
                    <a:pt x="183" y="219"/>
                  </a:lnTo>
                  <a:lnTo>
                    <a:pt x="184" y="219"/>
                  </a:lnTo>
                  <a:lnTo>
                    <a:pt x="184" y="217"/>
                  </a:lnTo>
                  <a:lnTo>
                    <a:pt x="184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6" y="217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6" y="215"/>
                  </a:lnTo>
                  <a:lnTo>
                    <a:pt x="186" y="215"/>
                  </a:lnTo>
                  <a:lnTo>
                    <a:pt x="187" y="215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7" y="214"/>
                  </a:lnTo>
                  <a:lnTo>
                    <a:pt x="188" y="214"/>
                  </a:lnTo>
                  <a:lnTo>
                    <a:pt x="188" y="214"/>
                  </a:lnTo>
                  <a:lnTo>
                    <a:pt x="188" y="214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90" y="214"/>
                  </a:lnTo>
                  <a:lnTo>
                    <a:pt x="191" y="214"/>
                  </a:lnTo>
                  <a:lnTo>
                    <a:pt x="191" y="212"/>
                  </a:lnTo>
                  <a:lnTo>
                    <a:pt x="191" y="212"/>
                  </a:lnTo>
                  <a:lnTo>
                    <a:pt x="192" y="212"/>
                  </a:lnTo>
                  <a:lnTo>
                    <a:pt x="192" y="212"/>
                  </a:lnTo>
                  <a:lnTo>
                    <a:pt x="192" y="212"/>
                  </a:lnTo>
                  <a:lnTo>
                    <a:pt x="193" y="212"/>
                  </a:lnTo>
                  <a:lnTo>
                    <a:pt x="193" y="212"/>
                  </a:lnTo>
                  <a:lnTo>
                    <a:pt x="193" y="212"/>
                  </a:lnTo>
                  <a:lnTo>
                    <a:pt x="195" y="212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11"/>
                  </a:lnTo>
                  <a:lnTo>
                    <a:pt x="195" y="209"/>
                  </a:lnTo>
                  <a:lnTo>
                    <a:pt x="195" y="209"/>
                  </a:lnTo>
                  <a:lnTo>
                    <a:pt x="196" y="209"/>
                  </a:lnTo>
                  <a:lnTo>
                    <a:pt x="196" y="208"/>
                  </a:lnTo>
                  <a:lnTo>
                    <a:pt x="196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7" y="208"/>
                  </a:lnTo>
                  <a:lnTo>
                    <a:pt x="198" y="208"/>
                  </a:lnTo>
                  <a:lnTo>
                    <a:pt x="198" y="207"/>
                  </a:lnTo>
                  <a:lnTo>
                    <a:pt x="198" y="207"/>
                  </a:lnTo>
                  <a:lnTo>
                    <a:pt x="199" y="207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199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200" y="206"/>
                  </a:lnTo>
                  <a:lnTo>
                    <a:pt x="201" y="206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1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4" y="205"/>
                  </a:lnTo>
                  <a:lnTo>
                    <a:pt x="204" y="204"/>
                  </a:lnTo>
                  <a:lnTo>
                    <a:pt x="204" y="204"/>
                  </a:lnTo>
                  <a:lnTo>
                    <a:pt x="205" y="204"/>
                  </a:lnTo>
                  <a:lnTo>
                    <a:pt x="205" y="203"/>
                  </a:lnTo>
                  <a:lnTo>
                    <a:pt x="205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3"/>
                  </a:lnTo>
                  <a:lnTo>
                    <a:pt x="206" y="202"/>
                  </a:lnTo>
                  <a:lnTo>
                    <a:pt x="206" y="202"/>
                  </a:lnTo>
                  <a:lnTo>
                    <a:pt x="208" y="202"/>
                  </a:lnTo>
                  <a:lnTo>
                    <a:pt x="208" y="201"/>
                  </a:lnTo>
                  <a:lnTo>
                    <a:pt x="208" y="201"/>
                  </a:lnTo>
                  <a:lnTo>
                    <a:pt x="208" y="201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8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09" y="200"/>
                  </a:lnTo>
                  <a:lnTo>
                    <a:pt x="210" y="200"/>
                  </a:lnTo>
                  <a:lnTo>
                    <a:pt x="210" y="200"/>
                  </a:lnTo>
                  <a:lnTo>
                    <a:pt x="210" y="200"/>
                  </a:lnTo>
                  <a:lnTo>
                    <a:pt x="211" y="200"/>
                  </a:lnTo>
                  <a:lnTo>
                    <a:pt x="211" y="200"/>
                  </a:lnTo>
                  <a:lnTo>
                    <a:pt x="211" y="200"/>
                  </a:lnTo>
                  <a:lnTo>
                    <a:pt x="213" y="200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13" y="199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3" y="198"/>
                  </a:lnTo>
                  <a:lnTo>
                    <a:pt x="215" y="198"/>
                  </a:lnTo>
                  <a:lnTo>
                    <a:pt x="215" y="197"/>
                  </a:lnTo>
                  <a:lnTo>
                    <a:pt x="215" y="197"/>
                  </a:lnTo>
                  <a:lnTo>
                    <a:pt x="217" y="197"/>
                  </a:lnTo>
                  <a:lnTo>
                    <a:pt x="217" y="196"/>
                  </a:lnTo>
                  <a:lnTo>
                    <a:pt x="217" y="196"/>
                  </a:lnTo>
                  <a:lnTo>
                    <a:pt x="218" y="196"/>
                  </a:lnTo>
                  <a:lnTo>
                    <a:pt x="218" y="195"/>
                  </a:lnTo>
                  <a:lnTo>
                    <a:pt x="218" y="195"/>
                  </a:lnTo>
                  <a:lnTo>
                    <a:pt x="218" y="195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8" y="194"/>
                  </a:lnTo>
                  <a:lnTo>
                    <a:pt x="219" y="194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19" y="193"/>
                  </a:lnTo>
                  <a:lnTo>
                    <a:pt x="221" y="193"/>
                  </a:lnTo>
                  <a:lnTo>
                    <a:pt x="221" y="193"/>
                  </a:lnTo>
                  <a:lnTo>
                    <a:pt x="221" y="193"/>
                  </a:lnTo>
                  <a:lnTo>
                    <a:pt x="223" y="193"/>
                  </a:lnTo>
                  <a:lnTo>
                    <a:pt x="223" y="192"/>
                  </a:lnTo>
                  <a:lnTo>
                    <a:pt x="223" y="192"/>
                  </a:lnTo>
                  <a:lnTo>
                    <a:pt x="224" y="192"/>
                  </a:lnTo>
                  <a:lnTo>
                    <a:pt x="224" y="191"/>
                  </a:lnTo>
                  <a:lnTo>
                    <a:pt x="224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1"/>
                  </a:lnTo>
                  <a:lnTo>
                    <a:pt x="225" y="190"/>
                  </a:lnTo>
                  <a:lnTo>
                    <a:pt x="225" y="190"/>
                  </a:lnTo>
                  <a:lnTo>
                    <a:pt x="226" y="190"/>
                  </a:lnTo>
                  <a:lnTo>
                    <a:pt x="226" y="190"/>
                  </a:lnTo>
                  <a:lnTo>
                    <a:pt x="226" y="190"/>
                  </a:lnTo>
                  <a:lnTo>
                    <a:pt x="227" y="190"/>
                  </a:lnTo>
                  <a:lnTo>
                    <a:pt x="227" y="189"/>
                  </a:lnTo>
                  <a:lnTo>
                    <a:pt x="227" y="189"/>
                  </a:lnTo>
                  <a:lnTo>
                    <a:pt x="228" y="189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8" y="188"/>
                  </a:lnTo>
                  <a:lnTo>
                    <a:pt x="229" y="188"/>
                  </a:lnTo>
                  <a:lnTo>
                    <a:pt x="229" y="188"/>
                  </a:lnTo>
                  <a:lnTo>
                    <a:pt x="229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8"/>
                  </a:lnTo>
                  <a:lnTo>
                    <a:pt x="230" y="187"/>
                  </a:lnTo>
                  <a:lnTo>
                    <a:pt x="230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2" y="187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5" y="187"/>
                  </a:lnTo>
                  <a:lnTo>
                    <a:pt x="236" y="187"/>
                  </a:lnTo>
                  <a:lnTo>
                    <a:pt x="236" y="186"/>
                  </a:lnTo>
                  <a:lnTo>
                    <a:pt x="236" y="186"/>
                  </a:lnTo>
                  <a:lnTo>
                    <a:pt x="242" y="186"/>
                  </a:lnTo>
                  <a:lnTo>
                    <a:pt x="242" y="185"/>
                  </a:lnTo>
                  <a:lnTo>
                    <a:pt x="242" y="185"/>
                  </a:lnTo>
                  <a:lnTo>
                    <a:pt x="243" y="185"/>
                  </a:lnTo>
                  <a:lnTo>
                    <a:pt x="243" y="184"/>
                  </a:lnTo>
                  <a:lnTo>
                    <a:pt x="243" y="184"/>
                  </a:lnTo>
                  <a:lnTo>
                    <a:pt x="244" y="184"/>
                  </a:lnTo>
                  <a:lnTo>
                    <a:pt x="244" y="184"/>
                  </a:lnTo>
                  <a:lnTo>
                    <a:pt x="244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5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4"/>
                  </a:lnTo>
                  <a:lnTo>
                    <a:pt x="246" y="183"/>
                  </a:lnTo>
                  <a:lnTo>
                    <a:pt x="246" y="183"/>
                  </a:lnTo>
                  <a:lnTo>
                    <a:pt x="247" y="183"/>
                  </a:lnTo>
                  <a:lnTo>
                    <a:pt x="247" y="182"/>
                  </a:lnTo>
                  <a:lnTo>
                    <a:pt x="247" y="182"/>
                  </a:lnTo>
                  <a:lnTo>
                    <a:pt x="247" y="182"/>
                  </a:lnTo>
                  <a:lnTo>
                    <a:pt x="247" y="181"/>
                  </a:lnTo>
                  <a:lnTo>
                    <a:pt x="247" y="181"/>
                  </a:lnTo>
                  <a:lnTo>
                    <a:pt x="248" y="181"/>
                  </a:lnTo>
                  <a:lnTo>
                    <a:pt x="248" y="180"/>
                  </a:lnTo>
                  <a:lnTo>
                    <a:pt x="248" y="180"/>
                  </a:lnTo>
                  <a:lnTo>
                    <a:pt x="249" y="180"/>
                  </a:lnTo>
                  <a:lnTo>
                    <a:pt x="249" y="179"/>
                  </a:lnTo>
                  <a:lnTo>
                    <a:pt x="249" y="179"/>
                  </a:lnTo>
                  <a:lnTo>
                    <a:pt x="250" y="179"/>
                  </a:lnTo>
                  <a:lnTo>
                    <a:pt x="250" y="178"/>
                  </a:lnTo>
                  <a:lnTo>
                    <a:pt x="250" y="178"/>
                  </a:lnTo>
                  <a:lnTo>
                    <a:pt x="251" y="178"/>
                  </a:lnTo>
                  <a:lnTo>
                    <a:pt x="251" y="178"/>
                  </a:lnTo>
                  <a:lnTo>
                    <a:pt x="251" y="178"/>
                  </a:lnTo>
                  <a:lnTo>
                    <a:pt x="253" y="178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3" y="177"/>
                  </a:lnTo>
                  <a:lnTo>
                    <a:pt x="254" y="177"/>
                  </a:lnTo>
                  <a:lnTo>
                    <a:pt x="254" y="177"/>
                  </a:lnTo>
                  <a:lnTo>
                    <a:pt x="254" y="177"/>
                  </a:lnTo>
                  <a:lnTo>
                    <a:pt x="255" y="177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5" y="176"/>
                  </a:lnTo>
                  <a:lnTo>
                    <a:pt x="256" y="176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5"/>
                  </a:lnTo>
                  <a:lnTo>
                    <a:pt x="256" y="174"/>
                  </a:lnTo>
                  <a:lnTo>
                    <a:pt x="256" y="174"/>
                  </a:lnTo>
                  <a:lnTo>
                    <a:pt x="258" y="174"/>
                  </a:lnTo>
                  <a:lnTo>
                    <a:pt x="258" y="174"/>
                  </a:lnTo>
                  <a:lnTo>
                    <a:pt x="258" y="174"/>
                  </a:lnTo>
                  <a:lnTo>
                    <a:pt x="259" y="174"/>
                  </a:lnTo>
                  <a:lnTo>
                    <a:pt x="259" y="173"/>
                  </a:lnTo>
                  <a:lnTo>
                    <a:pt x="259" y="173"/>
                  </a:lnTo>
                  <a:lnTo>
                    <a:pt x="260" y="173"/>
                  </a:lnTo>
                  <a:lnTo>
                    <a:pt x="260" y="173"/>
                  </a:lnTo>
                  <a:lnTo>
                    <a:pt x="260" y="173"/>
                  </a:lnTo>
                  <a:lnTo>
                    <a:pt x="263" y="173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3" y="172"/>
                  </a:lnTo>
                  <a:lnTo>
                    <a:pt x="264" y="172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1"/>
                  </a:lnTo>
                  <a:lnTo>
                    <a:pt x="264" y="170"/>
                  </a:lnTo>
                  <a:lnTo>
                    <a:pt x="264" y="170"/>
                  </a:lnTo>
                  <a:lnTo>
                    <a:pt x="266" y="170"/>
                  </a:lnTo>
                  <a:lnTo>
                    <a:pt x="266" y="169"/>
                  </a:lnTo>
                  <a:lnTo>
                    <a:pt x="266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9"/>
                  </a:lnTo>
                  <a:lnTo>
                    <a:pt x="269" y="168"/>
                  </a:lnTo>
                  <a:lnTo>
                    <a:pt x="269" y="168"/>
                  </a:lnTo>
                  <a:lnTo>
                    <a:pt x="270" y="168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0" y="167"/>
                  </a:lnTo>
                  <a:lnTo>
                    <a:pt x="271" y="167"/>
                  </a:lnTo>
                  <a:lnTo>
                    <a:pt x="271" y="167"/>
                  </a:lnTo>
                  <a:lnTo>
                    <a:pt x="271" y="167"/>
                  </a:lnTo>
                  <a:lnTo>
                    <a:pt x="273" y="167"/>
                  </a:lnTo>
                  <a:lnTo>
                    <a:pt x="273" y="166"/>
                  </a:lnTo>
                  <a:lnTo>
                    <a:pt x="273" y="166"/>
                  </a:lnTo>
                  <a:lnTo>
                    <a:pt x="274" y="166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4" y="164"/>
                  </a:lnTo>
                  <a:lnTo>
                    <a:pt x="275" y="164"/>
                  </a:lnTo>
                  <a:lnTo>
                    <a:pt x="275" y="163"/>
                  </a:lnTo>
                  <a:lnTo>
                    <a:pt x="275" y="163"/>
                  </a:lnTo>
                  <a:lnTo>
                    <a:pt x="276" y="163"/>
                  </a:lnTo>
                  <a:lnTo>
                    <a:pt x="276" y="162"/>
                  </a:lnTo>
                  <a:lnTo>
                    <a:pt x="276" y="162"/>
                  </a:lnTo>
                  <a:lnTo>
                    <a:pt x="276" y="162"/>
                  </a:lnTo>
                  <a:lnTo>
                    <a:pt x="276" y="161"/>
                  </a:lnTo>
                  <a:lnTo>
                    <a:pt x="276" y="161"/>
                  </a:lnTo>
                  <a:lnTo>
                    <a:pt x="277" y="161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7" y="160"/>
                  </a:lnTo>
                  <a:lnTo>
                    <a:pt x="279" y="160"/>
                  </a:lnTo>
                  <a:lnTo>
                    <a:pt x="279" y="158"/>
                  </a:lnTo>
                  <a:lnTo>
                    <a:pt x="279" y="158"/>
                  </a:lnTo>
                  <a:lnTo>
                    <a:pt x="279" y="158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79" y="157"/>
                  </a:lnTo>
                  <a:lnTo>
                    <a:pt x="281" y="157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6"/>
                  </a:lnTo>
                  <a:lnTo>
                    <a:pt x="281" y="155"/>
                  </a:lnTo>
                  <a:lnTo>
                    <a:pt x="281" y="155"/>
                  </a:lnTo>
                  <a:lnTo>
                    <a:pt x="282" y="155"/>
                  </a:lnTo>
                  <a:lnTo>
                    <a:pt x="282" y="154"/>
                  </a:lnTo>
                  <a:lnTo>
                    <a:pt x="282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3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4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3"/>
                  </a:lnTo>
                  <a:lnTo>
                    <a:pt x="284" y="152"/>
                  </a:lnTo>
                  <a:lnTo>
                    <a:pt x="284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5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6" y="152"/>
                  </a:lnTo>
                  <a:lnTo>
                    <a:pt x="287" y="152"/>
                  </a:lnTo>
                  <a:lnTo>
                    <a:pt x="287" y="152"/>
                  </a:lnTo>
                  <a:lnTo>
                    <a:pt x="287" y="152"/>
                  </a:lnTo>
                  <a:lnTo>
                    <a:pt x="288" y="152"/>
                  </a:lnTo>
                  <a:lnTo>
                    <a:pt x="288" y="152"/>
                  </a:lnTo>
                  <a:lnTo>
                    <a:pt x="288" y="152"/>
                  </a:lnTo>
                  <a:lnTo>
                    <a:pt x="290" y="152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0" y="151"/>
                  </a:lnTo>
                  <a:lnTo>
                    <a:pt x="291" y="151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1" y="150"/>
                  </a:lnTo>
                  <a:lnTo>
                    <a:pt x="292" y="150"/>
                  </a:lnTo>
                  <a:lnTo>
                    <a:pt x="292" y="149"/>
                  </a:lnTo>
                  <a:lnTo>
                    <a:pt x="292" y="149"/>
                  </a:lnTo>
                  <a:lnTo>
                    <a:pt x="293" y="149"/>
                  </a:lnTo>
                  <a:lnTo>
                    <a:pt x="293" y="148"/>
                  </a:lnTo>
                  <a:lnTo>
                    <a:pt x="293" y="148"/>
                  </a:lnTo>
                  <a:lnTo>
                    <a:pt x="294" y="148"/>
                  </a:lnTo>
                  <a:lnTo>
                    <a:pt x="294" y="147"/>
                  </a:lnTo>
                  <a:lnTo>
                    <a:pt x="294" y="147"/>
                  </a:lnTo>
                  <a:lnTo>
                    <a:pt x="294" y="147"/>
                  </a:lnTo>
                  <a:lnTo>
                    <a:pt x="294" y="146"/>
                  </a:lnTo>
                  <a:lnTo>
                    <a:pt x="294" y="146"/>
                  </a:lnTo>
                  <a:lnTo>
                    <a:pt x="296" y="146"/>
                  </a:lnTo>
                  <a:lnTo>
                    <a:pt x="296" y="145"/>
                  </a:lnTo>
                  <a:lnTo>
                    <a:pt x="296" y="145"/>
                  </a:lnTo>
                  <a:lnTo>
                    <a:pt x="297" y="145"/>
                  </a:lnTo>
                  <a:lnTo>
                    <a:pt x="297" y="145"/>
                  </a:lnTo>
                  <a:lnTo>
                    <a:pt x="297" y="145"/>
                  </a:lnTo>
                  <a:lnTo>
                    <a:pt x="298" y="145"/>
                  </a:lnTo>
                  <a:lnTo>
                    <a:pt x="298" y="145"/>
                  </a:lnTo>
                  <a:lnTo>
                    <a:pt x="298" y="145"/>
                  </a:lnTo>
                  <a:lnTo>
                    <a:pt x="300" y="145"/>
                  </a:lnTo>
                  <a:lnTo>
                    <a:pt x="300" y="144"/>
                  </a:lnTo>
                  <a:lnTo>
                    <a:pt x="300" y="144"/>
                  </a:lnTo>
                  <a:lnTo>
                    <a:pt x="301" y="144"/>
                  </a:lnTo>
                  <a:lnTo>
                    <a:pt x="301" y="142"/>
                  </a:lnTo>
                  <a:lnTo>
                    <a:pt x="301" y="142"/>
                  </a:lnTo>
                  <a:lnTo>
                    <a:pt x="304" y="142"/>
                  </a:lnTo>
                  <a:lnTo>
                    <a:pt x="304" y="142"/>
                  </a:lnTo>
                  <a:lnTo>
                    <a:pt x="304" y="142"/>
                  </a:lnTo>
                  <a:lnTo>
                    <a:pt x="308" y="142"/>
                  </a:lnTo>
                  <a:lnTo>
                    <a:pt x="308" y="142"/>
                  </a:lnTo>
                  <a:lnTo>
                    <a:pt x="308" y="142"/>
                  </a:lnTo>
                  <a:lnTo>
                    <a:pt x="310" y="142"/>
                  </a:lnTo>
                  <a:lnTo>
                    <a:pt x="310" y="141"/>
                  </a:lnTo>
                  <a:lnTo>
                    <a:pt x="310" y="141"/>
                  </a:lnTo>
                  <a:lnTo>
                    <a:pt x="310" y="141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0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2" y="140"/>
                  </a:lnTo>
                  <a:lnTo>
                    <a:pt x="313" y="140"/>
                  </a:lnTo>
                  <a:lnTo>
                    <a:pt x="313" y="139"/>
                  </a:lnTo>
                  <a:lnTo>
                    <a:pt x="313" y="139"/>
                  </a:lnTo>
                  <a:lnTo>
                    <a:pt x="314" y="139"/>
                  </a:lnTo>
                  <a:lnTo>
                    <a:pt x="314" y="139"/>
                  </a:lnTo>
                  <a:lnTo>
                    <a:pt x="314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9"/>
                  </a:lnTo>
                  <a:lnTo>
                    <a:pt x="315" y="138"/>
                  </a:lnTo>
                  <a:lnTo>
                    <a:pt x="315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6" y="138"/>
                  </a:lnTo>
                  <a:lnTo>
                    <a:pt x="317" y="138"/>
                  </a:lnTo>
                  <a:lnTo>
                    <a:pt x="317" y="137"/>
                  </a:lnTo>
                  <a:lnTo>
                    <a:pt x="317" y="137"/>
                  </a:lnTo>
                  <a:lnTo>
                    <a:pt x="317" y="137"/>
                  </a:lnTo>
                  <a:lnTo>
                    <a:pt x="317" y="136"/>
                  </a:lnTo>
                  <a:lnTo>
                    <a:pt x="317" y="136"/>
                  </a:lnTo>
                  <a:lnTo>
                    <a:pt x="317" y="136"/>
                  </a:lnTo>
                  <a:lnTo>
                    <a:pt x="317" y="135"/>
                  </a:lnTo>
                  <a:lnTo>
                    <a:pt x="317" y="135"/>
                  </a:lnTo>
                  <a:lnTo>
                    <a:pt x="318" y="135"/>
                  </a:lnTo>
                  <a:lnTo>
                    <a:pt x="318" y="134"/>
                  </a:lnTo>
                  <a:lnTo>
                    <a:pt x="318" y="134"/>
                  </a:lnTo>
                  <a:lnTo>
                    <a:pt x="319" y="134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19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0" y="133"/>
                  </a:lnTo>
                  <a:lnTo>
                    <a:pt x="321" y="133"/>
                  </a:lnTo>
                  <a:lnTo>
                    <a:pt x="321" y="132"/>
                  </a:lnTo>
                  <a:lnTo>
                    <a:pt x="321" y="132"/>
                  </a:lnTo>
                  <a:lnTo>
                    <a:pt x="322" y="132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2" y="131"/>
                  </a:lnTo>
                  <a:lnTo>
                    <a:pt x="323" y="131"/>
                  </a:lnTo>
                  <a:lnTo>
                    <a:pt x="323" y="131"/>
                  </a:lnTo>
                  <a:lnTo>
                    <a:pt x="323" y="131"/>
                  </a:lnTo>
                  <a:lnTo>
                    <a:pt x="326" y="131"/>
                  </a:lnTo>
                  <a:lnTo>
                    <a:pt x="326" y="130"/>
                  </a:lnTo>
                  <a:lnTo>
                    <a:pt x="326" y="130"/>
                  </a:lnTo>
                  <a:lnTo>
                    <a:pt x="326" y="130"/>
                  </a:lnTo>
                  <a:lnTo>
                    <a:pt x="326" y="129"/>
                  </a:lnTo>
                  <a:lnTo>
                    <a:pt x="326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9"/>
                  </a:lnTo>
                  <a:lnTo>
                    <a:pt x="327" y="128"/>
                  </a:lnTo>
                  <a:lnTo>
                    <a:pt x="327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8"/>
                  </a:lnTo>
                  <a:lnTo>
                    <a:pt x="328" y="127"/>
                  </a:lnTo>
                  <a:lnTo>
                    <a:pt x="328" y="127"/>
                  </a:lnTo>
                  <a:lnTo>
                    <a:pt x="329" y="127"/>
                  </a:lnTo>
                  <a:lnTo>
                    <a:pt x="329" y="126"/>
                  </a:lnTo>
                  <a:lnTo>
                    <a:pt x="329" y="126"/>
                  </a:lnTo>
                  <a:lnTo>
                    <a:pt x="330" y="126"/>
                  </a:lnTo>
                  <a:lnTo>
                    <a:pt x="330" y="125"/>
                  </a:lnTo>
                  <a:lnTo>
                    <a:pt x="330" y="125"/>
                  </a:lnTo>
                  <a:lnTo>
                    <a:pt x="332" y="125"/>
                  </a:lnTo>
                  <a:lnTo>
                    <a:pt x="332" y="125"/>
                  </a:lnTo>
                  <a:lnTo>
                    <a:pt x="332" y="125"/>
                  </a:lnTo>
                  <a:lnTo>
                    <a:pt x="334" y="125"/>
                  </a:lnTo>
                  <a:lnTo>
                    <a:pt x="334" y="124"/>
                  </a:lnTo>
                  <a:lnTo>
                    <a:pt x="334" y="124"/>
                  </a:lnTo>
                  <a:lnTo>
                    <a:pt x="335" y="124"/>
                  </a:lnTo>
                  <a:lnTo>
                    <a:pt x="335" y="123"/>
                  </a:lnTo>
                  <a:lnTo>
                    <a:pt x="335" y="123"/>
                  </a:lnTo>
                  <a:lnTo>
                    <a:pt x="336" y="123"/>
                  </a:lnTo>
                  <a:lnTo>
                    <a:pt x="336" y="123"/>
                  </a:lnTo>
                  <a:lnTo>
                    <a:pt x="336" y="123"/>
                  </a:lnTo>
                  <a:lnTo>
                    <a:pt x="338" y="123"/>
                  </a:lnTo>
                  <a:lnTo>
                    <a:pt x="338" y="122"/>
                  </a:lnTo>
                  <a:lnTo>
                    <a:pt x="338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2"/>
                  </a:lnTo>
                  <a:lnTo>
                    <a:pt x="340" y="121"/>
                  </a:lnTo>
                  <a:lnTo>
                    <a:pt x="340" y="121"/>
                  </a:lnTo>
                  <a:lnTo>
                    <a:pt x="341" y="121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20"/>
                  </a:lnTo>
                  <a:lnTo>
                    <a:pt x="341" y="119"/>
                  </a:lnTo>
                  <a:lnTo>
                    <a:pt x="341" y="119"/>
                  </a:lnTo>
                  <a:lnTo>
                    <a:pt x="343" y="119"/>
                  </a:lnTo>
                  <a:lnTo>
                    <a:pt x="343" y="119"/>
                  </a:lnTo>
                  <a:lnTo>
                    <a:pt x="343" y="119"/>
                  </a:lnTo>
                  <a:lnTo>
                    <a:pt x="344" y="119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8"/>
                  </a:lnTo>
                  <a:lnTo>
                    <a:pt x="344" y="117"/>
                  </a:lnTo>
                  <a:lnTo>
                    <a:pt x="344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6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48" y="117"/>
                  </a:lnTo>
                  <a:lnTo>
                    <a:pt x="352" y="117"/>
                  </a:lnTo>
                  <a:lnTo>
                    <a:pt x="352" y="117"/>
                  </a:lnTo>
                  <a:lnTo>
                    <a:pt x="352" y="117"/>
                  </a:lnTo>
                  <a:lnTo>
                    <a:pt x="353" y="117"/>
                  </a:lnTo>
                  <a:lnTo>
                    <a:pt x="353" y="116"/>
                  </a:lnTo>
                  <a:lnTo>
                    <a:pt x="353" y="116"/>
                  </a:lnTo>
                  <a:lnTo>
                    <a:pt x="355" y="116"/>
                  </a:lnTo>
                  <a:lnTo>
                    <a:pt x="355" y="115"/>
                  </a:lnTo>
                  <a:lnTo>
                    <a:pt x="355" y="115"/>
                  </a:lnTo>
                  <a:lnTo>
                    <a:pt x="357" y="115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7" y="114"/>
                  </a:lnTo>
                  <a:lnTo>
                    <a:pt x="357" y="113"/>
                  </a:lnTo>
                  <a:lnTo>
                    <a:pt x="357" y="113"/>
                  </a:lnTo>
                  <a:lnTo>
                    <a:pt x="358" y="113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58" y="112"/>
                  </a:lnTo>
                  <a:lnTo>
                    <a:pt x="360" y="112"/>
                  </a:lnTo>
                  <a:lnTo>
                    <a:pt x="360" y="112"/>
                  </a:lnTo>
                  <a:lnTo>
                    <a:pt x="360" y="112"/>
                  </a:lnTo>
                  <a:lnTo>
                    <a:pt x="361" y="112"/>
                  </a:lnTo>
                  <a:lnTo>
                    <a:pt x="361" y="111"/>
                  </a:lnTo>
                  <a:lnTo>
                    <a:pt x="361" y="111"/>
                  </a:lnTo>
                  <a:lnTo>
                    <a:pt x="362" y="111"/>
                  </a:lnTo>
                  <a:lnTo>
                    <a:pt x="362" y="110"/>
                  </a:lnTo>
                  <a:lnTo>
                    <a:pt x="362" y="110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65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10"/>
                  </a:lnTo>
                  <a:lnTo>
                    <a:pt x="366" y="108"/>
                  </a:lnTo>
                  <a:lnTo>
                    <a:pt x="366" y="108"/>
                  </a:lnTo>
                  <a:lnTo>
                    <a:pt x="367" y="108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7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69" y="107"/>
                  </a:lnTo>
                  <a:lnTo>
                    <a:pt x="371" y="107"/>
                  </a:lnTo>
                  <a:lnTo>
                    <a:pt x="371" y="106"/>
                  </a:lnTo>
                  <a:lnTo>
                    <a:pt x="371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2" y="106"/>
                  </a:lnTo>
                  <a:lnTo>
                    <a:pt x="373" y="106"/>
                  </a:lnTo>
                  <a:lnTo>
                    <a:pt x="373" y="106"/>
                  </a:lnTo>
                  <a:lnTo>
                    <a:pt x="373" y="106"/>
                  </a:lnTo>
                  <a:lnTo>
                    <a:pt x="374" y="106"/>
                  </a:lnTo>
                  <a:lnTo>
                    <a:pt x="374" y="106"/>
                  </a:lnTo>
                  <a:lnTo>
                    <a:pt x="374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5" y="106"/>
                  </a:lnTo>
                  <a:lnTo>
                    <a:pt x="376" y="106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6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7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5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79" y="104"/>
                  </a:lnTo>
                  <a:lnTo>
                    <a:pt x="381" y="104"/>
                  </a:lnTo>
                  <a:lnTo>
                    <a:pt x="381" y="103"/>
                  </a:lnTo>
                  <a:lnTo>
                    <a:pt x="381" y="103"/>
                  </a:lnTo>
                  <a:lnTo>
                    <a:pt x="384" y="103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4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6" y="102"/>
                  </a:lnTo>
                  <a:lnTo>
                    <a:pt x="389" y="102"/>
                  </a:lnTo>
                  <a:lnTo>
                    <a:pt x="389" y="101"/>
                  </a:lnTo>
                  <a:lnTo>
                    <a:pt x="389" y="101"/>
                  </a:lnTo>
                  <a:lnTo>
                    <a:pt x="392" y="101"/>
                  </a:lnTo>
                  <a:lnTo>
                    <a:pt x="392" y="99"/>
                  </a:lnTo>
                  <a:lnTo>
                    <a:pt x="392" y="99"/>
                  </a:lnTo>
                  <a:lnTo>
                    <a:pt x="393" y="99"/>
                  </a:lnTo>
                  <a:lnTo>
                    <a:pt x="393" y="98"/>
                  </a:lnTo>
                  <a:lnTo>
                    <a:pt x="393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4" y="98"/>
                  </a:lnTo>
                  <a:lnTo>
                    <a:pt x="395" y="98"/>
                  </a:lnTo>
                  <a:lnTo>
                    <a:pt x="395" y="97"/>
                  </a:lnTo>
                  <a:lnTo>
                    <a:pt x="395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6" y="97"/>
                  </a:lnTo>
                  <a:lnTo>
                    <a:pt x="397" y="97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7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5"/>
                  </a:lnTo>
                  <a:lnTo>
                    <a:pt x="398" y="94"/>
                  </a:lnTo>
                  <a:lnTo>
                    <a:pt x="398" y="94"/>
                  </a:lnTo>
                  <a:lnTo>
                    <a:pt x="400" y="94"/>
                  </a:lnTo>
                  <a:lnTo>
                    <a:pt x="400" y="94"/>
                  </a:lnTo>
                  <a:lnTo>
                    <a:pt x="400" y="94"/>
                  </a:lnTo>
                  <a:lnTo>
                    <a:pt x="401" y="94"/>
                  </a:lnTo>
                  <a:lnTo>
                    <a:pt x="401" y="93"/>
                  </a:lnTo>
                  <a:lnTo>
                    <a:pt x="401" y="93"/>
                  </a:lnTo>
                  <a:lnTo>
                    <a:pt x="401" y="93"/>
                  </a:lnTo>
                  <a:lnTo>
                    <a:pt x="401" y="92"/>
                  </a:lnTo>
                  <a:lnTo>
                    <a:pt x="401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2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2" y="91"/>
                  </a:lnTo>
                  <a:lnTo>
                    <a:pt x="403" y="91"/>
                  </a:lnTo>
                  <a:lnTo>
                    <a:pt x="403" y="90"/>
                  </a:lnTo>
                  <a:lnTo>
                    <a:pt x="403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90"/>
                  </a:lnTo>
                  <a:lnTo>
                    <a:pt x="405" y="89"/>
                  </a:lnTo>
                  <a:lnTo>
                    <a:pt x="405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6" y="89"/>
                  </a:lnTo>
                  <a:lnTo>
                    <a:pt x="408" y="89"/>
                  </a:lnTo>
                  <a:lnTo>
                    <a:pt x="408" y="89"/>
                  </a:lnTo>
                  <a:lnTo>
                    <a:pt x="408" y="89"/>
                  </a:lnTo>
                  <a:lnTo>
                    <a:pt x="409" y="89"/>
                  </a:lnTo>
                  <a:lnTo>
                    <a:pt x="409" y="88"/>
                  </a:lnTo>
                  <a:lnTo>
                    <a:pt x="409" y="88"/>
                  </a:lnTo>
                  <a:lnTo>
                    <a:pt x="411" y="88"/>
                  </a:lnTo>
                  <a:lnTo>
                    <a:pt x="411" y="88"/>
                  </a:lnTo>
                  <a:lnTo>
                    <a:pt x="411" y="88"/>
                  </a:lnTo>
                  <a:lnTo>
                    <a:pt x="413" y="88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3" y="87"/>
                  </a:lnTo>
                  <a:lnTo>
                    <a:pt x="414" y="87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4" y="86"/>
                  </a:lnTo>
                  <a:lnTo>
                    <a:pt x="416" y="86"/>
                  </a:lnTo>
                  <a:lnTo>
                    <a:pt x="416" y="85"/>
                  </a:lnTo>
                  <a:lnTo>
                    <a:pt x="416" y="85"/>
                  </a:lnTo>
                  <a:lnTo>
                    <a:pt x="419" y="85"/>
                  </a:lnTo>
                  <a:lnTo>
                    <a:pt x="419" y="84"/>
                  </a:lnTo>
                  <a:lnTo>
                    <a:pt x="419" y="84"/>
                  </a:lnTo>
                  <a:lnTo>
                    <a:pt x="421" y="84"/>
                  </a:lnTo>
                  <a:lnTo>
                    <a:pt x="421" y="84"/>
                  </a:lnTo>
                  <a:lnTo>
                    <a:pt x="421" y="84"/>
                  </a:lnTo>
                  <a:lnTo>
                    <a:pt x="422" y="84"/>
                  </a:lnTo>
                  <a:lnTo>
                    <a:pt x="422" y="84"/>
                  </a:lnTo>
                  <a:lnTo>
                    <a:pt x="422" y="84"/>
                  </a:lnTo>
                  <a:lnTo>
                    <a:pt x="426" y="84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6" y="82"/>
                  </a:lnTo>
                  <a:lnTo>
                    <a:pt x="427" y="82"/>
                  </a:lnTo>
                  <a:lnTo>
                    <a:pt x="427" y="81"/>
                  </a:lnTo>
                  <a:lnTo>
                    <a:pt x="427" y="81"/>
                  </a:lnTo>
                  <a:lnTo>
                    <a:pt x="428" y="81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8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80"/>
                  </a:lnTo>
                  <a:lnTo>
                    <a:pt x="429" y="79"/>
                  </a:lnTo>
                  <a:lnTo>
                    <a:pt x="429" y="79"/>
                  </a:lnTo>
                  <a:lnTo>
                    <a:pt x="431" y="79"/>
                  </a:lnTo>
                  <a:lnTo>
                    <a:pt x="431" y="78"/>
                  </a:lnTo>
                  <a:lnTo>
                    <a:pt x="431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8"/>
                  </a:lnTo>
                  <a:lnTo>
                    <a:pt x="432" y="77"/>
                  </a:lnTo>
                  <a:lnTo>
                    <a:pt x="432" y="77"/>
                  </a:lnTo>
                  <a:lnTo>
                    <a:pt x="433" y="77"/>
                  </a:lnTo>
                  <a:lnTo>
                    <a:pt x="433" y="76"/>
                  </a:lnTo>
                  <a:lnTo>
                    <a:pt x="433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38" y="76"/>
                  </a:lnTo>
                  <a:lnTo>
                    <a:pt x="440" y="76"/>
                  </a:lnTo>
                  <a:lnTo>
                    <a:pt x="440" y="75"/>
                  </a:lnTo>
                  <a:lnTo>
                    <a:pt x="440" y="75"/>
                  </a:lnTo>
                  <a:lnTo>
                    <a:pt x="441" y="75"/>
                  </a:lnTo>
                  <a:lnTo>
                    <a:pt x="441" y="74"/>
                  </a:lnTo>
                  <a:lnTo>
                    <a:pt x="441" y="74"/>
                  </a:lnTo>
                  <a:lnTo>
                    <a:pt x="442" y="74"/>
                  </a:lnTo>
                  <a:lnTo>
                    <a:pt x="442" y="73"/>
                  </a:lnTo>
                  <a:lnTo>
                    <a:pt x="442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3" y="73"/>
                  </a:lnTo>
                  <a:lnTo>
                    <a:pt x="444" y="73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4" y="72"/>
                  </a:lnTo>
                  <a:lnTo>
                    <a:pt x="446" y="72"/>
                  </a:lnTo>
                  <a:lnTo>
                    <a:pt x="446" y="72"/>
                  </a:lnTo>
                  <a:lnTo>
                    <a:pt x="446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2"/>
                  </a:lnTo>
                  <a:lnTo>
                    <a:pt x="450" y="70"/>
                  </a:lnTo>
                  <a:lnTo>
                    <a:pt x="450" y="70"/>
                  </a:lnTo>
                  <a:lnTo>
                    <a:pt x="451" y="70"/>
                  </a:lnTo>
                  <a:lnTo>
                    <a:pt x="451" y="70"/>
                  </a:lnTo>
                  <a:lnTo>
                    <a:pt x="451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4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5" y="70"/>
                  </a:lnTo>
                  <a:lnTo>
                    <a:pt x="456" y="70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9"/>
                  </a:lnTo>
                  <a:lnTo>
                    <a:pt x="456" y="68"/>
                  </a:lnTo>
                  <a:lnTo>
                    <a:pt x="456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8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57" y="67"/>
                  </a:lnTo>
                  <a:lnTo>
                    <a:pt x="461" y="67"/>
                  </a:lnTo>
                  <a:lnTo>
                    <a:pt x="461" y="67"/>
                  </a:lnTo>
                  <a:lnTo>
                    <a:pt x="461" y="67"/>
                  </a:lnTo>
                  <a:lnTo>
                    <a:pt x="462" y="67"/>
                  </a:lnTo>
                  <a:lnTo>
                    <a:pt x="462" y="66"/>
                  </a:lnTo>
                  <a:lnTo>
                    <a:pt x="462" y="66"/>
                  </a:lnTo>
                  <a:lnTo>
                    <a:pt x="463" y="66"/>
                  </a:lnTo>
                  <a:lnTo>
                    <a:pt x="463" y="65"/>
                  </a:lnTo>
                  <a:lnTo>
                    <a:pt x="463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5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6" y="65"/>
                  </a:lnTo>
                  <a:lnTo>
                    <a:pt x="469" y="65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69" y="64"/>
                  </a:lnTo>
                  <a:lnTo>
                    <a:pt x="471" y="64"/>
                  </a:lnTo>
                  <a:lnTo>
                    <a:pt x="471" y="64"/>
                  </a:lnTo>
                  <a:lnTo>
                    <a:pt x="471" y="64"/>
                  </a:lnTo>
                  <a:lnTo>
                    <a:pt x="473" y="64"/>
                  </a:lnTo>
                  <a:lnTo>
                    <a:pt x="473" y="62"/>
                  </a:lnTo>
                  <a:lnTo>
                    <a:pt x="473" y="62"/>
                  </a:lnTo>
                  <a:lnTo>
                    <a:pt x="474" y="62"/>
                  </a:lnTo>
                  <a:lnTo>
                    <a:pt x="474" y="60"/>
                  </a:lnTo>
                  <a:lnTo>
                    <a:pt x="474" y="60"/>
                  </a:lnTo>
                  <a:lnTo>
                    <a:pt x="474" y="60"/>
                  </a:lnTo>
                  <a:lnTo>
                    <a:pt x="474" y="59"/>
                  </a:lnTo>
                  <a:lnTo>
                    <a:pt x="474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9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5" y="58"/>
                  </a:lnTo>
                  <a:lnTo>
                    <a:pt x="476" y="58"/>
                  </a:lnTo>
                  <a:lnTo>
                    <a:pt x="476" y="57"/>
                  </a:lnTo>
                  <a:lnTo>
                    <a:pt x="476" y="57"/>
                  </a:lnTo>
                  <a:lnTo>
                    <a:pt x="477" y="57"/>
                  </a:lnTo>
                  <a:lnTo>
                    <a:pt x="477" y="57"/>
                  </a:lnTo>
                  <a:lnTo>
                    <a:pt x="477" y="57"/>
                  </a:lnTo>
                  <a:lnTo>
                    <a:pt x="483" y="57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3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4" y="56"/>
                  </a:lnTo>
                  <a:lnTo>
                    <a:pt x="486" y="56"/>
                  </a:lnTo>
                  <a:lnTo>
                    <a:pt x="486" y="55"/>
                  </a:lnTo>
                  <a:lnTo>
                    <a:pt x="486" y="55"/>
                  </a:lnTo>
                  <a:lnTo>
                    <a:pt x="486" y="55"/>
                  </a:lnTo>
                  <a:lnTo>
                    <a:pt x="486" y="54"/>
                  </a:lnTo>
                  <a:lnTo>
                    <a:pt x="486" y="54"/>
                  </a:lnTo>
                  <a:lnTo>
                    <a:pt x="487" y="54"/>
                  </a:lnTo>
                  <a:lnTo>
                    <a:pt x="487" y="54"/>
                  </a:lnTo>
                  <a:lnTo>
                    <a:pt x="487" y="54"/>
                  </a:lnTo>
                  <a:lnTo>
                    <a:pt x="488" y="54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8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89" y="53"/>
                  </a:lnTo>
                  <a:lnTo>
                    <a:pt x="491" y="53"/>
                  </a:lnTo>
                  <a:lnTo>
                    <a:pt x="491" y="53"/>
                  </a:lnTo>
                  <a:lnTo>
                    <a:pt x="491" y="53"/>
                  </a:lnTo>
                  <a:lnTo>
                    <a:pt x="494" y="53"/>
                  </a:lnTo>
                  <a:lnTo>
                    <a:pt x="494" y="52"/>
                  </a:lnTo>
                  <a:lnTo>
                    <a:pt x="494" y="52"/>
                  </a:lnTo>
                  <a:lnTo>
                    <a:pt x="494" y="52"/>
                  </a:lnTo>
                  <a:lnTo>
                    <a:pt x="494" y="51"/>
                  </a:lnTo>
                  <a:lnTo>
                    <a:pt x="494" y="51"/>
                  </a:lnTo>
                  <a:lnTo>
                    <a:pt x="495" y="51"/>
                  </a:lnTo>
                  <a:lnTo>
                    <a:pt x="495" y="51"/>
                  </a:lnTo>
                  <a:lnTo>
                    <a:pt x="495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7" y="51"/>
                  </a:lnTo>
                  <a:lnTo>
                    <a:pt x="498" y="51"/>
                  </a:lnTo>
                  <a:lnTo>
                    <a:pt x="498" y="50"/>
                  </a:lnTo>
                  <a:lnTo>
                    <a:pt x="498" y="50"/>
                  </a:lnTo>
                  <a:lnTo>
                    <a:pt x="499" y="50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9" y="49"/>
                  </a:lnTo>
                  <a:lnTo>
                    <a:pt x="499" y="48"/>
                  </a:lnTo>
                  <a:lnTo>
                    <a:pt x="499" y="48"/>
                  </a:lnTo>
                  <a:lnTo>
                    <a:pt x="500" y="48"/>
                  </a:lnTo>
                  <a:lnTo>
                    <a:pt x="500" y="48"/>
                  </a:lnTo>
                  <a:lnTo>
                    <a:pt x="500" y="48"/>
                  </a:lnTo>
                  <a:lnTo>
                    <a:pt x="502" y="48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2" y="46"/>
                  </a:lnTo>
                  <a:lnTo>
                    <a:pt x="505" y="46"/>
                  </a:lnTo>
                  <a:lnTo>
                    <a:pt x="505" y="45"/>
                  </a:lnTo>
                  <a:lnTo>
                    <a:pt x="505" y="45"/>
                  </a:lnTo>
                  <a:lnTo>
                    <a:pt x="506" y="45"/>
                  </a:lnTo>
                  <a:lnTo>
                    <a:pt x="506" y="45"/>
                  </a:lnTo>
                  <a:lnTo>
                    <a:pt x="506" y="45"/>
                  </a:lnTo>
                  <a:lnTo>
                    <a:pt x="508" y="45"/>
                  </a:lnTo>
                  <a:lnTo>
                    <a:pt x="508" y="44"/>
                  </a:lnTo>
                  <a:lnTo>
                    <a:pt x="508" y="44"/>
                  </a:lnTo>
                  <a:lnTo>
                    <a:pt x="509" y="44"/>
                  </a:lnTo>
                  <a:lnTo>
                    <a:pt x="509" y="43"/>
                  </a:lnTo>
                  <a:lnTo>
                    <a:pt x="509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1" y="43"/>
                  </a:lnTo>
                  <a:lnTo>
                    <a:pt x="513" y="43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3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4" y="42"/>
                  </a:lnTo>
                  <a:lnTo>
                    <a:pt x="516" y="42"/>
                  </a:lnTo>
                  <a:lnTo>
                    <a:pt x="516" y="42"/>
                  </a:lnTo>
                  <a:lnTo>
                    <a:pt x="516" y="42"/>
                  </a:lnTo>
                  <a:lnTo>
                    <a:pt x="517" y="42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7" y="41"/>
                  </a:lnTo>
                  <a:lnTo>
                    <a:pt x="518" y="41"/>
                  </a:lnTo>
                  <a:lnTo>
                    <a:pt x="518" y="40"/>
                  </a:lnTo>
                  <a:lnTo>
                    <a:pt x="518" y="40"/>
                  </a:lnTo>
                  <a:lnTo>
                    <a:pt x="518" y="40"/>
                  </a:lnTo>
                  <a:lnTo>
                    <a:pt x="518" y="39"/>
                  </a:lnTo>
                  <a:lnTo>
                    <a:pt x="518" y="39"/>
                  </a:lnTo>
                  <a:lnTo>
                    <a:pt x="518" y="39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18" y="38"/>
                  </a:lnTo>
                  <a:lnTo>
                    <a:pt x="520" y="38"/>
                  </a:lnTo>
                  <a:lnTo>
                    <a:pt x="520" y="38"/>
                  </a:lnTo>
                  <a:lnTo>
                    <a:pt x="520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1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2" y="38"/>
                  </a:lnTo>
                  <a:lnTo>
                    <a:pt x="523" y="38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3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4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5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8" y="36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30" y="35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3"/>
                  </a:lnTo>
                  <a:lnTo>
                    <a:pt x="530" y="33"/>
                  </a:lnTo>
                  <a:lnTo>
                    <a:pt x="531" y="33"/>
                  </a:lnTo>
                  <a:lnTo>
                    <a:pt x="531" y="33"/>
                  </a:lnTo>
                  <a:lnTo>
                    <a:pt x="531" y="33"/>
                  </a:lnTo>
                  <a:lnTo>
                    <a:pt x="532" y="33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2" y="32"/>
                  </a:lnTo>
                  <a:lnTo>
                    <a:pt x="533" y="32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3" y="31"/>
                  </a:lnTo>
                  <a:lnTo>
                    <a:pt x="535" y="31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5" y="30"/>
                  </a:lnTo>
                  <a:lnTo>
                    <a:pt x="536" y="30"/>
                  </a:lnTo>
                  <a:lnTo>
                    <a:pt x="536" y="30"/>
                  </a:lnTo>
                  <a:lnTo>
                    <a:pt x="536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7" y="30"/>
                  </a:lnTo>
                  <a:lnTo>
                    <a:pt x="538" y="30"/>
                  </a:lnTo>
                  <a:lnTo>
                    <a:pt x="538" y="30"/>
                  </a:lnTo>
                  <a:lnTo>
                    <a:pt x="538" y="30"/>
                  </a:lnTo>
                  <a:lnTo>
                    <a:pt x="539" y="30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39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8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0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1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2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3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4" y="27"/>
                  </a:lnTo>
                  <a:lnTo>
                    <a:pt x="545" y="27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5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6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6" y="25"/>
                  </a:lnTo>
                  <a:lnTo>
                    <a:pt x="547" y="25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4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7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8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49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0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1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2" y="23"/>
                  </a:lnTo>
                  <a:lnTo>
                    <a:pt x="553" y="23"/>
                  </a:lnTo>
                  <a:lnTo>
                    <a:pt x="553" y="23"/>
                  </a:lnTo>
                  <a:lnTo>
                    <a:pt x="553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3"/>
                  </a:lnTo>
                  <a:lnTo>
                    <a:pt x="554" y="22"/>
                  </a:lnTo>
                  <a:lnTo>
                    <a:pt x="554" y="22"/>
                  </a:lnTo>
                  <a:lnTo>
                    <a:pt x="555" y="22"/>
                  </a:lnTo>
                  <a:lnTo>
                    <a:pt x="555" y="22"/>
                  </a:lnTo>
                  <a:lnTo>
                    <a:pt x="555" y="22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6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7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8" y="22"/>
                  </a:lnTo>
                  <a:lnTo>
                    <a:pt x="559" y="22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59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0" y="21"/>
                  </a:lnTo>
                  <a:lnTo>
                    <a:pt x="561" y="21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1" y="20"/>
                  </a:lnTo>
                  <a:lnTo>
                    <a:pt x="562" y="20"/>
                  </a:lnTo>
                  <a:lnTo>
                    <a:pt x="562" y="19"/>
                  </a:lnTo>
                  <a:lnTo>
                    <a:pt x="562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3" y="19"/>
                  </a:lnTo>
                  <a:lnTo>
                    <a:pt x="564" y="19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4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5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6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0" y="18"/>
                  </a:lnTo>
                  <a:lnTo>
                    <a:pt x="571" y="18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1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7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2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6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5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79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0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4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4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5" y="13"/>
                  </a:lnTo>
                  <a:lnTo>
                    <a:pt x="587" y="13"/>
                  </a:lnTo>
                  <a:lnTo>
                    <a:pt x="587" y="13"/>
                  </a:lnTo>
                  <a:lnTo>
                    <a:pt x="587" y="13"/>
                  </a:lnTo>
                  <a:lnTo>
                    <a:pt x="588" y="13"/>
                  </a:lnTo>
                  <a:lnTo>
                    <a:pt x="588" y="12"/>
                  </a:lnTo>
                  <a:lnTo>
                    <a:pt x="588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2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89" y="11"/>
                  </a:lnTo>
                  <a:lnTo>
                    <a:pt x="590" y="11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0" y="10"/>
                  </a:lnTo>
                  <a:lnTo>
                    <a:pt x="592" y="10"/>
                  </a:lnTo>
                  <a:lnTo>
                    <a:pt x="592" y="9"/>
                  </a:lnTo>
                  <a:lnTo>
                    <a:pt x="592" y="9"/>
                  </a:lnTo>
                  <a:lnTo>
                    <a:pt x="593" y="9"/>
                  </a:lnTo>
                  <a:lnTo>
                    <a:pt x="593" y="8"/>
                  </a:lnTo>
                  <a:lnTo>
                    <a:pt x="593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8"/>
                  </a:lnTo>
                  <a:lnTo>
                    <a:pt x="594" y="7"/>
                  </a:lnTo>
                  <a:lnTo>
                    <a:pt x="594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5" y="7"/>
                  </a:lnTo>
                  <a:lnTo>
                    <a:pt x="596" y="7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6" y="6"/>
                  </a:lnTo>
                  <a:lnTo>
                    <a:pt x="597" y="6"/>
                  </a:lnTo>
                  <a:lnTo>
                    <a:pt x="597" y="6"/>
                  </a:lnTo>
                  <a:lnTo>
                    <a:pt x="597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8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6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599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0" y="5"/>
                  </a:lnTo>
                  <a:lnTo>
                    <a:pt x="601" y="5"/>
                  </a:lnTo>
                  <a:lnTo>
                    <a:pt x="601" y="5"/>
                  </a:lnTo>
                  <a:lnTo>
                    <a:pt x="601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2" y="5"/>
                  </a:lnTo>
                  <a:lnTo>
                    <a:pt x="603" y="5"/>
                  </a:lnTo>
                  <a:lnTo>
                    <a:pt x="603" y="5"/>
                  </a:lnTo>
                  <a:lnTo>
                    <a:pt x="603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5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4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5" y="3"/>
                  </a:lnTo>
                  <a:lnTo>
                    <a:pt x="606" y="3"/>
                  </a:lnTo>
                  <a:lnTo>
                    <a:pt x="606" y="3"/>
                  </a:lnTo>
                  <a:lnTo>
                    <a:pt x="606" y="3"/>
                  </a:lnTo>
                  <a:lnTo>
                    <a:pt x="607" y="3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10" y="2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4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1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</a:path>
              </a:pathLst>
            </a:custGeom>
            <a:noFill/>
            <a:ln w="38100" cap="flat">
              <a:solidFill>
                <a:srgbClr val="007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" name="Freeform 40">
              <a:extLst>
                <a:ext uri="{FF2B5EF4-FFF2-40B4-BE49-F238E27FC236}">
                  <a16:creationId xmlns:a16="http://schemas.microsoft.com/office/drawing/2014/main" id="{D47932BA-5356-4D32-A341-C5B524EFCF6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9769" y="2332476"/>
              <a:ext cx="5510213" cy="3071813"/>
            </a:xfrm>
            <a:custGeom>
              <a:avLst/>
              <a:gdLst>
                <a:gd name="T0" fmla="*/ 12 w 617"/>
                <a:gd name="T1" fmla="*/ 334 h 344"/>
                <a:gd name="T2" fmla="*/ 27 w 617"/>
                <a:gd name="T3" fmla="*/ 324 h 344"/>
                <a:gd name="T4" fmla="*/ 35 w 617"/>
                <a:gd name="T5" fmla="*/ 318 h 344"/>
                <a:gd name="T6" fmla="*/ 47 w 617"/>
                <a:gd name="T7" fmla="*/ 313 h 344"/>
                <a:gd name="T8" fmla="*/ 59 w 617"/>
                <a:gd name="T9" fmla="*/ 306 h 344"/>
                <a:gd name="T10" fmla="*/ 72 w 617"/>
                <a:gd name="T11" fmla="*/ 295 h 344"/>
                <a:gd name="T12" fmla="*/ 83 w 617"/>
                <a:gd name="T13" fmla="*/ 287 h 344"/>
                <a:gd name="T14" fmla="*/ 90 w 617"/>
                <a:gd name="T15" fmla="*/ 278 h 344"/>
                <a:gd name="T16" fmla="*/ 104 w 617"/>
                <a:gd name="T17" fmla="*/ 269 h 344"/>
                <a:gd name="T18" fmla="*/ 116 w 617"/>
                <a:gd name="T19" fmla="*/ 262 h 344"/>
                <a:gd name="T20" fmla="*/ 134 w 617"/>
                <a:gd name="T21" fmla="*/ 250 h 344"/>
                <a:gd name="T22" fmla="*/ 144 w 617"/>
                <a:gd name="T23" fmla="*/ 243 h 344"/>
                <a:gd name="T24" fmla="*/ 154 w 617"/>
                <a:gd name="T25" fmla="*/ 236 h 344"/>
                <a:gd name="T26" fmla="*/ 166 w 617"/>
                <a:gd name="T27" fmla="*/ 228 h 344"/>
                <a:gd name="T28" fmla="*/ 176 w 617"/>
                <a:gd name="T29" fmla="*/ 223 h 344"/>
                <a:gd name="T30" fmla="*/ 191 w 617"/>
                <a:gd name="T31" fmla="*/ 215 h 344"/>
                <a:gd name="T32" fmla="*/ 200 w 617"/>
                <a:gd name="T33" fmla="*/ 209 h 344"/>
                <a:gd name="T34" fmla="*/ 210 w 617"/>
                <a:gd name="T35" fmla="*/ 203 h 344"/>
                <a:gd name="T36" fmla="*/ 223 w 617"/>
                <a:gd name="T37" fmla="*/ 198 h 344"/>
                <a:gd name="T38" fmla="*/ 232 w 617"/>
                <a:gd name="T39" fmla="*/ 192 h 344"/>
                <a:gd name="T40" fmla="*/ 250 w 617"/>
                <a:gd name="T41" fmla="*/ 185 h 344"/>
                <a:gd name="T42" fmla="*/ 262 w 617"/>
                <a:gd name="T43" fmla="*/ 180 h 344"/>
                <a:gd name="T44" fmla="*/ 276 w 617"/>
                <a:gd name="T45" fmla="*/ 173 h 344"/>
                <a:gd name="T46" fmla="*/ 285 w 617"/>
                <a:gd name="T47" fmla="*/ 168 h 344"/>
                <a:gd name="T48" fmla="*/ 296 w 617"/>
                <a:gd name="T49" fmla="*/ 161 h 344"/>
                <a:gd name="T50" fmla="*/ 307 w 617"/>
                <a:gd name="T51" fmla="*/ 154 h 344"/>
                <a:gd name="T52" fmla="*/ 321 w 617"/>
                <a:gd name="T53" fmla="*/ 149 h 344"/>
                <a:gd name="T54" fmla="*/ 335 w 617"/>
                <a:gd name="T55" fmla="*/ 142 h 344"/>
                <a:gd name="T56" fmla="*/ 353 w 617"/>
                <a:gd name="T57" fmla="*/ 135 h 344"/>
                <a:gd name="T58" fmla="*/ 363 w 617"/>
                <a:gd name="T59" fmla="*/ 129 h 344"/>
                <a:gd name="T60" fmla="*/ 376 w 617"/>
                <a:gd name="T61" fmla="*/ 124 h 344"/>
                <a:gd name="T62" fmla="*/ 393 w 617"/>
                <a:gd name="T63" fmla="*/ 115 h 344"/>
                <a:gd name="T64" fmla="*/ 404 w 617"/>
                <a:gd name="T65" fmla="*/ 110 h 344"/>
                <a:gd name="T66" fmla="*/ 416 w 617"/>
                <a:gd name="T67" fmla="*/ 102 h 344"/>
                <a:gd name="T68" fmla="*/ 426 w 617"/>
                <a:gd name="T69" fmla="*/ 98 h 344"/>
                <a:gd name="T70" fmla="*/ 433 w 617"/>
                <a:gd name="T71" fmla="*/ 90 h 344"/>
                <a:gd name="T72" fmla="*/ 444 w 617"/>
                <a:gd name="T73" fmla="*/ 85 h 344"/>
                <a:gd name="T74" fmla="*/ 454 w 617"/>
                <a:gd name="T75" fmla="*/ 80 h 344"/>
                <a:gd name="T76" fmla="*/ 461 w 617"/>
                <a:gd name="T77" fmla="*/ 72 h 344"/>
                <a:gd name="T78" fmla="*/ 471 w 617"/>
                <a:gd name="T79" fmla="*/ 65 h 344"/>
                <a:gd name="T80" fmla="*/ 486 w 617"/>
                <a:gd name="T81" fmla="*/ 60 h 344"/>
                <a:gd name="T82" fmla="*/ 500 w 617"/>
                <a:gd name="T83" fmla="*/ 55 h 344"/>
                <a:gd name="T84" fmla="*/ 509 w 617"/>
                <a:gd name="T85" fmla="*/ 52 h 344"/>
                <a:gd name="T86" fmla="*/ 515 w 617"/>
                <a:gd name="T87" fmla="*/ 45 h 344"/>
                <a:gd name="T88" fmla="*/ 520 w 617"/>
                <a:gd name="T89" fmla="*/ 42 h 344"/>
                <a:gd name="T90" fmla="*/ 524 w 617"/>
                <a:gd name="T91" fmla="*/ 38 h 344"/>
                <a:gd name="T92" fmla="*/ 529 w 617"/>
                <a:gd name="T93" fmla="*/ 35 h 344"/>
                <a:gd name="T94" fmla="*/ 535 w 617"/>
                <a:gd name="T95" fmla="*/ 31 h 344"/>
                <a:gd name="T96" fmla="*/ 541 w 617"/>
                <a:gd name="T97" fmla="*/ 29 h 344"/>
                <a:gd name="T98" fmla="*/ 546 w 617"/>
                <a:gd name="T99" fmla="*/ 28 h 344"/>
                <a:gd name="T100" fmla="*/ 550 w 617"/>
                <a:gd name="T101" fmla="*/ 26 h 344"/>
                <a:gd name="T102" fmla="*/ 554 w 617"/>
                <a:gd name="T103" fmla="*/ 24 h 344"/>
                <a:gd name="T104" fmla="*/ 562 w 617"/>
                <a:gd name="T105" fmla="*/ 22 h 344"/>
                <a:gd name="T106" fmla="*/ 567 w 617"/>
                <a:gd name="T107" fmla="*/ 18 h 344"/>
                <a:gd name="T108" fmla="*/ 571 w 617"/>
                <a:gd name="T109" fmla="*/ 15 h 344"/>
                <a:gd name="T110" fmla="*/ 575 w 617"/>
                <a:gd name="T111" fmla="*/ 15 h 344"/>
                <a:gd name="T112" fmla="*/ 579 w 617"/>
                <a:gd name="T113" fmla="*/ 13 h 344"/>
                <a:gd name="T114" fmla="*/ 584 w 617"/>
                <a:gd name="T115" fmla="*/ 12 h 344"/>
                <a:gd name="T116" fmla="*/ 590 w 617"/>
                <a:gd name="T117" fmla="*/ 7 h 344"/>
                <a:gd name="T118" fmla="*/ 599 w 617"/>
                <a:gd name="T119" fmla="*/ 3 h 344"/>
                <a:gd name="T120" fmla="*/ 606 w 617"/>
                <a:gd name="T121" fmla="*/ 2 h 344"/>
                <a:gd name="T122" fmla="*/ 613 w 617"/>
                <a:gd name="T123" fmla="*/ 0 h 3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617" h="344">
                  <a:moveTo>
                    <a:pt x="0" y="344"/>
                  </a:moveTo>
                  <a:lnTo>
                    <a:pt x="0" y="344"/>
                  </a:lnTo>
                  <a:lnTo>
                    <a:pt x="0" y="344"/>
                  </a:lnTo>
                  <a:lnTo>
                    <a:pt x="0" y="344"/>
                  </a:lnTo>
                  <a:lnTo>
                    <a:pt x="1" y="344"/>
                  </a:lnTo>
                  <a:lnTo>
                    <a:pt x="1" y="343"/>
                  </a:lnTo>
                  <a:lnTo>
                    <a:pt x="1" y="343"/>
                  </a:lnTo>
                  <a:lnTo>
                    <a:pt x="3" y="343"/>
                  </a:lnTo>
                  <a:lnTo>
                    <a:pt x="3" y="342"/>
                  </a:lnTo>
                  <a:lnTo>
                    <a:pt x="3" y="342"/>
                  </a:lnTo>
                  <a:lnTo>
                    <a:pt x="3" y="342"/>
                  </a:lnTo>
                  <a:lnTo>
                    <a:pt x="3" y="341"/>
                  </a:lnTo>
                  <a:lnTo>
                    <a:pt x="3" y="341"/>
                  </a:lnTo>
                  <a:lnTo>
                    <a:pt x="4" y="341"/>
                  </a:lnTo>
                  <a:lnTo>
                    <a:pt x="4" y="340"/>
                  </a:lnTo>
                  <a:lnTo>
                    <a:pt x="4" y="340"/>
                  </a:lnTo>
                  <a:lnTo>
                    <a:pt x="6" y="340"/>
                  </a:lnTo>
                  <a:lnTo>
                    <a:pt x="6" y="339"/>
                  </a:lnTo>
                  <a:lnTo>
                    <a:pt x="6" y="339"/>
                  </a:lnTo>
                  <a:lnTo>
                    <a:pt x="7" y="339"/>
                  </a:lnTo>
                  <a:lnTo>
                    <a:pt x="7" y="337"/>
                  </a:lnTo>
                  <a:lnTo>
                    <a:pt x="7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7"/>
                  </a:lnTo>
                  <a:lnTo>
                    <a:pt x="9" y="336"/>
                  </a:lnTo>
                  <a:lnTo>
                    <a:pt x="9" y="336"/>
                  </a:lnTo>
                  <a:lnTo>
                    <a:pt x="10" y="336"/>
                  </a:lnTo>
                  <a:lnTo>
                    <a:pt x="10" y="336"/>
                  </a:lnTo>
                  <a:lnTo>
                    <a:pt x="10" y="336"/>
                  </a:lnTo>
                  <a:lnTo>
                    <a:pt x="11" y="336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1" y="335"/>
                  </a:lnTo>
                  <a:lnTo>
                    <a:pt x="12" y="335"/>
                  </a:lnTo>
                  <a:lnTo>
                    <a:pt x="12" y="334"/>
                  </a:lnTo>
                  <a:lnTo>
                    <a:pt x="12" y="334"/>
                  </a:lnTo>
                  <a:lnTo>
                    <a:pt x="12" y="334"/>
                  </a:lnTo>
                  <a:lnTo>
                    <a:pt x="12" y="333"/>
                  </a:lnTo>
                  <a:lnTo>
                    <a:pt x="12" y="333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4" y="333"/>
                  </a:lnTo>
                  <a:lnTo>
                    <a:pt x="16" y="333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6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1"/>
                  </a:lnTo>
                  <a:lnTo>
                    <a:pt x="18" y="330"/>
                  </a:lnTo>
                  <a:lnTo>
                    <a:pt x="18" y="330"/>
                  </a:lnTo>
                  <a:lnTo>
                    <a:pt x="21" y="330"/>
                  </a:lnTo>
                  <a:lnTo>
                    <a:pt x="21" y="329"/>
                  </a:lnTo>
                  <a:lnTo>
                    <a:pt x="21" y="329"/>
                  </a:lnTo>
                  <a:lnTo>
                    <a:pt x="22" y="329"/>
                  </a:lnTo>
                  <a:lnTo>
                    <a:pt x="22" y="329"/>
                  </a:lnTo>
                  <a:lnTo>
                    <a:pt x="22" y="329"/>
                  </a:lnTo>
                  <a:lnTo>
                    <a:pt x="24" y="329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4" y="327"/>
                  </a:lnTo>
                  <a:lnTo>
                    <a:pt x="25" y="327"/>
                  </a:lnTo>
                  <a:lnTo>
                    <a:pt x="25" y="326"/>
                  </a:lnTo>
                  <a:lnTo>
                    <a:pt x="25" y="326"/>
                  </a:lnTo>
                  <a:lnTo>
                    <a:pt x="26" y="326"/>
                  </a:lnTo>
                  <a:lnTo>
                    <a:pt x="26" y="325"/>
                  </a:lnTo>
                  <a:lnTo>
                    <a:pt x="26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5"/>
                  </a:lnTo>
                  <a:lnTo>
                    <a:pt x="27" y="324"/>
                  </a:lnTo>
                  <a:lnTo>
                    <a:pt x="27" y="324"/>
                  </a:lnTo>
                  <a:lnTo>
                    <a:pt x="28" y="324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8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3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2"/>
                  </a:lnTo>
                  <a:lnTo>
                    <a:pt x="29" y="321"/>
                  </a:lnTo>
                  <a:lnTo>
                    <a:pt x="29" y="321"/>
                  </a:lnTo>
                  <a:lnTo>
                    <a:pt x="31" y="321"/>
                  </a:lnTo>
                  <a:lnTo>
                    <a:pt x="31" y="320"/>
                  </a:lnTo>
                  <a:lnTo>
                    <a:pt x="31" y="320"/>
                  </a:lnTo>
                  <a:lnTo>
                    <a:pt x="32" y="320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2" y="319"/>
                  </a:lnTo>
                  <a:lnTo>
                    <a:pt x="33" y="319"/>
                  </a:lnTo>
                  <a:lnTo>
                    <a:pt x="33" y="319"/>
                  </a:lnTo>
                  <a:lnTo>
                    <a:pt x="33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4" y="319"/>
                  </a:lnTo>
                  <a:lnTo>
                    <a:pt x="35" y="319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5" y="318"/>
                  </a:lnTo>
                  <a:lnTo>
                    <a:pt x="36" y="318"/>
                  </a:lnTo>
                  <a:lnTo>
                    <a:pt x="36" y="317"/>
                  </a:lnTo>
                  <a:lnTo>
                    <a:pt x="36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7" y="317"/>
                  </a:lnTo>
                  <a:lnTo>
                    <a:pt x="38" y="317"/>
                  </a:lnTo>
                  <a:lnTo>
                    <a:pt x="38" y="316"/>
                  </a:lnTo>
                  <a:lnTo>
                    <a:pt x="38" y="316"/>
                  </a:lnTo>
                  <a:lnTo>
                    <a:pt x="39" y="316"/>
                  </a:lnTo>
                  <a:lnTo>
                    <a:pt x="39" y="316"/>
                  </a:lnTo>
                  <a:lnTo>
                    <a:pt x="39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6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2" y="315"/>
                  </a:lnTo>
                  <a:lnTo>
                    <a:pt x="44" y="315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4"/>
                  </a:lnTo>
                  <a:lnTo>
                    <a:pt x="44" y="313"/>
                  </a:lnTo>
                  <a:lnTo>
                    <a:pt x="44" y="313"/>
                  </a:lnTo>
                  <a:lnTo>
                    <a:pt x="45" y="313"/>
                  </a:lnTo>
                  <a:lnTo>
                    <a:pt x="45" y="313"/>
                  </a:lnTo>
                  <a:lnTo>
                    <a:pt x="45" y="313"/>
                  </a:lnTo>
                  <a:lnTo>
                    <a:pt x="47" y="313"/>
                  </a:lnTo>
                  <a:lnTo>
                    <a:pt x="47" y="313"/>
                  </a:lnTo>
                  <a:lnTo>
                    <a:pt x="47" y="313"/>
                  </a:lnTo>
                  <a:lnTo>
                    <a:pt x="48" y="313"/>
                  </a:lnTo>
                  <a:lnTo>
                    <a:pt x="48" y="311"/>
                  </a:lnTo>
                  <a:lnTo>
                    <a:pt x="48" y="311"/>
                  </a:lnTo>
                  <a:lnTo>
                    <a:pt x="49" y="311"/>
                  </a:lnTo>
                  <a:lnTo>
                    <a:pt x="49" y="311"/>
                  </a:lnTo>
                  <a:lnTo>
                    <a:pt x="49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0" y="311"/>
                  </a:lnTo>
                  <a:lnTo>
                    <a:pt x="51" y="311"/>
                  </a:lnTo>
                  <a:lnTo>
                    <a:pt x="51" y="311"/>
                  </a:lnTo>
                  <a:lnTo>
                    <a:pt x="51" y="311"/>
                  </a:lnTo>
                  <a:lnTo>
                    <a:pt x="52" y="311"/>
                  </a:lnTo>
                  <a:lnTo>
                    <a:pt x="52" y="310"/>
                  </a:lnTo>
                  <a:lnTo>
                    <a:pt x="52" y="310"/>
                  </a:lnTo>
                  <a:lnTo>
                    <a:pt x="54" y="310"/>
                  </a:lnTo>
                  <a:lnTo>
                    <a:pt x="54" y="309"/>
                  </a:lnTo>
                  <a:lnTo>
                    <a:pt x="54" y="309"/>
                  </a:lnTo>
                  <a:lnTo>
                    <a:pt x="55" y="309"/>
                  </a:lnTo>
                  <a:lnTo>
                    <a:pt x="55" y="309"/>
                  </a:lnTo>
                  <a:lnTo>
                    <a:pt x="55" y="309"/>
                  </a:lnTo>
                  <a:lnTo>
                    <a:pt x="56" y="309"/>
                  </a:lnTo>
                  <a:lnTo>
                    <a:pt x="56" y="308"/>
                  </a:lnTo>
                  <a:lnTo>
                    <a:pt x="56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8"/>
                  </a:lnTo>
                  <a:lnTo>
                    <a:pt x="57" y="307"/>
                  </a:lnTo>
                  <a:lnTo>
                    <a:pt x="57" y="307"/>
                  </a:lnTo>
                  <a:lnTo>
                    <a:pt x="58" y="307"/>
                  </a:lnTo>
                  <a:lnTo>
                    <a:pt x="58" y="307"/>
                  </a:lnTo>
                  <a:lnTo>
                    <a:pt x="58" y="307"/>
                  </a:lnTo>
                  <a:lnTo>
                    <a:pt x="59" y="307"/>
                  </a:lnTo>
                  <a:lnTo>
                    <a:pt x="59" y="306"/>
                  </a:lnTo>
                  <a:lnTo>
                    <a:pt x="59" y="306"/>
                  </a:lnTo>
                  <a:lnTo>
                    <a:pt x="61" y="306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1" y="305"/>
                  </a:lnTo>
                  <a:lnTo>
                    <a:pt x="62" y="305"/>
                  </a:lnTo>
                  <a:lnTo>
                    <a:pt x="62" y="304"/>
                  </a:lnTo>
                  <a:lnTo>
                    <a:pt x="62" y="304"/>
                  </a:lnTo>
                  <a:lnTo>
                    <a:pt x="63" y="304"/>
                  </a:lnTo>
                  <a:lnTo>
                    <a:pt x="63" y="302"/>
                  </a:lnTo>
                  <a:lnTo>
                    <a:pt x="63" y="302"/>
                  </a:lnTo>
                  <a:lnTo>
                    <a:pt x="63" y="302"/>
                  </a:lnTo>
                  <a:lnTo>
                    <a:pt x="63" y="301"/>
                  </a:lnTo>
                  <a:lnTo>
                    <a:pt x="63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4" y="301"/>
                  </a:lnTo>
                  <a:lnTo>
                    <a:pt x="66" y="301"/>
                  </a:lnTo>
                  <a:lnTo>
                    <a:pt x="66" y="299"/>
                  </a:lnTo>
                  <a:lnTo>
                    <a:pt x="66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69" y="299"/>
                  </a:lnTo>
                  <a:lnTo>
                    <a:pt x="70" y="299"/>
                  </a:lnTo>
                  <a:lnTo>
                    <a:pt x="70" y="298"/>
                  </a:lnTo>
                  <a:lnTo>
                    <a:pt x="70" y="298"/>
                  </a:lnTo>
                  <a:lnTo>
                    <a:pt x="71" y="298"/>
                  </a:lnTo>
                  <a:lnTo>
                    <a:pt x="71" y="297"/>
                  </a:lnTo>
                  <a:lnTo>
                    <a:pt x="71" y="297"/>
                  </a:lnTo>
                  <a:lnTo>
                    <a:pt x="72" y="297"/>
                  </a:lnTo>
                  <a:lnTo>
                    <a:pt x="72" y="296"/>
                  </a:lnTo>
                  <a:lnTo>
                    <a:pt x="72" y="296"/>
                  </a:lnTo>
                  <a:lnTo>
                    <a:pt x="72" y="296"/>
                  </a:lnTo>
                  <a:lnTo>
                    <a:pt x="72" y="295"/>
                  </a:lnTo>
                  <a:lnTo>
                    <a:pt x="72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5"/>
                  </a:lnTo>
                  <a:lnTo>
                    <a:pt x="73" y="294"/>
                  </a:lnTo>
                  <a:lnTo>
                    <a:pt x="73" y="294"/>
                  </a:lnTo>
                  <a:lnTo>
                    <a:pt x="74" y="294"/>
                  </a:lnTo>
                  <a:lnTo>
                    <a:pt x="74" y="292"/>
                  </a:lnTo>
                  <a:lnTo>
                    <a:pt x="74" y="292"/>
                  </a:lnTo>
                  <a:lnTo>
                    <a:pt x="75" y="292"/>
                  </a:lnTo>
                  <a:lnTo>
                    <a:pt x="75" y="291"/>
                  </a:lnTo>
                  <a:lnTo>
                    <a:pt x="75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1"/>
                  </a:lnTo>
                  <a:lnTo>
                    <a:pt x="77" y="290"/>
                  </a:lnTo>
                  <a:lnTo>
                    <a:pt x="77" y="290"/>
                  </a:lnTo>
                  <a:lnTo>
                    <a:pt x="78" y="290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9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8" y="288"/>
                  </a:lnTo>
                  <a:lnTo>
                    <a:pt x="79" y="288"/>
                  </a:lnTo>
                  <a:lnTo>
                    <a:pt x="79" y="288"/>
                  </a:lnTo>
                  <a:lnTo>
                    <a:pt x="79" y="288"/>
                  </a:lnTo>
                  <a:lnTo>
                    <a:pt x="80" y="288"/>
                  </a:lnTo>
                  <a:lnTo>
                    <a:pt x="80" y="287"/>
                  </a:lnTo>
                  <a:lnTo>
                    <a:pt x="80" y="287"/>
                  </a:lnTo>
                  <a:lnTo>
                    <a:pt x="81" y="287"/>
                  </a:lnTo>
                  <a:lnTo>
                    <a:pt x="81" y="287"/>
                  </a:lnTo>
                  <a:lnTo>
                    <a:pt x="81" y="287"/>
                  </a:lnTo>
                  <a:lnTo>
                    <a:pt x="83" y="287"/>
                  </a:lnTo>
                  <a:lnTo>
                    <a:pt x="83" y="286"/>
                  </a:lnTo>
                  <a:lnTo>
                    <a:pt x="83" y="286"/>
                  </a:lnTo>
                  <a:lnTo>
                    <a:pt x="83" y="286"/>
                  </a:lnTo>
                  <a:lnTo>
                    <a:pt x="83" y="285"/>
                  </a:lnTo>
                  <a:lnTo>
                    <a:pt x="83" y="285"/>
                  </a:lnTo>
                  <a:lnTo>
                    <a:pt x="83" y="285"/>
                  </a:lnTo>
                  <a:lnTo>
                    <a:pt x="83" y="284"/>
                  </a:lnTo>
                  <a:lnTo>
                    <a:pt x="83" y="284"/>
                  </a:lnTo>
                  <a:lnTo>
                    <a:pt x="84" y="284"/>
                  </a:lnTo>
                  <a:lnTo>
                    <a:pt x="84" y="284"/>
                  </a:lnTo>
                  <a:lnTo>
                    <a:pt x="84" y="284"/>
                  </a:lnTo>
                  <a:lnTo>
                    <a:pt x="85" y="284"/>
                  </a:lnTo>
                  <a:lnTo>
                    <a:pt x="85" y="283"/>
                  </a:lnTo>
                  <a:lnTo>
                    <a:pt x="85" y="283"/>
                  </a:lnTo>
                  <a:lnTo>
                    <a:pt x="86" y="283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6" y="282"/>
                  </a:lnTo>
                  <a:lnTo>
                    <a:pt x="87" y="282"/>
                  </a:lnTo>
                  <a:lnTo>
                    <a:pt x="87" y="282"/>
                  </a:lnTo>
                  <a:lnTo>
                    <a:pt x="87" y="282"/>
                  </a:lnTo>
                  <a:lnTo>
                    <a:pt x="88" y="282"/>
                  </a:lnTo>
                  <a:lnTo>
                    <a:pt x="88" y="282"/>
                  </a:lnTo>
                  <a:lnTo>
                    <a:pt x="88" y="282"/>
                  </a:lnTo>
                  <a:lnTo>
                    <a:pt x="90" y="282"/>
                  </a:lnTo>
                  <a:lnTo>
                    <a:pt x="90" y="281"/>
                  </a:lnTo>
                  <a:lnTo>
                    <a:pt x="90" y="281"/>
                  </a:lnTo>
                  <a:lnTo>
                    <a:pt x="90" y="281"/>
                  </a:lnTo>
                  <a:lnTo>
                    <a:pt x="90" y="279"/>
                  </a:lnTo>
                  <a:lnTo>
                    <a:pt x="90" y="279"/>
                  </a:lnTo>
                  <a:lnTo>
                    <a:pt x="90" y="279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0" y="278"/>
                  </a:lnTo>
                  <a:lnTo>
                    <a:pt x="91" y="278"/>
                  </a:lnTo>
                  <a:lnTo>
                    <a:pt x="91" y="278"/>
                  </a:lnTo>
                  <a:lnTo>
                    <a:pt x="91" y="278"/>
                  </a:lnTo>
                  <a:lnTo>
                    <a:pt x="92" y="278"/>
                  </a:lnTo>
                  <a:lnTo>
                    <a:pt x="92" y="277"/>
                  </a:lnTo>
                  <a:lnTo>
                    <a:pt x="92" y="277"/>
                  </a:lnTo>
                  <a:lnTo>
                    <a:pt x="92" y="277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2" y="276"/>
                  </a:lnTo>
                  <a:lnTo>
                    <a:pt x="93" y="276"/>
                  </a:lnTo>
                  <a:lnTo>
                    <a:pt x="93" y="275"/>
                  </a:lnTo>
                  <a:lnTo>
                    <a:pt x="93" y="275"/>
                  </a:lnTo>
                  <a:lnTo>
                    <a:pt x="94" y="275"/>
                  </a:lnTo>
                  <a:lnTo>
                    <a:pt x="94" y="274"/>
                  </a:lnTo>
                  <a:lnTo>
                    <a:pt x="94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4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7" y="272"/>
                  </a:lnTo>
                  <a:lnTo>
                    <a:pt x="98" y="272"/>
                  </a:lnTo>
                  <a:lnTo>
                    <a:pt x="98" y="272"/>
                  </a:lnTo>
                  <a:lnTo>
                    <a:pt x="98" y="272"/>
                  </a:lnTo>
                  <a:lnTo>
                    <a:pt x="99" y="272"/>
                  </a:lnTo>
                  <a:lnTo>
                    <a:pt x="99" y="271"/>
                  </a:lnTo>
                  <a:lnTo>
                    <a:pt x="99" y="271"/>
                  </a:lnTo>
                  <a:lnTo>
                    <a:pt x="99" y="271"/>
                  </a:lnTo>
                  <a:lnTo>
                    <a:pt x="99" y="270"/>
                  </a:lnTo>
                  <a:lnTo>
                    <a:pt x="99" y="270"/>
                  </a:lnTo>
                  <a:lnTo>
                    <a:pt x="100" y="270"/>
                  </a:lnTo>
                  <a:lnTo>
                    <a:pt x="100" y="270"/>
                  </a:lnTo>
                  <a:lnTo>
                    <a:pt x="100" y="270"/>
                  </a:lnTo>
                  <a:lnTo>
                    <a:pt x="104" y="270"/>
                  </a:lnTo>
                  <a:lnTo>
                    <a:pt x="104" y="269"/>
                  </a:lnTo>
                  <a:lnTo>
                    <a:pt x="104" y="269"/>
                  </a:lnTo>
                  <a:lnTo>
                    <a:pt x="105" y="269"/>
                  </a:lnTo>
                  <a:lnTo>
                    <a:pt x="105" y="268"/>
                  </a:lnTo>
                  <a:lnTo>
                    <a:pt x="105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8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7"/>
                  </a:lnTo>
                  <a:lnTo>
                    <a:pt x="106" y="266"/>
                  </a:lnTo>
                  <a:lnTo>
                    <a:pt x="106" y="266"/>
                  </a:lnTo>
                  <a:lnTo>
                    <a:pt x="109" y="266"/>
                  </a:lnTo>
                  <a:lnTo>
                    <a:pt x="109" y="266"/>
                  </a:lnTo>
                  <a:lnTo>
                    <a:pt x="109" y="266"/>
                  </a:lnTo>
                  <a:lnTo>
                    <a:pt x="110" y="266"/>
                  </a:lnTo>
                  <a:lnTo>
                    <a:pt x="110" y="264"/>
                  </a:lnTo>
                  <a:lnTo>
                    <a:pt x="110" y="264"/>
                  </a:lnTo>
                  <a:lnTo>
                    <a:pt x="111" y="264"/>
                  </a:lnTo>
                  <a:lnTo>
                    <a:pt x="111" y="263"/>
                  </a:lnTo>
                  <a:lnTo>
                    <a:pt x="111" y="263"/>
                  </a:lnTo>
                  <a:lnTo>
                    <a:pt x="112" y="263"/>
                  </a:lnTo>
                  <a:lnTo>
                    <a:pt x="112" y="263"/>
                  </a:lnTo>
                  <a:lnTo>
                    <a:pt x="112" y="263"/>
                  </a:lnTo>
                  <a:lnTo>
                    <a:pt x="113" y="263"/>
                  </a:lnTo>
                  <a:lnTo>
                    <a:pt x="113" y="262"/>
                  </a:lnTo>
                  <a:lnTo>
                    <a:pt x="113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4" y="262"/>
                  </a:lnTo>
                  <a:lnTo>
                    <a:pt x="115" y="262"/>
                  </a:lnTo>
                  <a:lnTo>
                    <a:pt x="115" y="262"/>
                  </a:lnTo>
                  <a:lnTo>
                    <a:pt x="115" y="262"/>
                  </a:lnTo>
                  <a:lnTo>
                    <a:pt x="116" y="262"/>
                  </a:lnTo>
                  <a:lnTo>
                    <a:pt x="116" y="260"/>
                  </a:lnTo>
                  <a:lnTo>
                    <a:pt x="116" y="260"/>
                  </a:lnTo>
                  <a:lnTo>
                    <a:pt x="117" y="260"/>
                  </a:lnTo>
                  <a:lnTo>
                    <a:pt x="117" y="258"/>
                  </a:lnTo>
                  <a:lnTo>
                    <a:pt x="117" y="258"/>
                  </a:lnTo>
                  <a:lnTo>
                    <a:pt x="119" y="258"/>
                  </a:lnTo>
                  <a:lnTo>
                    <a:pt x="119" y="258"/>
                  </a:lnTo>
                  <a:lnTo>
                    <a:pt x="119" y="258"/>
                  </a:lnTo>
                  <a:lnTo>
                    <a:pt x="121" y="258"/>
                  </a:lnTo>
                  <a:lnTo>
                    <a:pt x="121" y="257"/>
                  </a:lnTo>
                  <a:lnTo>
                    <a:pt x="121" y="257"/>
                  </a:lnTo>
                  <a:lnTo>
                    <a:pt x="122" y="257"/>
                  </a:lnTo>
                  <a:lnTo>
                    <a:pt x="122" y="257"/>
                  </a:lnTo>
                  <a:lnTo>
                    <a:pt x="122" y="257"/>
                  </a:lnTo>
                  <a:lnTo>
                    <a:pt x="123" y="257"/>
                  </a:lnTo>
                  <a:lnTo>
                    <a:pt x="123" y="256"/>
                  </a:lnTo>
                  <a:lnTo>
                    <a:pt x="123" y="256"/>
                  </a:lnTo>
                  <a:lnTo>
                    <a:pt x="123" y="256"/>
                  </a:lnTo>
                  <a:lnTo>
                    <a:pt x="123" y="255"/>
                  </a:lnTo>
                  <a:lnTo>
                    <a:pt x="123" y="255"/>
                  </a:lnTo>
                  <a:lnTo>
                    <a:pt x="125" y="255"/>
                  </a:lnTo>
                  <a:lnTo>
                    <a:pt x="125" y="255"/>
                  </a:lnTo>
                  <a:lnTo>
                    <a:pt x="125" y="255"/>
                  </a:lnTo>
                  <a:lnTo>
                    <a:pt x="127" y="255"/>
                  </a:lnTo>
                  <a:lnTo>
                    <a:pt x="127" y="254"/>
                  </a:lnTo>
                  <a:lnTo>
                    <a:pt x="127" y="254"/>
                  </a:lnTo>
                  <a:lnTo>
                    <a:pt x="127" y="254"/>
                  </a:lnTo>
                  <a:lnTo>
                    <a:pt x="127" y="253"/>
                  </a:lnTo>
                  <a:lnTo>
                    <a:pt x="127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3"/>
                  </a:lnTo>
                  <a:lnTo>
                    <a:pt x="129" y="252"/>
                  </a:lnTo>
                  <a:lnTo>
                    <a:pt x="129" y="252"/>
                  </a:lnTo>
                  <a:lnTo>
                    <a:pt x="133" y="252"/>
                  </a:lnTo>
                  <a:lnTo>
                    <a:pt x="133" y="251"/>
                  </a:lnTo>
                  <a:lnTo>
                    <a:pt x="133" y="251"/>
                  </a:lnTo>
                  <a:lnTo>
                    <a:pt x="134" y="251"/>
                  </a:lnTo>
                  <a:lnTo>
                    <a:pt x="134" y="250"/>
                  </a:lnTo>
                  <a:lnTo>
                    <a:pt x="134" y="250"/>
                  </a:lnTo>
                  <a:lnTo>
                    <a:pt x="134" y="250"/>
                  </a:lnTo>
                  <a:lnTo>
                    <a:pt x="134" y="249"/>
                  </a:lnTo>
                  <a:lnTo>
                    <a:pt x="134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9"/>
                  </a:lnTo>
                  <a:lnTo>
                    <a:pt x="135" y="248"/>
                  </a:lnTo>
                  <a:lnTo>
                    <a:pt x="135" y="248"/>
                  </a:lnTo>
                  <a:lnTo>
                    <a:pt x="136" y="248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6" y="247"/>
                  </a:lnTo>
                  <a:lnTo>
                    <a:pt x="137" y="247"/>
                  </a:lnTo>
                  <a:lnTo>
                    <a:pt x="137" y="247"/>
                  </a:lnTo>
                  <a:lnTo>
                    <a:pt x="137" y="247"/>
                  </a:lnTo>
                  <a:lnTo>
                    <a:pt x="138" y="247"/>
                  </a:lnTo>
                  <a:lnTo>
                    <a:pt x="138" y="245"/>
                  </a:lnTo>
                  <a:lnTo>
                    <a:pt x="138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39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0" y="245"/>
                  </a:lnTo>
                  <a:lnTo>
                    <a:pt x="142" y="245"/>
                  </a:lnTo>
                  <a:lnTo>
                    <a:pt x="142" y="244"/>
                  </a:lnTo>
                  <a:lnTo>
                    <a:pt x="142" y="244"/>
                  </a:lnTo>
                  <a:lnTo>
                    <a:pt x="143" y="244"/>
                  </a:lnTo>
                  <a:lnTo>
                    <a:pt x="143" y="243"/>
                  </a:lnTo>
                  <a:lnTo>
                    <a:pt x="143" y="243"/>
                  </a:lnTo>
                  <a:lnTo>
                    <a:pt x="144" y="243"/>
                  </a:lnTo>
                  <a:lnTo>
                    <a:pt x="144" y="243"/>
                  </a:lnTo>
                  <a:lnTo>
                    <a:pt x="144" y="243"/>
                  </a:lnTo>
                  <a:lnTo>
                    <a:pt x="146" y="243"/>
                  </a:lnTo>
                  <a:lnTo>
                    <a:pt x="146" y="242"/>
                  </a:lnTo>
                  <a:lnTo>
                    <a:pt x="146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2"/>
                  </a:lnTo>
                  <a:lnTo>
                    <a:pt x="147" y="241"/>
                  </a:lnTo>
                  <a:lnTo>
                    <a:pt x="147" y="241"/>
                  </a:lnTo>
                  <a:lnTo>
                    <a:pt x="147" y="241"/>
                  </a:lnTo>
                  <a:lnTo>
                    <a:pt x="147" y="240"/>
                  </a:lnTo>
                  <a:lnTo>
                    <a:pt x="147" y="240"/>
                  </a:lnTo>
                  <a:lnTo>
                    <a:pt x="148" y="240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48" y="239"/>
                  </a:lnTo>
                  <a:lnTo>
                    <a:pt x="151" y="239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1" y="238"/>
                  </a:lnTo>
                  <a:lnTo>
                    <a:pt x="152" y="238"/>
                  </a:lnTo>
                  <a:lnTo>
                    <a:pt x="152" y="238"/>
                  </a:lnTo>
                  <a:lnTo>
                    <a:pt x="152" y="238"/>
                  </a:lnTo>
                  <a:lnTo>
                    <a:pt x="153" y="238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3" y="237"/>
                  </a:lnTo>
                  <a:lnTo>
                    <a:pt x="154" y="237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6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4" y="235"/>
                  </a:lnTo>
                  <a:lnTo>
                    <a:pt x="155" y="235"/>
                  </a:lnTo>
                  <a:lnTo>
                    <a:pt x="155" y="235"/>
                  </a:lnTo>
                  <a:lnTo>
                    <a:pt x="155" y="235"/>
                  </a:lnTo>
                  <a:lnTo>
                    <a:pt x="156" y="235"/>
                  </a:lnTo>
                  <a:lnTo>
                    <a:pt x="156" y="234"/>
                  </a:lnTo>
                  <a:lnTo>
                    <a:pt x="156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4"/>
                  </a:lnTo>
                  <a:lnTo>
                    <a:pt x="157" y="233"/>
                  </a:lnTo>
                  <a:lnTo>
                    <a:pt x="157" y="233"/>
                  </a:lnTo>
                  <a:lnTo>
                    <a:pt x="158" y="233"/>
                  </a:lnTo>
                  <a:lnTo>
                    <a:pt x="158" y="232"/>
                  </a:lnTo>
                  <a:lnTo>
                    <a:pt x="158" y="232"/>
                  </a:lnTo>
                  <a:lnTo>
                    <a:pt x="160" y="232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1"/>
                  </a:lnTo>
                  <a:lnTo>
                    <a:pt x="160" y="230"/>
                  </a:lnTo>
                  <a:lnTo>
                    <a:pt x="160" y="230"/>
                  </a:lnTo>
                  <a:lnTo>
                    <a:pt x="161" y="230"/>
                  </a:lnTo>
                  <a:lnTo>
                    <a:pt x="161" y="230"/>
                  </a:lnTo>
                  <a:lnTo>
                    <a:pt x="161" y="230"/>
                  </a:lnTo>
                  <a:lnTo>
                    <a:pt x="162" y="230"/>
                  </a:lnTo>
                  <a:lnTo>
                    <a:pt x="162" y="230"/>
                  </a:lnTo>
                  <a:lnTo>
                    <a:pt x="162" y="230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3" y="230"/>
                  </a:lnTo>
                  <a:lnTo>
                    <a:pt x="164" y="230"/>
                  </a:lnTo>
                  <a:lnTo>
                    <a:pt x="164" y="229"/>
                  </a:lnTo>
                  <a:lnTo>
                    <a:pt x="164" y="229"/>
                  </a:lnTo>
                  <a:lnTo>
                    <a:pt x="166" y="229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6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8"/>
                  </a:lnTo>
                  <a:lnTo>
                    <a:pt x="169" y="227"/>
                  </a:lnTo>
                  <a:lnTo>
                    <a:pt x="169" y="227"/>
                  </a:lnTo>
                  <a:lnTo>
                    <a:pt x="170" y="227"/>
                  </a:lnTo>
                  <a:lnTo>
                    <a:pt x="170" y="226"/>
                  </a:lnTo>
                  <a:lnTo>
                    <a:pt x="170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2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3" y="226"/>
                  </a:lnTo>
                  <a:lnTo>
                    <a:pt x="174" y="226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5"/>
                  </a:lnTo>
                  <a:lnTo>
                    <a:pt x="174" y="224"/>
                  </a:lnTo>
                  <a:lnTo>
                    <a:pt x="174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5" y="224"/>
                  </a:lnTo>
                  <a:lnTo>
                    <a:pt x="176" y="224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3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6" y="222"/>
                  </a:lnTo>
                  <a:lnTo>
                    <a:pt x="177" y="222"/>
                  </a:lnTo>
                  <a:lnTo>
                    <a:pt x="177" y="222"/>
                  </a:lnTo>
                  <a:lnTo>
                    <a:pt x="177" y="222"/>
                  </a:lnTo>
                  <a:lnTo>
                    <a:pt x="178" y="222"/>
                  </a:lnTo>
                  <a:lnTo>
                    <a:pt x="178" y="221"/>
                  </a:lnTo>
                  <a:lnTo>
                    <a:pt x="178" y="221"/>
                  </a:lnTo>
                  <a:lnTo>
                    <a:pt x="179" y="221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79" y="220"/>
                  </a:lnTo>
                  <a:lnTo>
                    <a:pt x="182" y="220"/>
                  </a:lnTo>
                  <a:lnTo>
                    <a:pt x="182" y="220"/>
                  </a:lnTo>
                  <a:lnTo>
                    <a:pt x="182" y="220"/>
                  </a:lnTo>
                  <a:lnTo>
                    <a:pt x="183" y="220"/>
                  </a:lnTo>
                  <a:lnTo>
                    <a:pt x="183" y="220"/>
                  </a:lnTo>
                  <a:lnTo>
                    <a:pt x="183" y="220"/>
                  </a:lnTo>
                  <a:lnTo>
                    <a:pt x="185" y="220"/>
                  </a:lnTo>
                  <a:lnTo>
                    <a:pt x="185" y="218"/>
                  </a:lnTo>
                  <a:lnTo>
                    <a:pt x="185" y="218"/>
                  </a:lnTo>
                  <a:lnTo>
                    <a:pt x="185" y="218"/>
                  </a:lnTo>
                  <a:lnTo>
                    <a:pt x="185" y="217"/>
                  </a:lnTo>
                  <a:lnTo>
                    <a:pt x="185" y="217"/>
                  </a:lnTo>
                  <a:lnTo>
                    <a:pt x="186" y="217"/>
                  </a:lnTo>
                  <a:lnTo>
                    <a:pt x="186" y="216"/>
                  </a:lnTo>
                  <a:lnTo>
                    <a:pt x="186" y="216"/>
                  </a:lnTo>
                  <a:lnTo>
                    <a:pt x="188" y="216"/>
                  </a:lnTo>
                  <a:lnTo>
                    <a:pt x="188" y="215"/>
                  </a:lnTo>
                  <a:lnTo>
                    <a:pt x="188" y="215"/>
                  </a:lnTo>
                  <a:lnTo>
                    <a:pt x="189" y="215"/>
                  </a:lnTo>
                  <a:lnTo>
                    <a:pt x="189" y="215"/>
                  </a:lnTo>
                  <a:lnTo>
                    <a:pt x="189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5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1" y="214"/>
                  </a:lnTo>
                  <a:lnTo>
                    <a:pt x="194" y="214"/>
                  </a:lnTo>
                  <a:lnTo>
                    <a:pt x="194" y="213"/>
                  </a:lnTo>
                  <a:lnTo>
                    <a:pt x="194" y="213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5" y="213"/>
                  </a:lnTo>
                  <a:lnTo>
                    <a:pt x="196" y="213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6" y="212"/>
                  </a:lnTo>
                  <a:lnTo>
                    <a:pt x="197" y="212"/>
                  </a:lnTo>
                  <a:lnTo>
                    <a:pt x="197" y="211"/>
                  </a:lnTo>
                  <a:lnTo>
                    <a:pt x="197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1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8" y="210"/>
                  </a:lnTo>
                  <a:lnTo>
                    <a:pt x="199" y="210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199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9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0" y="208"/>
                  </a:lnTo>
                  <a:lnTo>
                    <a:pt x="201" y="208"/>
                  </a:lnTo>
                  <a:lnTo>
                    <a:pt x="201" y="207"/>
                  </a:lnTo>
                  <a:lnTo>
                    <a:pt x="201" y="207"/>
                  </a:lnTo>
                  <a:lnTo>
                    <a:pt x="201" y="207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1" y="206"/>
                  </a:lnTo>
                  <a:lnTo>
                    <a:pt x="202" y="206"/>
                  </a:lnTo>
                  <a:lnTo>
                    <a:pt x="202" y="205"/>
                  </a:lnTo>
                  <a:lnTo>
                    <a:pt x="202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3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5"/>
                  </a:lnTo>
                  <a:lnTo>
                    <a:pt x="204" y="204"/>
                  </a:lnTo>
                  <a:lnTo>
                    <a:pt x="204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4"/>
                  </a:lnTo>
                  <a:lnTo>
                    <a:pt x="207" y="203"/>
                  </a:lnTo>
                  <a:lnTo>
                    <a:pt x="207" y="203"/>
                  </a:lnTo>
                  <a:lnTo>
                    <a:pt x="208" y="203"/>
                  </a:lnTo>
                  <a:lnTo>
                    <a:pt x="208" y="203"/>
                  </a:lnTo>
                  <a:lnTo>
                    <a:pt x="208" y="203"/>
                  </a:lnTo>
                  <a:lnTo>
                    <a:pt x="209" y="203"/>
                  </a:lnTo>
                  <a:lnTo>
                    <a:pt x="209" y="203"/>
                  </a:lnTo>
                  <a:lnTo>
                    <a:pt x="209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3"/>
                  </a:lnTo>
                  <a:lnTo>
                    <a:pt x="210" y="202"/>
                  </a:lnTo>
                  <a:lnTo>
                    <a:pt x="210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2"/>
                  </a:lnTo>
                  <a:lnTo>
                    <a:pt x="212" y="201"/>
                  </a:lnTo>
                  <a:lnTo>
                    <a:pt x="212" y="201"/>
                  </a:lnTo>
                  <a:lnTo>
                    <a:pt x="213" y="201"/>
                  </a:lnTo>
                  <a:lnTo>
                    <a:pt x="213" y="200"/>
                  </a:lnTo>
                  <a:lnTo>
                    <a:pt x="213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4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6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200"/>
                  </a:lnTo>
                  <a:lnTo>
                    <a:pt x="218" y="199"/>
                  </a:lnTo>
                  <a:lnTo>
                    <a:pt x="218" y="199"/>
                  </a:lnTo>
                  <a:lnTo>
                    <a:pt x="220" y="199"/>
                  </a:lnTo>
                  <a:lnTo>
                    <a:pt x="220" y="198"/>
                  </a:lnTo>
                  <a:lnTo>
                    <a:pt x="220" y="198"/>
                  </a:lnTo>
                  <a:lnTo>
                    <a:pt x="221" y="198"/>
                  </a:lnTo>
                  <a:lnTo>
                    <a:pt x="221" y="198"/>
                  </a:lnTo>
                  <a:lnTo>
                    <a:pt x="221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8"/>
                  </a:lnTo>
                  <a:lnTo>
                    <a:pt x="223" y="197"/>
                  </a:lnTo>
                  <a:lnTo>
                    <a:pt x="223" y="197"/>
                  </a:lnTo>
                  <a:lnTo>
                    <a:pt x="225" y="197"/>
                  </a:lnTo>
                  <a:lnTo>
                    <a:pt x="225" y="196"/>
                  </a:lnTo>
                  <a:lnTo>
                    <a:pt x="225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6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6" y="195"/>
                  </a:lnTo>
                  <a:lnTo>
                    <a:pt x="227" y="195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7" y="194"/>
                  </a:lnTo>
                  <a:lnTo>
                    <a:pt x="228" y="194"/>
                  </a:lnTo>
                  <a:lnTo>
                    <a:pt x="228" y="194"/>
                  </a:lnTo>
                  <a:lnTo>
                    <a:pt x="228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29" y="194"/>
                  </a:lnTo>
                  <a:lnTo>
                    <a:pt x="232" y="194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3"/>
                  </a:lnTo>
                  <a:lnTo>
                    <a:pt x="232" y="192"/>
                  </a:lnTo>
                  <a:lnTo>
                    <a:pt x="232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3" y="192"/>
                  </a:lnTo>
                  <a:lnTo>
                    <a:pt x="234" y="192"/>
                  </a:lnTo>
                  <a:lnTo>
                    <a:pt x="234" y="191"/>
                  </a:lnTo>
                  <a:lnTo>
                    <a:pt x="234" y="191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5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91"/>
                  </a:lnTo>
                  <a:lnTo>
                    <a:pt x="237" y="189"/>
                  </a:lnTo>
                  <a:lnTo>
                    <a:pt x="237" y="189"/>
                  </a:lnTo>
                  <a:lnTo>
                    <a:pt x="240" y="189"/>
                  </a:lnTo>
                  <a:lnTo>
                    <a:pt x="240" y="188"/>
                  </a:lnTo>
                  <a:lnTo>
                    <a:pt x="240" y="188"/>
                  </a:lnTo>
                  <a:lnTo>
                    <a:pt x="242" y="188"/>
                  </a:lnTo>
                  <a:lnTo>
                    <a:pt x="242" y="188"/>
                  </a:lnTo>
                  <a:lnTo>
                    <a:pt x="242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8"/>
                  </a:lnTo>
                  <a:lnTo>
                    <a:pt x="245" y="187"/>
                  </a:lnTo>
                  <a:lnTo>
                    <a:pt x="245" y="187"/>
                  </a:lnTo>
                  <a:lnTo>
                    <a:pt x="247" y="187"/>
                  </a:lnTo>
                  <a:lnTo>
                    <a:pt x="247" y="187"/>
                  </a:lnTo>
                  <a:lnTo>
                    <a:pt x="247" y="187"/>
                  </a:lnTo>
                  <a:lnTo>
                    <a:pt x="248" y="187"/>
                  </a:lnTo>
                  <a:lnTo>
                    <a:pt x="248" y="186"/>
                  </a:lnTo>
                  <a:lnTo>
                    <a:pt x="248" y="186"/>
                  </a:lnTo>
                  <a:lnTo>
                    <a:pt x="249" y="186"/>
                  </a:lnTo>
                  <a:lnTo>
                    <a:pt x="249" y="185"/>
                  </a:lnTo>
                  <a:lnTo>
                    <a:pt x="249" y="185"/>
                  </a:lnTo>
                  <a:lnTo>
                    <a:pt x="250" y="185"/>
                  </a:lnTo>
                  <a:lnTo>
                    <a:pt x="250" y="185"/>
                  </a:lnTo>
                  <a:lnTo>
                    <a:pt x="250" y="185"/>
                  </a:lnTo>
                  <a:lnTo>
                    <a:pt x="252" y="185"/>
                  </a:lnTo>
                  <a:lnTo>
                    <a:pt x="252" y="185"/>
                  </a:lnTo>
                  <a:lnTo>
                    <a:pt x="252" y="185"/>
                  </a:lnTo>
                  <a:lnTo>
                    <a:pt x="253" y="185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3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4"/>
                  </a:lnTo>
                  <a:lnTo>
                    <a:pt x="254" y="183"/>
                  </a:lnTo>
                  <a:lnTo>
                    <a:pt x="254" y="183"/>
                  </a:lnTo>
                  <a:lnTo>
                    <a:pt x="256" y="183"/>
                  </a:lnTo>
                  <a:lnTo>
                    <a:pt x="256" y="183"/>
                  </a:lnTo>
                  <a:lnTo>
                    <a:pt x="256" y="183"/>
                  </a:lnTo>
                  <a:lnTo>
                    <a:pt x="258" y="183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58" y="182"/>
                  </a:lnTo>
                  <a:lnTo>
                    <a:pt x="260" y="182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0" y="181"/>
                  </a:lnTo>
                  <a:lnTo>
                    <a:pt x="261" y="181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1" y="180"/>
                  </a:lnTo>
                  <a:lnTo>
                    <a:pt x="262" y="180"/>
                  </a:lnTo>
                  <a:lnTo>
                    <a:pt x="262" y="179"/>
                  </a:lnTo>
                  <a:lnTo>
                    <a:pt x="262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3" y="179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65" y="179"/>
                  </a:lnTo>
                  <a:lnTo>
                    <a:pt x="266" y="179"/>
                  </a:lnTo>
                  <a:lnTo>
                    <a:pt x="266" y="178"/>
                  </a:lnTo>
                  <a:lnTo>
                    <a:pt x="266" y="178"/>
                  </a:lnTo>
                  <a:lnTo>
                    <a:pt x="266" y="178"/>
                  </a:lnTo>
                  <a:lnTo>
                    <a:pt x="266" y="177"/>
                  </a:lnTo>
                  <a:lnTo>
                    <a:pt x="266" y="177"/>
                  </a:lnTo>
                  <a:lnTo>
                    <a:pt x="268" y="177"/>
                  </a:lnTo>
                  <a:lnTo>
                    <a:pt x="268" y="176"/>
                  </a:lnTo>
                  <a:lnTo>
                    <a:pt x="268" y="176"/>
                  </a:lnTo>
                  <a:lnTo>
                    <a:pt x="269" y="176"/>
                  </a:lnTo>
                  <a:lnTo>
                    <a:pt x="269" y="176"/>
                  </a:lnTo>
                  <a:lnTo>
                    <a:pt x="269" y="176"/>
                  </a:lnTo>
                  <a:lnTo>
                    <a:pt x="271" y="176"/>
                  </a:lnTo>
                  <a:lnTo>
                    <a:pt x="271" y="176"/>
                  </a:lnTo>
                  <a:lnTo>
                    <a:pt x="271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2" y="176"/>
                  </a:lnTo>
                  <a:lnTo>
                    <a:pt x="275" y="176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5" y="174"/>
                  </a:lnTo>
                  <a:lnTo>
                    <a:pt x="276" y="174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3"/>
                  </a:lnTo>
                  <a:lnTo>
                    <a:pt x="276" y="172"/>
                  </a:lnTo>
                  <a:lnTo>
                    <a:pt x="276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7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2"/>
                  </a:lnTo>
                  <a:lnTo>
                    <a:pt x="278" y="171"/>
                  </a:lnTo>
                  <a:lnTo>
                    <a:pt x="278" y="171"/>
                  </a:lnTo>
                  <a:lnTo>
                    <a:pt x="280" y="171"/>
                  </a:lnTo>
                  <a:lnTo>
                    <a:pt x="280" y="170"/>
                  </a:lnTo>
                  <a:lnTo>
                    <a:pt x="280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70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2" y="169"/>
                  </a:lnTo>
                  <a:lnTo>
                    <a:pt x="283" y="169"/>
                  </a:lnTo>
                  <a:lnTo>
                    <a:pt x="283" y="169"/>
                  </a:lnTo>
                  <a:lnTo>
                    <a:pt x="283" y="169"/>
                  </a:lnTo>
                  <a:lnTo>
                    <a:pt x="284" y="169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4" y="168"/>
                  </a:lnTo>
                  <a:lnTo>
                    <a:pt x="285" y="168"/>
                  </a:lnTo>
                  <a:lnTo>
                    <a:pt x="285" y="168"/>
                  </a:lnTo>
                  <a:lnTo>
                    <a:pt x="285" y="168"/>
                  </a:lnTo>
                  <a:lnTo>
                    <a:pt x="286" y="168"/>
                  </a:lnTo>
                  <a:lnTo>
                    <a:pt x="286" y="167"/>
                  </a:lnTo>
                  <a:lnTo>
                    <a:pt x="286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7" y="167"/>
                  </a:lnTo>
                  <a:lnTo>
                    <a:pt x="288" y="167"/>
                  </a:lnTo>
                  <a:lnTo>
                    <a:pt x="288" y="166"/>
                  </a:lnTo>
                  <a:lnTo>
                    <a:pt x="288" y="166"/>
                  </a:lnTo>
                  <a:lnTo>
                    <a:pt x="288" y="166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8" y="165"/>
                  </a:lnTo>
                  <a:lnTo>
                    <a:pt x="289" y="165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89" y="164"/>
                  </a:lnTo>
                  <a:lnTo>
                    <a:pt x="291" y="164"/>
                  </a:lnTo>
                  <a:lnTo>
                    <a:pt x="291" y="163"/>
                  </a:lnTo>
                  <a:lnTo>
                    <a:pt x="291" y="163"/>
                  </a:lnTo>
                  <a:lnTo>
                    <a:pt x="293" y="163"/>
                  </a:lnTo>
                  <a:lnTo>
                    <a:pt x="293" y="163"/>
                  </a:lnTo>
                  <a:lnTo>
                    <a:pt x="293" y="163"/>
                  </a:lnTo>
                  <a:lnTo>
                    <a:pt x="294" y="163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294" y="162"/>
                  </a:lnTo>
                  <a:lnTo>
                    <a:pt x="294" y="161"/>
                  </a:lnTo>
                  <a:lnTo>
                    <a:pt x="294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6" y="161"/>
                  </a:lnTo>
                  <a:lnTo>
                    <a:pt x="297" y="161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7" y="160"/>
                  </a:lnTo>
                  <a:lnTo>
                    <a:pt x="298" y="160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59"/>
                  </a:lnTo>
                  <a:lnTo>
                    <a:pt x="298" y="158"/>
                  </a:lnTo>
                  <a:lnTo>
                    <a:pt x="298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2" y="158"/>
                  </a:lnTo>
                  <a:lnTo>
                    <a:pt x="303" y="158"/>
                  </a:lnTo>
                  <a:lnTo>
                    <a:pt x="303" y="157"/>
                  </a:lnTo>
                  <a:lnTo>
                    <a:pt x="303" y="157"/>
                  </a:lnTo>
                  <a:lnTo>
                    <a:pt x="305" y="157"/>
                  </a:lnTo>
                  <a:lnTo>
                    <a:pt x="305" y="156"/>
                  </a:lnTo>
                  <a:lnTo>
                    <a:pt x="305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6"/>
                  </a:lnTo>
                  <a:lnTo>
                    <a:pt x="306" y="155"/>
                  </a:lnTo>
                  <a:lnTo>
                    <a:pt x="306" y="155"/>
                  </a:lnTo>
                  <a:lnTo>
                    <a:pt x="307" y="155"/>
                  </a:lnTo>
                  <a:lnTo>
                    <a:pt x="307" y="154"/>
                  </a:lnTo>
                  <a:lnTo>
                    <a:pt x="307" y="154"/>
                  </a:lnTo>
                  <a:lnTo>
                    <a:pt x="310" y="154"/>
                  </a:lnTo>
                  <a:lnTo>
                    <a:pt x="310" y="154"/>
                  </a:lnTo>
                  <a:lnTo>
                    <a:pt x="310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4"/>
                  </a:lnTo>
                  <a:lnTo>
                    <a:pt x="311" y="153"/>
                  </a:lnTo>
                  <a:lnTo>
                    <a:pt x="311" y="153"/>
                  </a:lnTo>
                  <a:lnTo>
                    <a:pt x="313" y="153"/>
                  </a:lnTo>
                  <a:lnTo>
                    <a:pt x="313" y="152"/>
                  </a:lnTo>
                  <a:lnTo>
                    <a:pt x="313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4" y="152"/>
                  </a:lnTo>
                  <a:lnTo>
                    <a:pt x="316" y="152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6" y="151"/>
                  </a:lnTo>
                  <a:lnTo>
                    <a:pt x="318" y="151"/>
                  </a:lnTo>
                  <a:lnTo>
                    <a:pt x="318" y="150"/>
                  </a:lnTo>
                  <a:lnTo>
                    <a:pt x="318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50"/>
                  </a:lnTo>
                  <a:lnTo>
                    <a:pt x="320" y="149"/>
                  </a:lnTo>
                  <a:lnTo>
                    <a:pt x="320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9"/>
                  </a:lnTo>
                  <a:lnTo>
                    <a:pt x="321" y="148"/>
                  </a:lnTo>
                  <a:lnTo>
                    <a:pt x="321" y="148"/>
                  </a:lnTo>
                  <a:lnTo>
                    <a:pt x="322" y="148"/>
                  </a:lnTo>
                  <a:lnTo>
                    <a:pt x="322" y="148"/>
                  </a:lnTo>
                  <a:lnTo>
                    <a:pt x="322" y="148"/>
                  </a:lnTo>
                  <a:lnTo>
                    <a:pt x="326" y="148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6" y="147"/>
                  </a:lnTo>
                  <a:lnTo>
                    <a:pt x="327" y="147"/>
                  </a:lnTo>
                  <a:lnTo>
                    <a:pt x="327" y="147"/>
                  </a:lnTo>
                  <a:lnTo>
                    <a:pt x="327" y="147"/>
                  </a:lnTo>
                  <a:lnTo>
                    <a:pt x="328" y="147"/>
                  </a:lnTo>
                  <a:lnTo>
                    <a:pt x="328" y="147"/>
                  </a:lnTo>
                  <a:lnTo>
                    <a:pt x="328" y="147"/>
                  </a:lnTo>
                  <a:lnTo>
                    <a:pt x="329" y="147"/>
                  </a:lnTo>
                  <a:lnTo>
                    <a:pt x="329" y="147"/>
                  </a:lnTo>
                  <a:lnTo>
                    <a:pt x="329" y="147"/>
                  </a:lnTo>
                  <a:lnTo>
                    <a:pt x="330" y="147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0" y="146"/>
                  </a:lnTo>
                  <a:lnTo>
                    <a:pt x="330" y="145"/>
                  </a:lnTo>
                  <a:lnTo>
                    <a:pt x="330" y="145"/>
                  </a:lnTo>
                  <a:lnTo>
                    <a:pt x="331" y="145"/>
                  </a:lnTo>
                  <a:lnTo>
                    <a:pt x="331" y="145"/>
                  </a:lnTo>
                  <a:lnTo>
                    <a:pt x="331" y="145"/>
                  </a:lnTo>
                  <a:lnTo>
                    <a:pt x="333" y="145"/>
                  </a:lnTo>
                  <a:lnTo>
                    <a:pt x="333" y="144"/>
                  </a:lnTo>
                  <a:lnTo>
                    <a:pt x="333" y="144"/>
                  </a:lnTo>
                  <a:lnTo>
                    <a:pt x="334" y="144"/>
                  </a:lnTo>
                  <a:lnTo>
                    <a:pt x="334" y="143"/>
                  </a:lnTo>
                  <a:lnTo>
                    <a:pt x="334" y="143"/>
                  </a:lnTo>
                  <a:lnTo>
                    <a:pt x="335" y="143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5" y="142"/>
                  </a:lnTo>
                  <a:lnTo>
                    <a:pt x="336" y="142"/>
                  </a:lnTo>
                  <a:lnTo>
                    <a:pt x="336" y="141"/>
                  </a:lnTo>
                  <a:lnTo>
                    <a:pt x="336" y="141"/>
                  </a:lnTo>
                  <a:lnTo>
                    <a:pt x="339" y="141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39" y="140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0" y="140"/>
                  </a:lnTo>
                  <a:lnTo>
                    <a:pt x="343" y="140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3" y="139"/>
                  </a:lnTo>
                  <a:lnTo>
                    <a:pt x="344" y="139"/>
                  </a:lnTo>
                  <a:lnTo>
                    <a:pt x="344" y="138"/>
                  </a:lnTo>
                  <a:lnTo>
                    <a:pt x="344" y="138"/>
                  </a:lnTo>
                  <a:lnTo>
                    <a:pt x="345" y="138"/>
                  </a:lnTo>
                  <a:lnTo>
                    <a:pt x="345" y="138"/>
                  </a:lnTo>
                  <a:lnTo>
                    <a:pt x="345" y="138"/>
                  </a:lnTo>
                  <a:lnTo>
                    <a:pt x="346" y="138"/>
                  </a:lnTo>
                  <a:lnTo>
                    <a:pt x="346" y="137"/>
                  </a:lnTo>
                  <a:lnTo>
                    <a:pt x="346" y="137"/>
                  </a:lnTo>
                  <a:lnTo>
                    <a:pt x="348" y="137"/>
                  </a:lnTo>
                  <a:lnTo>
                    <a:pt x="348" y="136"/>
                  </a:lnTo>
                  <a:lnTo>
                    <a:pt x="348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0" y="136"/>
                  </a:lnTo>
                  <a:lnTo>
                    <a:pt x="351" y="136"/>
                  </a:lnTo>
                  <a:lnTo>
                    <a:pt x="351" y="135"/>
                  </a:lnTo>
                  <a:lnTo>
                    <a:pt x="351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3" y="135"/>
                  </a:lnTo>
                  <a:lnTo>
                    <a:pt x="354" y="135"/>
                  </a:lnTo>
                  <a:lnTo>
                    <a:pt x="354" y="134"/>
                  </a:lnTo>
                  <a:lnTo>
                    <a:pt x="354" y="134"/>
                  </a:lnTo>
                  <a:lnTo>
                    <a:pt x="355" y="134"/>
                  </a:lnTo>
                  <a:lnTo>
                    <a:pt x="355" y="133"/>
                  </a:lnTo>
                  <a:lnTo>
                    <a:pt x="355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6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3"/>
                  </a:lnTo>
                  <a:lnTo>
                    <a:pt x="357" y="132"/>
                  </a:lnTo>
                  <a:lnTo>
                    <a:pt x="357" y="132"/>
                  </a:lnTo>
                  <a:lnTo>
                    <a:pt x="359" y="132"/>
                  </a:lnTo>
                  <a:lnTo>
                    <a:pt x="359" y="131"/>
                  </a:lnTo>
                  <a:lnTo>
                    <a:pt x="359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0" y="131"/>
                  </a:lnTo>
                  <a:lnTo>
                    <a:pt x="362" y="131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2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3" y="129"/>
                  </a:lnTo>
                  <a:lnTo>
                    <a:pt x="367" y="129"/>
                  </a:lnTo>
                  <a:lnTo>
                    <a:pt x="367" y="129"/>
                  </a:lnTo>
                  <a:lnTo>
                    <a:pt x="367" y="129"/>
                  </a:lnTo>
                  <a:lnTo>
                    <a:pt x="369" y="129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69" y="128"/>
                  </a:lnTo>
                  <a:lnTo>
                    <a:pt x="370" y="128"/>
                  </a:lnTo>
                  <a:lnTo>
                    <a:pt x="370" y="128"/>
                  </a:lnTo>
                  <a:lnTo>
                    <a:pt x="370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1" y="128"/>
                  </a:lnTo>
                  <a:lnTo>
                    <a:pt x="372" y="128"/>
                  </a:lnTo>
                  <a:lnTo>
                    <a:pt x="372" y="128"/>
                  </a:lnTo>
                  <a:lnTo>
                    <a:pt x="372" y="128"/>
                  </a:lnTo>
                  <a:lnTo>
                    <a:pt x="373" y="128"/>
                  </a:lnTo>
                  <a:lnTo>
                    <a:pt x="373" y="126"/>
                  </a:lnTo>
                  <a:lnTo>
                    <a:pt x="373" y="126"/>
                  </a:lnTo>
                  <a:lnTo>
                    <a:pt x="374" y="126"/>
                  </a:lnTo>
                  <a:lnTo>
                    <a:pt x="374" y="126"/>
                  </a:lnTo>
                  <a:lnTo>
                    <a:pt x="374" y="126"/>
                  </a:lnTo>
                  <a:lnTo>
                    <a:pt x="375" y="126"/>
                  </a:lnTo>
                  <a:lnTo>
                    <a:pt x="375" y="125"/>
                  </a:lnTo>
                  <a:lnTo>
                    <a:pt x="375" y="125"/>
                  </a:lnTo>
                  <a:lnTo>
                    <a:pt x="376" y="125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4"/>
                  </a:lnTo>
                  <a:lnTo>
                    <a:pt x="376" y="123"/>
                  </a:lnTo>
                  <a:lnTo>
                    <a:pt x="376" y="123"/>
                  </a:lnTo>
                  <a:lnTo>
                    <a:pt x="378" y="123"/>
                  </a:lnTo>
                  <a:lnTo>
                    <a:pt x="378" y="122"/>
                  </a:lnTo>
                  <a:lnTo>
                    <a:pt x="378" y="122"/>
                  </a:lnTo>
                  <a:lnTo>
                    <a:pt x="380" y="122"/>
                  </a:lnTo>
                  <a:lnTo>
                    <a:pt x="380" y="121"/>
                  </a:lnTo>
                  <a:lnTo>
                    <a:pt x="380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1" y="121"/>
                  </a:lnTo>
                  <a:lnTo>
                    <a:pt x="385" y="121"/>
                  </a:lnTo>
                  <a:lnTo>
                    <a:pt x="385" y="121"/>
                  </a:lnTo>
                  <a:lnTo>
                    <a:pt x="385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1"/>
                  </a:lnTo>
                  <a:lnTo>
                    <a:pt x="386" y="120"/>
                  </a:lnTo>
                  <a:lnTo>
                    <a:pt x="386" y="120"/>
                  </a:lnTo>
                  <a:lnTo>
                    <a:pt x="388" y="120"/>
                  </a:lnTo>
                  <a:lnTo>
                    <a:pt x="388" y="119"/>
                  </a:lnTo>
                  <a:lnTo>
                    <a:pt x="388" y="119"/>
                  </a:lnTo>
                  <a:lnTo>
                    <a:pt x="389" y="119"/>
                  </a:lnTo>
                  <a:lnTo>
                    <a:pt x="389" y="119"/>
                  </a:lnTo>
                  <a:lnTo>
                    <a:pt x="389" y="119"/>
                  </a:lnTo>
                  <a:lnTo>
                    <a:pt x="390" y="119"/>
                  </a:lnTo>
                  <a:lnTo>
                    <a:pt x="390" y="117"/>
                  </a:lnTo>
                  <a:lnTo>
                    <a:pt x="390" y="117"/>
                  </a:lnTo>
                  <a:lnTo>
                    <a:pt x="391" y="117"/>
                  </a:lnTo>
                  <a:lnTo>
                    <a:pt x="391" y="116"/>
                  </a:lnTo>
                  <a:lnTo>
                    <a:pt x="391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6"/>
                  </a:lnTo>
                  <a:lnTo>
                    <a:pt x="393" y="115"/>
                  </a:lnTo>
                  <a:lnTo>
                    <a:pt x="393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5" y="115"/>
                  </a:lnTo>
                  <a:lnTo>
                    <a:pt x="396" y="115"/>
                  </a:lnTo>
                  <a:lnTo>
                    <a:pt x="396" y="114"/>
                  </a:lnTo>
                  <a:lnTo>
                    <a:pt x="396" y="114"/>
                  </a:lnTo>
                  <a:lnTo>
                    <a:pt x="397" y="114"/>
                  </a:lnTo>
                  <a:lnTo>
                    <a:pt x="397" y="113"/>
                  </a:lnTo>
                  <a:lnTo>
                    <a:pt x="397" y="113"/>
                  </a:lnTo>
                  <a:lnTo>
                    <a:pt x="398" y="113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8" y="112"/>
                  </a:lnTo>
                  <a:lnTo>
                    <a:pt x="399" y="112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399" y="111"/>
                  </a:lnTo>
                  <a:lnTo>
                    <a:pt x="400" y="111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0" y="110"/>
                  </a:lnTo>
                  <a:lnTo>
                    <a:pt x="401" y="110"/>
                  </a:lnTo>
                  <a:lnTo>
                    <a:pt x="401" y="110"/>
                  </a:lnTo>
                  <a:lnTo>
                    <a:pt x="401" y="110"/>
                  </a:lnTo>
                  <a:lnTo>
                    <a:pt x="402" y="110"/>
                  </a:lnTo>
                  <a:lnTo>
                    <a:pt x="402" y="110"/>
                  </a:lnTo>
                  <a:lnTo>
                    <a:pt x="402" y="110"/>
                  </a:lnTo>
                  <a:lnTo>
                    <a:pt x="404" y="110"/>
                  </a:lnTo>
                  <a:lnTo>
                    <a:pt x="404" y="110"/>
                  </a:lnTo>
                  <a:lnTo>
                    <a:pt x="404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10"/>
                  </a:lnTo>
                  <a:lnTo>
                    <a:pt x="406" y="109"/>
                  </a:lnTo>
                  <a:lnTo>
                    <a:pt x="406" y="109"/>
                  </a:lnTo>
                  <a:lnTo>
                    <a:pt x="407" y="109"/>
                  </a:lnTo>
                  <a:lnTo>
                    <a:pt x="407" y="108"/>
                  </a:lnTo>
                  <a:lnTo>
                    <a:pt x="407" y="108"/>
                  </a:lnTo>
                  <a:lnTo>
                    <a:pt x="407" y="108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7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7"/>
                  </a:lnTo>
                  <a:lnTo>
                    <a:pt x="408" y="106"/>
                  </a:lnTo>
                  <a:lnTo>
                    <a:pt x="408" y="106"/>
                  </a:lnTo>
                  <a:lnTo>
                    <a:pt x="409" y="106"/>
                  </a:lnTo>
                  <a:lnTo>
                    <a:pt x="409" y="105"/>
                  </a:lnTo>
                  <a:lnTo>
                    <a:pt x="409" y="105"/>
                  </a:lnTo>
                  <a:lnTo>
                    <a:pt x="411" y="105"/>
                  </a:lnTo>
                  <a:lnTo>
                    <a:pt x="411" y="105"/>
                  </a:lnTo>
                  <a:lnTo>
                    <a:pt x="411" y="105"/>
                  </a:lnTo>
                  <a:lnTo>
                    <a:pt x="415" y="105"/>
                  </a:lnTo>
                  <a:lnTo>
                    <a:pt x="415" y="104"/>
                  </a:lnTo>
                  <a:lnTo>
                    <a:pt x="415" y="104"/>
                  </a:lnTo>
                  <a:lnTo>
                    <a:pt x="415" y="104"/>
                  </a:lnTo>
                  <a:lnTo>
                    <a:pt x="415" y="103"/>
                  </a:lnTo>
                  <a:lnTo>
                    <a:pt x="415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3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6" y="102"/>
                  </a:lnTo>
                  <a:lnTo>
                    <a:pt x="417" y="102"/>
                  </a:lnTo>
                  <a:lnTo>
                    <a:pt x="417" y="102"/>
                  </a:lnTo>
                  <a:lnTo>
                    <a:pt x="417" y="102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18" y="102"/>
                  </a:lnTo>
                  <a:lnTo>
                    <a:pt x="419" y="102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19" y="101"/>
                  </a:lnTo>
                  <a:lnTo>
                    <a:pt x="421" y="101"/>
                  </a:lnTo>
                  <a:lnTo>
                    <a:pt x="421" y="101"/>
                  </a:lnTo>
                  <a:lnTo>
                    <a:pt x="421" y="101"/>
                  </a:lnTo>
                  <a:lnTo>
                    <a:pt x="422" y="101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2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3" y="100"/>
                  </a:lnTo>
                  <a:lnTo>
                    <a:pt x="425" y="100"/>
                  </a:lnTo>
                  <a:lnTo>
                    <a:pt x="425" y="99"/>
                  </a:lnTo>
                  <a:lnTo>
                    <a:pt x="425" y="99"/>
                  </a:lnTo>
                  <a:lnTo>
                    <a:pt x="426" y="99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6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8"/>
                  </a:lnTo>
                  <a:lnTo>
                    <a:pt x="427" y="97"/>
                  </a:lnTo>
                  <a:lnTo>
                    <a:pt x="427" y="97"/>
                  </a:lnTo>
                  <a:lnTo>
                    <a:pt x="428" y="97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6"/>
                  </a:lnTo>
                  <a:lnTo>
                    <a:pt x="428" y="95"/>
                  </a:lnTo>
                  <a:lnTo>
                    <a:pt x="428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5"/>
                  </a:lnTo>
                  <a:lnTo>
                    <a:pt x="430" y="94"/>
                  </a:lnTo>
                  <a:lnTo>
                    <a:pt x="430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4"/>
                  </a:lnTo>
                  <a:lnTo>
                    <a:pt x="431" y="93"/>
                  </a:lnTo>
                  <a:lnTo>
                    <a:pt x="431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3"/>
                  </a:lnTo>
                  <a:lnTo>
                    <a:pt x="432" y="92"/>
                  </a:lnTo>
                  <a:lnTo>
                    <a:pt x="432" y="92"/>
                  </a:lnTo>
                  <a:lnTo>
                    <a:pt x="433" y="92"/>
                  </a:lnTo>
                  <a:lnTo>
                    <a:pt x="433" y="91"/>
                  </a:lnTo>
                  <a:lnTo>
                    <a:pt x="433" y="91"/>
                  </a:lnTo>
                  <a:lnTo>
                    <a:pt x="433" y="91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3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5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90"/>
                  </a:lnTo>
                  <a:lnTo>
                    <a:pt x="436" y="89"/>
                  </a:lnTo>
                  <a:lnTo>
                    <a:pt x="436" y="89"/>
                  </a:lnTo>
                  <a:lnTo>
                    <a:pt x="437" y="89"/>
                  </a:lnTo>
                  <a:lnTo>
                    <a:pt x="437" y="88"/>
                  </a:lnTo>
                  <a:lnTo>
                    <a:pt x="437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39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0" y="88"/>
                  </a:lnTo>
                  <a:lnTo>
                    <a:pt x="442" y="88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2" y="87"/>
                  </a:lnTo>
                  <a:lnTo>
                    <a:pt x="442" y="86"/>
                  </a:lnTo>
                  <a:lnTo>
                    <a:pt x="442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6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3" y="85"/>
                  </a:lnTo>
                  <a:lnTo>
                    <a:pt x="444" y="85"/>
                  </a:lnTo>
                  <a:lnTo>
                    <a:pt x="444" y="84"/>
                  </a:lnTo>
                  <a:lnTo>
                    <a:pt x="444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4"/>
                  </a:lnTo>
                  <a:lnTo>
                    <a:pt x="445" y="83"/>
                  </a:lnTo>
                  <a:lnTo>
                    <a:pt x="445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3"/>
                  </a:lnTo>
                  <a:lnTo>
                    <a:pt x="448" y="82"/>
                  </a:lnTo>
                  <a:lnTo>
                    <a:pt x="448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49" y="82"/>
                  </a:lnTo>
                  <a:lnTo>
                    <a:pt x="450" y="82"/>
                  </a:lnTo>
                  <a:lnTo>
                    <a:pt x="450" y="82"/>
                  </a:lnTo>
                  <a:lnTo>
                    <a:pt x="450" y="82"/>
                  </a:lnTo>
                  <a:lnTo>
                    <a:pt x="451" y="82"/>
                  </a:lnTo>
                  <a:lnTo>
                    <a:pt x="451" y="82"/>
                  </a:lnTo>
                  <a:lnTo>
                    <a:pt x="451" y="82"/>
                  </a:lnTo>
                  <a:lnTo>
                    <a:pt x="452" y="82"/>
                  </a:lnTo>
                  <a:lnTo>
                    <a:pt x="452" y="82"/>
                  </a:lnTo>
                  <a:lnTo>
                    <a:pt x="452" y="82"/>
                  </a:lnTo>
                  <a:lnTo>
                    <a:pt x="453" y="82"/>
                  </a:lnTo>
                  <a:lnTo>
                    <a:pt x="453" y="81"/>
                  </a:lnTo>
                  <a:lnTo>
                    <a:pt x="453" y="81"/>
                  </a:lnTo>
                  <a:lnTo>
                    <a:pt x="453" y="81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3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4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80"/>
                  </a:lnTo>
                  <a:lnTo>
                    <a:pt x="455" y="79"/>
                  </a:lnTo>
                  <a:lnTo>
                    <a:pt x="455" y="79"/>
                  </a:lnTo>
                  <a:lnTo>
                    <a:pt x="456" y="79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6" y="78"/>
                  </a:lnTo>
                  <a:lnTo>
                    <a:pt x="457" y="78"/>
                  </a:lnTo>
                  <a:lnTo>
                    <a:pt x="457" y="77"/>
                  </a:lnTo>
                  <a:lnTo>
                    <a:pt x="457" y="77"/>
                  </a:lnTo>
                  <a:lnTo>
                    <a:pt x="458" y="77"/>
                  </a:lnTo>
                  <a:lnTo>
                    <a:pt x="458" y="76"/>
                  </a:lnTo>
                  <a:lnTo>
                    <a:pt x="458" y="76"/>
                  </a:lnTo>
                  <a:lnTo>
                    <a:pt x="459" y="76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59" y="75"/>
                  </a:lnTo>
                  <a:lnTo>
                    <a:pt x="460" y="75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4"/>
                  </a:lnTo>
                  <a:lnTo>
                    <a:pt x="460" y="73"/>
                  </a:lnTo>
                  <a:lnTo>
                    <a:pt x="460" y="73"/>
                  </a:lnTo>
                  <a:lnTo>
                    <a:pt x="461" y="73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1" y="72"/>
                  </a:lnTo>
                  <a:lnTo>
                    <a:pt x="462" y="72"/>
                  </a:lnTo>
                  <a:lnTo>
                    <a:pt x="462" y="72"/>
                  </a:lnTo>
                  <a:lnTo>
                    <a:pt x="462" y="72"/>
                  </a:lnTo>
                  <a:lnTo>
                    <a:pt x="463" y="72"/>
                  </a:lnTo>
                  <a:lnTo>
                    <a:pt x="463" y="71"/>
                  </a:lnTo>
                  <a:lnTo>
                    <a:pt x="463" y="71"/>
                  </a:lnTo>
                  <a:lnTo>
                    <a:pt x="464" y="71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4" y="70"/>
                  </a:lnTo>
                  <a:lnTo>
                    <a:pt x="465" y="70"/>
                  </a:lnTo>
                  <a:lnTo>
                    <a:pt x="465" y="69"/>
                  </a:lnTo>
                  <a:lnTo>
                    <a:pt x="465" y="69"/>
                  </a:lnTo>
                  <a:lnTo>
                    <a:pt x="465" y="69"/>
                  </a:lnTo>
                  <a:lnTo>
                    <a:pt x="465" y="68"/>
                  </a:lnTo>
                  <a:lnTo>
                    <a:pt x="465" y="68"/>
                  </a:lnTo>
                  <a:lnTo>
                    <a:pt x="466" y="68"/>
                  </a:lnTo>
                  <a:lnTo>
                    <a:pt x="466" y="68"/>
                  </a:lnTo>
                  <a:lnTo>
                    <a:pt x="466" y="68"/>
                  </a:lnTo>
                  <a:lnTo>
                    <a:pt x="467" y="68"/>
                  </a:lnTo>
                  <a:lnTo>
                    <a:pt x="467" y="67"/>
                  </a:lnTo>
                  <a:lnTo>
                    <a:pt x="467" y="67"/>
                  </a:lnTo>
                  <a:lnTo>
                    <a:pt x="469" y="67"/>
                  </a:lnTo>
                  <a:lnTo>
                    <a:pt x="469" y="66"/>
                  </a:lnTo>
                  <a:lnTo>
                    <a:pt x="469" y="66"/>
                  </a:lnTo>
                  <a:lnTo>
                    <a:pt x="470" y="66"/>
                  </a:lnTo>
                  <a:lnTo>
                    <a:pt x="470" y="66"/>
                  </a:lnTo>
                  <a:lnTo>
                    <a:pt x="470" y="66"/>
                  </a:lnTo>
                  <a:lnTo>
                    <a:pt x="471" y="66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1" y="65"/>
                  </a:lnTo>
                  <a:lnTo>
                    <a:pt x="473" y="65"/>
                  </a:lnTo>
                  <a:lnTo>
                    <a:pt x="473" y="65"/>
                  </a:lnTo>
                  <a:lnTo>
                    <a:pt x="473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5"/>
                  </a:lnTo>
                  <a:lnTo>
                    <a:pt x="478" y="64"/>
                  </a:lnTo>
                  <a:lnTo>
                    <a:pt x="478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0" y="64"/>
                  </a:lnTo>
                  <a:lnTo>
                    <a:pt x="481" y="64"/>
                  </a:lnTo>
                  <a:lnTo>
                    <a:pt x="481" y="63"/>
                  </a:lnTo>
                  <a:lnTo>
                    <a:pt x="481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4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3"/>
                  </a:lnTo>
                  <a:lnTo>
                    <a:pt x="485" y="62"/>
                  </a:lnTo>
                  <a:lnTo>
                    <a:pt x="485" y="62"/>
                  </a:lnTo>
                  <a:lnTo>
                    <a:pt x="485" y="62"/>
                  </a:lnTo>
                  <a:lnTo>
                    <a:pt x="485" y="61"/>
                  </a:lnTo>
                  <a:lnTo>
                    <a:pt x="485" y="61"/>
                  </a:lnTo>
                  <a:lnTo>
                    <a:pt x="486" y="61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6" y="60"/>
                  </a:lnTo>
                  <a:lnTo>
                    <a:pt x="487" y="60"/>
                  </a:lnTo>
                  <a:lnTo>
                    <a:pt x="487" y="59"/>
                  </a:lnTo>
                  <a:lnTo>
                    <a:pt x="487" y="59"/>
                  </a:lnTo>
                  <a:lnTo>
                    <a:pt x="488" y="59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8" y="58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89" y="58"/>
                  </a:lnTo>
                  <a:lnTo>
                    <a:pt x="490" y="58"/>
                  </a:lnTo>
                  <a:lnTo>
                    <a:pt x="490" y="57"/>
                  </a:lnTo>
                  <a:lnTo>
                    <a:pt x="490" y="57"/>
                  </a:lnTo>
                  <a:lnTo>
                    <a:pt x="492" y="57"/>
                  </a:lnTo>
                  <a:lnTo>
                    <a:pt x="492" y="57"/>
                  </a:lnTo>
                  <a:lnTo>
                    <a:pt x="492" y="57"/>
                  </a:lnTo>
                  <a:lnTo>
                    <a:pt x="493" y="57"/>
                  </a:lnTo>
                  <a:lnTo>
                    <a:pt x="493" y="57"/>
                  </a:lnTo>
                  <a:lnTo>
                    <a:pt x="493" y="57"/>
                  </a:lnTo>
                  <a:lnTo>
                    <a:pt x="494" y="57"/>
                  </a:lnTo>
                  <a:lnTo>
                    <a:pt x="494" y="56"/>
                  </a:lnTo>
                  <a:lnTo>
                    <a:pt x="494" y="56"/>
                  </a:lnTo>
                  <a:lnTo>
                    <a:pt x="495" y="56"/>
                  </a:lnTo>
                  <a:lnTo>
                    <a:pt x="495" y="56"/>
                  </a:lnTo>
                  <a:lnTo>
                    <a:pt x="495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7" y="56"/>
                  </a:lnTo>
                  <a:lnTo>
                    <a:pt x="499" y="56"/>
                  </a:lnTo>
                  <a:lnTo>
                    <a:pt x="499" y="56"/>
                  </a:lnTo>
                  <a:lnTo>
                    <a:pt x="499" y="56"/>
                  </a:lnTo>
                  <a:lnTo>
                    <a:pt x="500" y="56"/>
                  </a:lnTo>
                  <a:lnTo>
                    <a:pt x="500" y="55"/>
                  </a:lnTo>
                  <a:lnTo>
                    <a:pt x="500" y="55"/>
                  </a:lnTo>
                  <a:lnTo>
                    <a:pt x="501" y="55"/>
                  </a:lnTo>
                  <a:lnTo>
                    <a:pt x="501" y="55"/>
                  </a:lnTo>
                  <a:lnTo>
                    <a:pt x="501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2" y="55"/>
                  </a:lnTo>
                  <a:lnTo>
                    <a:pt x="503" y="55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3" y="53"/>
                  </a:lnTo>
                  <a:lnTo>
                    <a:pt x="504" y="53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4" y="52"/>
                  </a:lnTo>
                  <a:lnTo>
                    <a:pt x="506" y="52"/>
                  </a:lnTo>
                  <a:lnTo>
                    <a:pt x="506" y="52"/>
                  </a:lnTo>
                  <a:lnTo>
                    <a:pt x="506" y="52"/>
                  </a:lnTo>
                  <a:lnTo>
                    <a:pt x="507" y="52"/>
                  </a:lnTo>
                  <a:lnTo>
                    <a:pt x="507" y="52"/>
                  </a:lnTo>
                  <a:lnTo>
                    <a:pt x="507" y="52"/>
                  </a:lnTo>
                  <a:lnTo>
                    <a:pt x="509" y="52"/>
                  </a:lnTo>
                  <a:lnTo>
                    <a:pt x="509" y="51"/>
                  </a:lnTo>
                  <a:lnTo>
                    <a:pt x="509" y="51"/>
                  </a:lnTo>
                  <a:lnTo>
                    <a:pt x="510" y="51"/>
                  </a:lnTo>
                  <a:lnTo>
                    <a:pt x="510" y="49"/>
                  </a:lnTo>
                  <a:lnTo>
                    <a:pt x="510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1" y="49"/>
                  </a:lnTo>
                  <a:lnTo>
                    <a:pt x="512" y="49"/>
                  </a:lnTo>
                  <a:lnTo>
                    <a:pt x="512" y="48"/>
                  </a:lnTo>
                  <a:lnTo>
                    <a:pt x="512" y="48"/>
                  </a:lnTo>
                  <a:lnTo>
                    <a:pt x="512" y="48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2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3" y="47"/>
                  </a:lnTo>
                  <a:lnTo>
                    <a:pt x="514" y="47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6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4" y="45"/>
                  </a:lnTo>
                  <a:lnTo>
                    <a:pt x="515" y="45"/>
                  </a:lnTo>
                  <a:lnTo>
                    <a:pt x="515" y="45"/>
                  </a:lnTo>
                  <a:lnTo>
                    <a:pt x="515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6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5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7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8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4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19" y="43"/>
                  </a:lnTo>
                  <a:lnTo>
                    <a:pt x="520" y="43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0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2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1" y="41"/>
                  </a:lnTo>
                  <a:lnTo>
                    <a:pt x="522" y="41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40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2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9"/>
                  </a:lnTo>
                  <a:lnTo>
                    <a:pt x="523" y="38"/>
                  </a:lnTo>
                  <a:lnTo>
                    <a:pt x="523" y="38"/>
                  </a:lnTo>
                  <a:lnTo>
                    <a:pt x="524" y="38"/>
                  </a:lnTo>
                  <a:lnTo>
                    <a:pt x="524" y="38"/>
                  </a:lnTo>
                  <a:lnTo>
                    <a:pt x="524" y="38"/>
                  </a:lnTo>
                  <a:lnTo>
                    <a:pt x="525" y="38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5" y="37"/>
                  </a:lnTo>
                  <a:lnTo>
                    <a:pt x="526" y="37"/>
                  </a:lnTo>
                  <a:lnTo>
                    <a:pt x="526" y="36"/>
                  </a:lnTo>
                  <a:lnTo>
                    <a:pt x="526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7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6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8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29" y="35"/>
                  </a:lnTo>
                  <a:lnTo>
                    <a:pt x="530" y="35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0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2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4"/>
                  </a:lnTo>
                  <a:lnTo>
                    <a:pt x="533" y="33"/>
                  </a:lnTo>
                  <a:lnTo>
                    <a:pt x="533" y="33"/>
                  </a:lnTo>
                  <a:lnTo>
                    <a:pt x="534" y="33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2"/>
                  </a:lnTo>
                  <a:lnTo>
                    <a:pt x="534" y="31"/>
                  </a:lnTo>
                  <a:lnTo>
                    <a:pt x="534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5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6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7" y="31"/>
                  </a:lnTo>
                  <a:lnTo>
                    <a:pt x="538" y="31"/>
                  </a:lnTo>
                  <a:lnTo>
                    <a:pt x="538" y="31"/>
                  </a:lnTo>
                  <a:lnTo>
                    <a:pt x="538" y="31"/>
                  </a:lnTo>
                  <a:lnTo>
                    <a:pt x="539" y="31"/>
                  </a:lnTo>
                  <a:lnTo>
                    <a:pt x="539" y="31"/>
                  </a:lnTo>
                  <a:lnTo>
                    <a:pt x="539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31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0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1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2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3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4" y="29"/>
                  </a:lnTo>
                  <a:lnTo>
                    <a:pt x="545" y="29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5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6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8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7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8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7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49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6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0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5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1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2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3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4" y="24"/>
                  </a:lnTo>
                  <a:lnTo>
                    <a:pt x="555" y="24"/>
                  </a:lnTo>
                  <a:lnTo>
                    <a:pt x="555" y="24"/>
                  </a:lnTo>
                  <a:lnTo>
                    <a:pt x="555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6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58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0" y="24"/>
                  </a:lnTo>
                  <a:lnTo>
                    <a:pt x="561" y="24"/>
                  </a:lnTo>
                  <a:lnTo>
                    <a:pt x="561" y="24"/>
                  </a:lnTo>
                  <a:lnTo>
                    <a:pt x="561" y="24"/>
                  </a:lnTo>
                  <a:lnTo>
                    <a:pt x="562" y="24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3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2" y="22"/>
                  </a:lnTo>
                  <a:lnTo>
                    <a:pt x="563" y="22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1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3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4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5" y="20"/>
                  </a:lnTo>
                  <a:lnTo>
                    <a:pt x="566" y="20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6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9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7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8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8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69" y="17"/>
                  </a:lnTo>
                  <a:lnTo>
                    <a:pt x="570" y="17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6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0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1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2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3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4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5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5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6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7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8" y="14"/>
                  </a:lnTo>
                  <a:lnTo>
                    <a:pt x="579" y="14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79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0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1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2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3"/>
                  </a:lnTo>
                  <a:lnTo>
                    <a:pt x="583" y="12"/>
                  </a:lnTo>
                  <a:lnTo>
                    <a:pt x="583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4" y="12"/>
                  </a:lnTo>
                  <a:lnTo>
                    <a:pt x="585" y="12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5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1"/>
                  </a:lnTo>
                  <a:lnTo>
                    <a:pt x="586" y="10"/>
                  </a:lnTo>
                  <a:lnTo>
                    <a:pt x="586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10"/>
                  </a:lnTo>
                  <a:lnTo>
                    <a:pt x="587" y="9"/>
                  </a:lnTo>
                  <a:lnTo>
                    <a:pt x="587" y="9"/>
                  </a:lnTo>
                  <a:lnTo>
                    <a:pt x="588" y="9"/>
                  </a:lnTo>
                  <a:lnTo>
                    <a:pt x="588" y="8"/>
                  </a:lnTo>
                  <a:lnTo>
                    <a:pt x="588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89" y="8"/>
                  </a:lnTo>
                  <a:lnTo>
                    <a:pt x="590" y="8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0" y="7"/>
                  </a:lnTo>
                  <a:lnTo>
                    <a:pt x="591" y="7"/>
                  </a:lnTo>
                  <a:lnTo>
                    <a:pt x="591" y="7"/>
                  </a:lnTo>
                  <a:lnTo>
                    <a:pt x="591" y="7"/>
                  </a:lnTo>
                  <a:lnTo>
                    <a:pt x="592" y="7"/>
                  </a:lnTo>
                  <a:lnTo>
                    <a:pt x="592" y="6"/>
                  </a:lnTo>
                  <a:lnTo>
                    <a:pt x="592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3" y="6"/>
                  </a:lnTo>
                  <a:lnTo>
                    <a:pt x="594" y="6"/>
                  </a:lnTo>
                  <a:lnTo>
                    <a:pt x="594" y="6"/>
                  </a:lnTo>
                  <a:lnTo>
                    <a:pt x="594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6"/>
                  </a:lnTo>
                  <a:lnTo>
                    <a:pt x="595" y="4"/>
                  </a:lnTo>
                  <a:lnTo>
                    <a:pt x="595" y="4"/>
                  </a:lnTo>
                  <a:lnTo>
                    <a:pt x="596" y="4"/>
                  </a:lnTo>
                  <a:lnTo>
                    <a:pt x="596" y="4"/>
                  </a:lnTo>
                  <a:lnTo>
                    <a:pt x="596" y="4"/>
                  </a:lnTo>
                  <a:lnTo>
                    <a:pt x="598" y="4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8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599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0" y="3"/>
                  </a:lnTo>
                  <a:lnTo>
                    <a:pt x="601" y="3"/>
                  </a:lnTo>
                  <a:lnTo>
                    <a:pt x="601" y="3"/>
                  </a:lnTo>
                  <a:lnTo>
                    <a:pt x="601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2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3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3"/>
                  </a:lnTo>
                  <a:lnTo>
                    <a:pt x="604" y="2"/>
                  </a:lnTo>
                  <a:lnTo>
                    <a:pt x="604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5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6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7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8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09" y="2"/>
                  </a:lnTo>
                  <a:lnTo>
                    <a:pt x="610" y="2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0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1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2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1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3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4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5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6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  <a:lnTo>
                    <a:pt x="617" y="0"/>
                  </a:lnTo>
                </a:path>
              </a:pathLst>
            </a:custGeom>
            <a:noFill/>
            <a:ln w="38100" cap="flat">
              <a:solidFill>
                <a:srgbClr val="C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3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Rectangle 41">
              <a:extLst>
                <a:ext uri="{FF2B5EF4-FFF2-40B4-BE49-F238E27FC236}">
                  <a16:creationId xmlns:a16="http://schemas.microsoft.com/office/drawing/2014/main" id="{EECCB09C-92E1-4CF0-A158-B112EAAAF7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3956" y="2206254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cs typeface="Arial" panose="020B0604020202020204" pitchFamily="34" charset="0"/>
                </a:rPr>
                <a:t>15.4%</a:t>
              </a:r>
            </a:p>
          </p:txBody>
        </p:sp>
        <p:sp>
          <p:nvSpPr>
            <p:cNvPr id="22" name="Rectangle 42">
              <a:extLst>
                <a:ext uri="{FF2B5EF4-FFF2-40B4-BE49-F238E27FC236}">
                  <a16:creationId xmlns:a16="http://schemas.microsoft.com/office/drawing/2014/main" id="{AD080D48-E50C-4242-8752-2B4B62EBFF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3956" y="1722876"/>
              <a:ext cx="508152" cy="2154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4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cs typeface="Arial" panose="020B0604020202020204" pitchFamily="34" charset="0"/>
                </a:rPr>
                <a:t>17.5%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74F542D9-4855-4336-AEB8-8705A9001CFA}"/>
                </a:ext>
              </a:extLst>
            </p:cNvPr>
            <p:cNvSpPr txBox="1"/>
            <p:nvPr/>
          </p:nvSpPr>
          <p:spPr>
            <a:xfrm>
              <a:off x="3471703" y="2131146"/>
              <a:ext cx="241762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HR 0.85 </a:t>
              </a:r>
            </a:p>
            <a:p>
              <a:pPr algn="ctr"/>
              <a:r>
                <a:rPr lang="en-US" sz="16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(95% CI 0.75-0.96)</a:t>
              </a:r>
            </a:p>
            <a:p>
              <a:pPr algn="ctr"/>
              <a:r>
                <a:rPr lang="en-US" sz="1600" b="1" dirty="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P=0.008</a:t>
              </a:r>
              <a:endParaRPr lang="en-US" sz="16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Arrow: Down 59">
              <a:extLst>
                <a:ext uri="{FF2B5EF4-FFF2-40B4-BE49-F238E27FC236}">
                  <a16:creationId xmlns:a16="http://schemas.microsoft.com/office/drawing/2014/main" id="{978B27AD-2A99-40D6-AB75-364464F03703}"/>
                </a:ext>
              </a:extLst>
            </p:cNvPr>
            <p:cNvSpPr/>
            <p:nvPr/>
          </p:nvSpPr>
          <p:spPr>
            <a:xfrm>
              <a:off x="9523977" y="1836633"/>
              <a:ext cx="274320" cy="457200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6A48A84-AC8C-4BB8-AF73-8EC1E942D4FC}"/>
                </a:ext>
              </a:extLst>
            </p:cNvPr>
            <p:cNvSpPr txBox="1"/>
            <p:nvPr/>
          </p:nvSpPr>
          <p:spPr>
            <a:xfrm>
              <a:off x="9879190" y="1728081"/>
              <a:ext cx="1290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15% reduction</a:t>
              </a:r>
            </a:p>
          </p:txBody>
        </p:sp>
      </p:grp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4567B9C-CECB-1BC0-D855-672C1600332B}"/>
              </a:ext>
            </a:extLst>
          </p:cNvPr>
          <p:cNvCxnSpPr/>
          <p:nvPr/>
        </p:nvCxnSpPr>
        <p:spPr>
          <a:xfrm>
            <a:off x="8663342" y="461309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B90F5BC-3613-5F3B-83EA-0498A15A2669}"/>
              </a:ext>
            </a:extLst>
          </p:cNvPr>
          <p:cNvCxnSpPr/>
          <p:nvPr/>
        </p:nvCxnSpPr>
        <p:spPr>
          <a:xfrm>
            <a:off x="8969852" y="4827135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2" name="TextBox 61">
            <a:extLst>
              <a:ext uri="{FF2B5EF4-FFF2-40B4-BE49-F238E27FC236}">
                <a16:creationId xmlns:a16="http://schemas.microsoft.com/office/drawing/2014/main" id="{2D3AE9D1-FAE7-4BD5-A7EE-9263E594A5AC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735289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8">
            <a:extLst>
              <a:ext uri="{FF2B5EF4-FFF2-40B4-BE49-F238E27FC236}">
                <a16:creationId xmlns:a16="http://schemas.microsoft.com/office/drawing/2014/main" id="{B27E83DB-E90C-4C08-AA68-B575EE4FDE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8797" y="5801871"/>
            <a:ext cx="113332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Number at risk: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CDF3E2C7-64FA-4C3D-A0F5-E6009A7E87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5132" y="5994451"/>
            <a:ext cx="157735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Placebo-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25F0A6F1-BDDB-40E4-A045-3E2ABF0C1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03364" y="1451476"/>
            <a:ext cx="320298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Key Secondary Endpoint: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CV death, MI or stroke</a:t>
            </a:r>
            <a:endParaRPr kumimoji="0" lang="en-US" altLang="en-US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18" name="Rectangle 36">
            <a:extLst>
              <a:ext uri="{FF2B5EF4-FFF2-40B4-BE49-F238E27FC236}">
                <a16:creationId xmlns:a16="http://schemas.microsoft.com/office/drawing/2014/main" id="{20F8C9BA-FDB1-4DCD-A85E-C74289650A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253" y="6175692"/>
            <a:ext cx="189314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Evolocumab-Evolocumab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3" name="Rectangle 24">
            <a:extLst>
              <a:ext uri="{FF2B5EF4-FFF2-40B4-BE49-F238E27FC236}">
                <a16:creationId xmlns:a16="http://schemas.microsoft.com/office/drawing/2014/main" id="{78384D31-00F5-45E7-B6A8-C94FDC8AD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87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3280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4" name="Rectangle 25">
            <a:extLst>
              <a:ext uri="{FF2B5EF4-FFF2-40B4-BE49-F238E27FC236}">
                <a16:creationId xmlns:a16="http://schemas.microsoft.com/office/drawing/2014/main" id="{9176F306-E7E4-4C9E-ADBE-2781A987E5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189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3128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5" name="Rectangle 26">
            <a:extLst>
              <a:ext uri="{FF2B5EF4-FFF2-40B4-BE49-F238E27FC236}">
                <a16:creationId xmlns:a16="http://schemas.microsoft.com/office/drawing/2014/main" id="{F9BB8552-0FA2-4D14-A577-33E339C4DE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914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2987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6" name="Rectangle 27">
            <a:extLst>
              <a:ext uri="{FF2B5EF4-FFF2-40B4-BE49-F238E27FC236}">
                <a16:creationId xmlns:a16="http://schemas.microsoft.com/office/drawing/2014/main" id="{9473FC35-0F68-42BB-ACEF-0361CD2230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22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2857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7" name="Rectangle 28">
            <a:extLst>
              <a:ext uri="{FF2B5EF4-FFF2-40B4-BE49-F238E27FC236}">
                <a16:creationId xmlns:a16="http://schemas.microsoft.com/office/drawing/2014/main" id="{E7B50DCA-3C63-45FC-A749-F7200E755B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951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2729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FF6040B1-D28D-4EB6-8C34-F40A7817E3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676" y="601873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1809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49" name="Rectangle 30">
            <a:extLst>
              <a:ext uri="{FF2B5EF4-FFF2-40B4-BE49-F238E27FC236}">
                <a16:creationId xmlns:a16="http://schemas.microsoft.com/office/drawing/2014/main" id="{0AB03C37-06E9-48CB-81C5-9F9A26AEAB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0587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3355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0" name="Rectangle 31">
            <a:extLst>
              <a:ext uri="{FF2B5EF4-FFF2-40B4-BE49-F238E27FC236}">
                <a16:creationId xmlns:a16="http://schemas.microsoft.com/office/drawing/2014/main" id="{EE45B4C4-6085-45B3-B0FC-BE8E9CE16F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09189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3247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1" name="Rectangle 32">
            <a:extLst>
              <a:ext uri="{FF2B5EF4-FFF2-40B4-BE49-F238E27FC236}">
                <a16:creationId xmlns:a16="http://schemas.microsoft.com/office/drawing/2014/main" id="{DE386801-37FD-4B25-AF42-ECAEF227D1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10914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3123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2" name="Rectangle 33">
            <a:extLst>
              <a:ext uri="{FF2B5EF4-FFF2-40B4-BE49-F238E27FC236}">
                <a16:creationId xmlns:a16="http://schemas.microsoft.com/office/drawing/2014/main" id="{77589F3D-C7B5-4822-A231-3E1C20C314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422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3012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3" name="Rectangle 34">
            <a:extLst>
              <a:ext uri="{FF2B5EF4-FFF2-40B4-BE49-F238E27FC236}">
                <a16:creationId xmlns:a16="http://schemas.microsoft.com/office/drawing/2014/main" id="{1DC89C62-47C2-4968-A61F-9A2EC9958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15951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2870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4" name="Rectangle 35">
            <a:extLst>
              <a:ext uri="{FF2B5EF4-FFF2-40B4-BE49-F238E27FC236}">
                <a16:creationId xmlns:a16="http://schemas.microsoft.com/office/drawing/2014/main" id="{C5CDCAE3-8FFA-4E3D-AE88-C6ADAA24B6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17676" y="6202880"/>
            <a:ext cx="37189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1862</a:t>
            </a:r>
            <a:endParaRPr kumimoji="0" lang="en-US" altLang="en-US" sz="13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9" name="Rectangle 56">
            <a:extLst>
              <a:ext uri="{FF2B5EF4-FFF2-40B4-BE49-F238E27FC236}">
                <a16:creationId xmlns:a16="http://schemas.microsoft.com/office/drawing/2014/main" id="{D49C9E18-B08E-448A-A872-4DC86A2388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0874" y="5728639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1" name="Title 1">
            <a:extLst>
              <a:ext uri="{FF2B5EF4-FFF2-40B4-BE49-F238E27FC236}">
                <a16:creationId xmlns:a16="http://schemas.microsoft.com/office/drawing/2014/main" id="{2FEF96DF-BD24-4169-840E-9485497456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600" dirty="0"/>
              <a:t>Efficacy during FOURIER-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600" dirty="0"/>
          </a:p>
        </p:txBody>
      </p:sp>
      <p:sp>
        <p:nvSpPr>
          <p:cNvPr id="3" name="AutoShape 3">
            <a:extLst>
              <a:ext uri="{FF2B5EF4-FFF2-40B4-BE49-F238E27FC236}">
                <a16:creationId xmlns:a16="http://schemas.microsoft.com/office/drawing/2014/main" id="{3B9DD466-CDB2-4951-BC1F-8DCE57A23EEE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566988" y="1370013"/>
            <a:ext cx="7153275" cy="467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2502011-62B1-4ED0-97F6-6930FB235465}"/>
              </a:ext>
            </a:extLst>
          </p:cNvPr>
          <p:cNvGrpSpPr/>
          <p:nvPr/>
        </p:nvGrpSpPr>
        <p:grpSpPr>
          <a:xfrm>
            <a:off x="3378201" y="2133600"/>
            <a:ext cx="7930778" cy="3395663"/>
            <a:chOff x="3378201" y="2133600"/>
            <a:chExt cx="7930778" cy="3395663"/>
          </a:xfrm>
        </p:grpSpPr>
        <p:sp>
          <p:nvSpPr>
            <p:cNvPr id="91" name="Arrow: Down 90">
              <a:extLst>
                <a:ext uri="{FF2B5EF4-FFF2-40B4-BE49-F238E27FC236}">
                  <a16:creationId xmlns:a16="http://schemas.microsoft.com/office/drawing/2014/main" id="{33399818-21F3-4827-88C2-1E25E8655DE7}"/>
                </a:ext>
              </a:extLst>
            </p:cNvPr>
            <p:cNvSpPr/>
            <p:nvPr/>
          </p:nvSpPr>
          <p:spPr>
            <a:xfrm>
              <a:off x="9630287" y="2272617"/>
              <a:ext cx="274320" cy="651557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2B4AEA59-78A3-465D-8265-224FD5CFD9E8}"/>
                </a:ext>
              </a:extLst>
            </p:cNvPr>
            <p:cNvSpPr txBox="1"/>
            <p:nvPr/>
          </p:nvSpPr>
          <p:spPr>
            <a:xfrm>
              <a:off x="10018174" y="2296282"/>
              <a:ext cx="1290805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 dirty="0"/>
                <a:t>20% reduction</a:t>
              </a:r>
            </a:p>
          </p:txBody>
        </p:sp>
        <p:sp>
          <p:nvSpPr>
            <p:cNvPr id="4" name="Freeform 5">
              <a:extLst>
                <a:ext uri="{FF2B5EF4-FFF2-40B4-BE49-F238E27FC236}">
                  <a16:creationId xmlns:a16="http://schemas.microsoft.com/office/drawing/2014/main" id="{F9FEB4F5-120E-4193-BBCA-E08ED6738EE3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201" y="2341563"/>
              <a:ext cx="5521325" cy="3187700"/>
            </a:xfrm>
            <a:custGeom>
              <a:avLst/>
              <a:gdLst>
                <a:gd name="T0" fmla="*/ 56 w 3478"/>
                <a:gd name="T1" fmla="*/ 1952 h 2008"/>
                <a:gd name="T2" fmla="*/ 113 w 3478"/>
                <a:gd name="T3" fmla="*/ 1884 h 2008"/>
                <a:gd name="T4" fmla="*/ 164 w 3478"/>
                <a:gd name="T5" fmla="*/ 1839 h 2008"/>
                <a:gd name="T6" fmla="*/ 197 w 3478"/>
                <a:gd name="T7" fmla="*/ 1811 h 2008"/>
                <a:gd name="T8" fmla="*/ 271 w 3478"/>
                <a:gd name="T9" fmla="*/ 1754 h 2008"/>
                <a:gd name="T10" fmla="*/ 321 w 3478"/>
                <a:gd name="T11" fmla="*/ 1709 h 2008"/>
                <a:gd name="T12" fmla="*/ 389 w 3478"/>
                <a:gd name="T13" fmla="*/ 1664 h 2008"/>
                <a:gd name="T14" fmla="*/ 434 w 3478"/>
                <a:gd name="T15" fmla="*/ 1613 h 2008"/>
                <a:gd name="T16" fmla="*/ 507 w 3478"/>
                <a:gd name="T17" fmla="*/ 1562 h 2008"/>
                <a:gd name="T18" fmla="*/ 609 w 3478"/>
                <a:gd name="T19" fmla="*/ 1512 h 2008"/>
                <a:gd name="T20" fmla="*/ 688 w 3478"/>
                <a:gd name="T21" fmla="*/ 1461 h 2008"/>
                <a:gd name="T22" fmla="*/ 722 w 3478"/>
                <a:gd name="T23" fmla="*/ 1416 h 2008"/>
                <a:gd name="T24" fmla="*/ 772 w 3478"/>
                <a:gd name="T25" fmla="*/ 1376 h 2008"/>
                <a:gd name="T26" fmla="*/ 840 w 3478"/>
                <a:gd name="T27" fmla="*/ 1326 h 2008"/>
                <a:gd name="T28" fmla="*/ 908 w 3478"/>
                <a:gd name="T29" fmla="*/ 1264 h 2008"/>
                <a:gd name="T30" fmla="*/ 981 w 3478"/>
                <a:gd name="T31" fmla="*/ 1224 h 2008"/>
                <a:gd name="T32" fmla="*/ 1026 w 3478"/>
                <a:gd name="T33" fmla="*/ 1190 h 2008"/>
                <a:gd name="T34" fmla="*/ 1088 w 3478"/>
                <a:gd name="T35" fmla="*/ 1140 h 2008"/>
                <a:gd name="T36" fmla="*/ 1144 w 3478"/>
                <a:gd name="T37" fmla="*/ 1111 h 2008"/>
                <a:gd name="T38" fmla="*/ 1223 w 3478"/>
                <a:gd name="T39" fmla="*/ 1072 h 2008"/>
                <a:gd name="T40" fmla="*/ 1291 w 3478"/>
                <a:gd name="T41" fmla="*/ 1038 h 2008"/>
                <a:gd name="T42" fmla="*/ 1404 w 3478"/>
                <a:gd name="T43" fmla="*/ 1004 h 2008"/>
                <a:gd name="T44" fmla="*/ 1455 w 3478"/>
                <a:gd name="T45" fmla="*/ 965 h 2008"/>
                <a:gd name="T46" fmla="*/ 1528 w 3478"/>
                <a:gd name="T47" fmla="*/ 936 h 2008"/>
                <a:gd name="T48" fmla="*/ 1584 w 3478"/>
                <a:gd name="T49" fmla="*/ 880 h 2008"/>
                <a:gd name="T50" fmla="*/ 1641 w 3478"/>
                <a:gd name="T51" fmla="*/ 857 h 2008"/>
                <a:gd name="T52" fmla="*/ 1725 w 3478"/>
                <a:gd name="T53" fmla="*/ 807 h 2008"/>
                <a:gd name="T54" fmla="*/ 1787 w 3478"/>
                <a:gd name="T55" fmla="*/ 773 h 2008"/>
                <a:gd name="T56" fmla="*/ 1844 w 3478"/>
                <a:gd name="T57" fmla="*/ 745 h 2008"/>
                <a:gd name="T58" fmla="*/ 1922 w 3478"/>
                <a:gd name="T59" fmla="*/ 694 h 2008"/>
                <a:gd name="T60" fmla="*/ 1990 w 3478"/>
                <a:gd name="T61" fmla="*/ 666 h 2008"/>
                <a:gd name="T62" fmla="*/ 2080 w 3478"/>
                <a:gd name="T63" fmla="*/ 615 h 2008"/>
                <a:gd name="T64" fmla="*/ 2148 w 3478"/>
                <a:gd name="T65" fmla="*/ 604 h 2008"/>
                <a:gd name="T66" fmla="*/ 2244 w 3478"/>
                <a:gd name="T67" fmla="*/ 575 h 2008"/>
                <a:gd name="T68" fmla="*/ 2289 w 3478"/>
                <a:gd name="T69" fmla="*/ 530 h 2008"/>
                <a:gd name="T70" fmla="*/ 2402 w 3478"/>
                <a:gd name="T71" fmla="*/ 502 h 2008"/>
                <a:gd name="T72" fmla="*/ 2492 w 3478"/>
                <a:gd name="T73" fmla="*/ 480 h 2008"/>
                <a:gd name="T74" fmla="*/ 2559 w 3478"/>
                <a:gd name="T75" fmla="*/ 446 h 2008"/>
                <a:gd name="T76" fmla="*/ 2605 w 3478"/>
                <a:gd name="T77" fmla="*/ 423 h 2008"/>
                <a:gd name="T78" fmla="*/ 2672 w 3478"/>
                <a:gd name="T79" fmla="*/ 389 h 2008"/>
                <a:gd name="T80" fmla="*/ 2729 w 3478"/>
                <a:gd name="T81" fmla="*/ 344 h 2008"/>
                <a:gd name="T82" fmla="*/ 2785 w 3478"/>
                <a:gd name="T83" fmla="*/ 310 h 2008"/>
                <a:gd name="T84" fmla="*/ 2881 w 3478"/>
                <a:gd name="T85" fmla="*/ 265 h 2008"/>
                <a:gd name="T86" fmla="*/ 2920 w 3478"/>
                <a:gd name="T87" fmla="*/ 248 h 2008"/>
                <a:gd name="T88" fmla="*/ 2954 w 3478"/>
                <a:gd name="T89" fmla="*/ 231 h 2008"/>
                <a:gd name="T90" fmla="*/ 2977 w 3478"/>
                <a:gd name="T91" fmla="*/ 209 h 2008"/>
                <a:gd name="T92" fmla="*/ 3005 w 3478"/>
                <a:gd name="T93" fmla="*/ 181 h 2008"/>
                <a:gd name="T94" fmla="*/ 3044 w 3478"/>
                <a:gd name="T95" fmla="*/ 158 h 2008"/>
                <a:gd name="T96" fmla="*/ 3072 w 3478"/>
                <a:gd name="T97" fmla="*/ 152 h 2008"/>
                <a:gd name="T98" fmla="*/ 3089 w 3478"/>
                <a:gd name="T99" fmla="*/ 130 h 2008"/>
                <a:gd name="T100" fmla="*/ 3112 w 3478"/>
                <a:gd name="T101" fmla="*/ 130 h 2008"/>
                <a:gd name="T102" fmla="*/ 3146 w 3478"/>
                <a:gd name="T103" fmla="*/ 119 h 2008"/>
                <a:gd name="T104" fmla="*/ 3174 w 3478"/>
                <a:gd name="T105" fmla="*/ 107 h 2008"/>
                <a:gd name="T106" fmla="*/ 3202 w 3478"/>
                <a:gd name="T107" fmla="*/ 102 h 2008"/>
                <a:gd name="T108" fmla="*/ 3225 w 3478"/>
                <a:gd name="T109" fmla="*/ 85 h 2008"/>
                <a:gd name="T110" fmla="*/ 3242 w 3478"/>
                <a:gd name="T111" fmla="*/ 73 h 2008"/>
                <a:gd name="T112" fmla="*/ 3264 w 3478"/>
                <a:gd name="T113" fmla="*/ 73 h 2008"/>
                <a:gd name="T114" fmla="*/ 3287 w 3478"/>
                <a:gd name="T115" fmla="*/ 68 h 2008"/>
                <a:gd name="T116" fmla="*/ 3321 w 3478"/>
                <a:gd name="T117" fmla="*/ 51 h 2008"/>
                <a:gd name="T118" fmla="*/ 3366 w 3478"/>
                <a:gd name="T119" fmla="*/ 28 h 2008"/>
                <a:gd name="T120" fmla="*/ 3394 w 3478"/>
                <a:gd name="T121" fmla="*/ 17 h 2008"/>
                <a:gd name="T122" fmla="*/ 3422 w 3478"/>
                <a:gd name="T123" fmla="*/ 6 h 2008"/>
                <a:gd name="T124" fmla="*/ 3461 w 3478"/>
                <a:gd name="T125" fmla="*/ 0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3478" h="2008">
                  <a:moveTo>
                    <a:pt x="0" y="2008"/>
                  </a:moveTo>
                  <a:lnTo>
                    <a:pt x="6" y="2008"/>
                  </a:lnTo>
                  <a:lnTo>
                    <a:pt x="6" y="2002"/>
                  </a:lnTo>
                  <a:lnTo>
                    <a:pt x="6" y="2002"/>
                  </a:lnTo>
                  <a:lnTo>
                    <a:pt x="6" y="2002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6" y="1997"/>
                  </a:lnTo>
                  <a:lnTo>
                    <a:pt x="11" y="1997"/>
                  </a:lnTo>
                  <a:lnTo>
                    <a:pt x="11" y="1991"/>
                  </a:lnTo>
                  <a:lnTo>
                    <a:pt x="11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91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28" y="1986"/>
                  </a:lnTo>
                  <a:lnTo>
                    <a:pt x="34" y="1986"/>
                  </a:lnTo>
                  <a:lnTo>
                    <a:pt x="34" y="1974"/>
                  </a:lnTo>
                  <a:lnTo>
                    <a:pt x="34" y="1974"/>
                  </a:lnTo>
                  <a:lnTo>
                    <a:pt x="34" y="1974"/>
                  </a:lnTo>
                  <a:lnTo>
                    <a:pt x="34" y="1969"/>
                  </a:lnTo>
                  <a:lnTo>
                    <a:pt x="34" y="1969"/>
                  </a:lnTo>
                  <a:lnTo>
                    <a:pt x="40" y="1969"/>
                  </a:lnTo>
                  <a:lnTo>
                    <a:pt x="40" y="1963"/>
                  </a:lnTo>
                  <a:lnTo>
                    <a:pt x="40" y="1963"/>
                  </a:lnTo>
                  <a:lnTo>
                    <a:pt x="40" y="1963"/>
                  </a:lnTo>
                  <a:lnTo>
                    <a:pt x="40" y="1952"/>
                  </a:lnTo>
                  <a:lnTo>
                    <a:pt x="40" y="1952"/>
                  </a:lnTo>
                  <a:lnTo>
                    <a:pt x="56" y="1952"/>
                  </a:lnTo>
                  <a:lnTo>
                    <a:pt x="56" y="1946"/>
                  </a:lnTo>
                  <a:lnTo>
                    <a:pt x="56" y="1946"/>
                  </a:lnTo>
                  <a:lnTo>
                    <a:pt x="56" y="1946"/>
                  </a:lnTo>
                  <a:lnTo>
                    <a:pt x="56" y="1940"/>
                  </a:lnTo>
                  <a:lnTo>
                    <a:pt x="56" y="1940"/>
                  </a:lnTo>
                  <a:lnTo>
                    <a:pt x="56" y="1940"/>
                  </a:lnTo>
                  <a:lnTo>
                    <a:pt x="56" y="1935"/>
                  </a:lnTo>
                  <a:lnTo>
                    <a:pt x="56" y="1935"/>
                  </a:lnTo>
                  <a:lnTo>
                    <a:pt x="62" y="1935"/>
                  </a:lnTo>
                  <a:lnTo>
                    <a:pt x="62" y="1929"/>
                  </a:lnTo>
                  <a:lnTo>
                    <a:pt x="62" y="1929"/>
                  </a:lnTo>
                  <a:lnTo>
                    <a:pt x="73" y="1929"/>
                  </a:lnTo>
                  <a:lnTo>
                    <a:pt x="73" y="1929"/>
                  </a:lnTo>
                  <a:lnTo>
                    <a:pt x="73" y="1929"/>
                  </a:lnTo>
                  <a:lnTo>
                    <a:pt x="85" y="1929"/>
                  </a:lnTo>
                  <a:lnTo>
                    <a:pt x="85" y="1923"/>
                  </a:lnTo>
                  <a:lnTo>
                    <a:pt x="85" y="1923"/>
                  </a:lnTo>
                  <a:lnTo>
                    <a:pt x="90" y="1923"/>
                  </a:lnTo>
                  <a:lnTo>
                    <a:pt x="90" y="1918"/>
                  </a:lnTo>
                  <a:lnTo>
                    <a:pt x="90" y="1918"/>
                  </a:lnTo>
                  <a:lnTo>
                    <a:pt x="90" y="1918"/>
                  </a:lnTo>
                  <a:lnTo>
                    <a:pt x="90" y="1906"/>
                  </a:lnTo>
                  <a:lnTo>
                    <a:pt x="90" y="1906"/>
                  </a:lnTo>
                  <a:lnTo>
                    <a:pt x="90" y="1906"/>
                  </a:lnTo>
                  <a:lnTo>
                    <a:pt x="90" y="1901"/>
                  </a:lnTo>
                  <a:lnTo>
                    <a:pt x="90" y="1901"/>
                  </a:lnTo>
                  <a:lnTo>
                    <a:pt x="101" y="1901"/>
                  </a:lnTo>
                  <a:lnTo>
                    <a:pt x="101" y="1895"/>
                  </a:lnTo>
                  <a:lnTo>
                    <a:pt x="101" y="1895"/>
                  </a:lnTo>
                  <a:lnTo>
                    <a:pt x="107" y="1895"/>
                  </a:lnTo>
                  <a:lnTo>
                    <a:pt x="107" y="1890"/>
                  </a:lnTo>
                  <a:lnTo>
                    <a:pt x="107" y="1890"/>
                  </a:lnTo>
                  <a:lnTo>
                    <a:pt x="113" y="1890"/>
                  </a:lnTo>
                  <a:lnTo>
                    <a:pt x="113" y="1884"/>
                  </a:lnTo>
                  <a:lnTo>
                    <a:pt x="113" y="1884"/>
                  </a:lnTo>
                  <a:lnTo>
                    <a:pt x="124" y="1884"/>
                  </a:lnTo>
                  <a:lnTo>
                    <a:pt x="124" y="1878"/>
                  </a:lnTo>
                  <a:lnTo>
                    <a:pt x="124" y="1878"/>
                  </a:lnTo>
                  <a:lnTo>
                    <a:pt x="130" y="1878"/>
                  </a:lnTo>
                  <a:lnTo>
                    <a:pt x="130" y="1873"/>
                  </a:lnTo>
                  <a:lnTo>
                    <a:pt x="130" y="1873"/>
                  </a:lnTo>
                  <a:lnTo>
                    <a:pt x="135" y="1873"/>
                  </a:lnTo>
                  <a:lnTo>
                    <a:pt x="135" y="1867"/>
                  </a:lnTo>
                  <a:lnTo>
                    <a:pt x="135" y="1867"/>
                  </a:lnTo>
                  <a:lnTo>
                    <a:pt x="135" y="1867"/>
                  </a:lnTo>
                  <a:lnTo>
                    <a:pt x="135" y="1861"/>
                  </a:lnTo>
                  <a:lnTo>
                    <a:pt x="135" y="1861"/>
                  </a:lnTo>
                  <a:lnTo>
                    <a:pt x="141" y="1861"/>
                  </a:lnTo>
                  <a:lnTo>
                    <a:pt x="141" y="1856"/>
                  </a:lnTo>
                  <a:lnTo>
                    <a:pt x="141" y="1856"/>
                  </a:lnTo>
                  <a:lnTo>
                    <a:pt x="147" y="1856"/>
                  </a:lnTo>
                  <a:lnTo>
                    <a:pt x="147" y="1856"/>
                  </a:lnTo>
                  <a:lnTo>
                    <a:pt x="147" y="1856"/>
                  </a:lnTo>
                  <a:lnTo>
                    <a:pt x="152" y="1856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2" y="1850"/>
                  </a:lnTo>
                  <a:lnTo>
                    <a:pt x="158" y="1850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58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45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4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9"/>
                  </a:lnTo>
                  <a:lnTo>
                    <a:pt x="169" y="1833"/>
                  </a:lnTo>
                  <a:lnTo>
                    <a:pt x="169" y="1833"/>
                  </a:lnTo>
                  <a:lnTo>
                    <a:pt x="169" y="1833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69" y="1828"/>
                  </a:lnTo>
                  <a:lnTo>
                    <a:pt x="175" y="1828"/>
                  </a:lnTo>
                  <a:lnTo>
                    <a:pt x="175" y="1822"/>
                  </a:lnTo>
                  <a:lnTo>
                    <a:pt x="175" y="1822"/>
                  </a:lnTo>
                  <a:lnTo>
                    <a:pt x="181" y="1822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1" y="1816"/>
                  </a:lnTo>
                  <a:lnTo>
                    <a:pt x="186" y="1816"/>
                  </a:lnTo>
                  <a:lnTo>
                    <a:pt x="186" y="1811"/>
                  </a:lnTo>
                  <a:lnTo>
                    <a:pt x="186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2" y="1811"/>
                  </a:lnTo>
                  <a:lnTo>
                    <a:pt x="197" y="1811"/>
                  </a:lnTo>
                  <a:lnTo>
                    <a:pt x="197" y="1805"/>
                  </a:lnTo>
                  <a:lnTo>
                    <a:pt x="197" y="1805"/>
                  </a:lnTo>
                  <a:lnTo>
                    <a:pt x="197" y="1805"/>
                  </a:lnTo>
                  <a:lnTo>
                    <a:pt x="197" y="1799"/>
                  </a:lnTo>
                  <a:lnTo>
                    <a:pt x="197" y="1799"/>
                  </a:lnTo>
                  <a:lnTo>
                    <a:pt x="209" y="1799"/>
                  </a:lnTo>
                  <a:lnTo>
                    <a:pt x="209" y="1794"/>
                  </a:lnTo>
                  <a:lnTo>
                    <a:pt x="209" y="1794"/>
                  </a:lnTo>
                  <a:lnTo>
                    <a:pt x="220" y="1794"/>
                  </a:lnTo>
                  <a:lnTo>
                    <a:pt x="220" y="1782"/>
                  </a:lnTo>
                  <a:lnTo>
                    <a:pt x="220" y="1782"/>
                  </a:lnTo>
                  <a:lnTo>
                    <a:pt x="231" y="1782"/>
                  </a:lnTo>
                  <a:lnTo>
                    <a:pt x="231" y="1777"/>
                  </a:lnTo>
                  <a:lnTo>
                    <a:pt x="231" y="1777"/>
                  </a:lnTo>
                  <a:lnTo>
                    <a:pt x="237" y="1777"/>
                  </a:lnTo>
                  <a:lnTo>
                    <a:pt x="237" y="1771"/>
                  </a:lnTo>
                  <a:lnTo>
                    <a:pt x="237" y="1771"/>
                  </a:lnTo>
                  <a:lnTo>
                    <a:pt x="248" y="1771"/>
                  </a:lnTo>
                  <a:lnTo>
                    <a:pt x="248" y="1766"/>
                  </a:lnTo>
                  <a:lnTo>
                    <a:pt x="248" y="1766"/>
                  </a:lnTo>
                  <a:lnTo>
                    <a:pt x="248" y="1766"/>
                  </a:lnTo>
                  <a:lnTo>
                    <a:pt x="248" y="1760"/>
                  </a:lnTo>
                  <a:lnTo>
                    <a:pt x="248" y="1760"/>
                  </a:lnTo>
                  <a:lnTo>
                    <a:pt x="248" y="1760"/>
                  </a:lnTo>
                  <a:lnTo>
                    <a:pt x="248" y="1754"/>
                  </a:lnTo>
                  <a:lnTo>
                    <a:pt x="248" y="1754"/>
                  </a:lnTo>
                  <a:lnTo>
                    <a:pt x="254" y="1754"/>
                  </a:lnTo>
                  <a:lnTo>
                    <a:pt x="254" y="1754"/>
                  </a:lnTo>
                  <a:lnTo>
                    <a:pt x="254" y="1754"/>
                  </a:lnTo>
                  <a:lnTo>
                    <a:pt x="265" y="1754"/>
                  </a:lnTo>
                  <a:lnTo>
                    <a:pt x="265" y="1754"/>
                  </a:lnTo>
                  <a:lnTo>
                    <a:pt x="265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71" y="1754"/>
                  </a:lnTo>
                  <a:lnTo>
                    <a:pt x="282" y="1754"/>
                  </a:lnTo>
                  <a:lnTo>
                    <a:pt x="282" y="1754"/>
                  </a:lnTo>
                  <a:lnTo>
                    <a:pt x="282" y="1754"/>
                  </a:lnTo>
                  <a:lnTo>
                    <a:pt x="288" y="1754"/>
                  </a:lnTo>
                  <a:lnTo>
                    <a:pt x="288" y="1749"/>
                  </a:lnTo>
                  <a:lnTo>
                    <a:pt x="288" y="1749"/>
                  </a:lnTo>
                  <a:lnTo>
                    <a:pt x="288" y="1749"/>
                  </a:lnTo>
                  <a:lnTo>
                    <a:pt x="288" y="1737"/>
                  </a:lnTo>
                  <a:lnTo>
                    <a:pt x="288" y="1737"/>
                  </a:lnTo>
                  <a:lnTo>
                    <a:pt x="299" y="1737"/>
                  </a:lnTo>
                  <a:lnTo>
                    <a:pt x="299" y="1732"/>
                  </a:lnTo>
                  <a:lnTo>
                    <a:pt x="299" y="1732"/>
                  </a:lnTo>
                  <a:lnTo>
                    <a:pt x="299" y="1732"/>
                  </a:lnTo>
                  <a:lnTo>
                    <a:pt x="299" y="1726"/>
                  </a:lnTo>
                  <a:lnTo>
                    <a:pt x="299" y="1726"/>
                  </a:lnTo>
                  <a:lnTo>
                    <a:pt x="310" y="1726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10" y="1720"/>
                  </a:lnTo>
                  <a:lnTo>
                    <a:pt x="321" y="1720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15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1" y="1709"/>
                  </a:lnTo>
                  <a:lnTo>
                    <a:pt x="327" y="1709"/>
                  </a:lnTo>
                  <a:lnTo>
                    <a:pt x="327" y="1709"/>
                  </a:lnTo>
                  <a:lnTo>
                    <a:pt x="327" y="1709"/>
                  </a:lnTo>
                  <a:lnTo>
                    <a:pt x="333" y="1709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3" y="1703"/>
                  </a:lnTo>
                  <a:lnTo>
                    <a:pt x="338" y="1703"/>
                  </a:lnTo>
                  <a:lnTo>
                    <a:pt x="338" y="1703"/>
                  </a:lnTo>
                  <a:lnTo>
                    <a:pt x="338" y="1703"/>
                  </a:lnTo>
                  <a:lnTo>
                    <a:pt x="355" y="1703"/>
                  </a:lnTo>
                  <a:lnTo>
                    <a:pt x="355" y="1698"/>
                  </a:lnTo>
                  <a:lnTo>
                    <a:pt x="355" y="1698"/>
                  </a:lnTo>
                  <a:lnTo>
                    <a:pt x="355" y="1698"/>
                  </a:lnTo>
                  <a:lnTo>
                    <a:pt x="355" y="1692"/>
                  </a:lnTo>
                  <a:lnTo>
                    <a:pt x="355" y="1692"/>
                  </a:lnTo>
                  <a:lnTo>
                    <a:pt x="361" y="1692"/>
                  </a:lnTo>
                  <a:lnTo>
                    <a:pt x="361" y="1681"/>
                  </a:lnTo>
                  <a:lnTo>
                    <a:pt x="361" y="1681"/>
                  </a:lnTo>
                  <a:lnTo>
                    <a:pt x="361" y="1681"/>
                  </a:lnTo>
                  <a:lnTo>
                    <a:pt x="361" y="1675"/>
                  </a:lnTo>
                  <a:lnTo>
                    <a:pt x="361" y="1675"/>
                  </a:lnTo>
                  <a:lnTo>
                    <a:pt x="367" y="1675"/>
                  </a:lnTo>
                  <a:lnTo>
                    <a:pt x="367" y="1675"/>
                  </a:lnTo>
                  <a:lnTo>
                    <a:pt x="367" y="1675"/>
                  </a:lnTo>
                  <a:lnTo>
                    <a:pt x="378" y="1675"/>
                  </a:lnTo>
                  <a:lnTo>
                    <a:pt x="378" y="1670"/>
                  </a:lnTo>
                  <a:lnTo>
                    <a:pt x="378" y="1670"/>
                  </a:lnTo>
                  <a:lnTo>
                    <a:pt x="383" y="1670"/>
                  </a:lnTo>
                  <a:lnTo>
                    <a:pt x="383" y="1664"/>
                  </a:lnTo>
                  <a:lnTo>
                    <a:pt x="383" y="1664"/>
                  </a:lnTo>
                  <a:lnTo>
                    <a:pt x="389" y="1664"/>
                  </a:lnTo>
                  <a:lnTo>
                    <a:pt x="389" y="1658"/>
                  </a:lnTo>
                  <a:lnTo>
                    <a:pt x="389" y="1658"/>
                  </a:lnTo>
                  <a:lnTo>
                    <a:pt x="389" y="1658"/>
                  </a:lnTo>
                  <a:lnTo>
                    <a:pt x="389" y="1647"/>
                  </a:lnTo>
                  <a:lnTo>
                    <a:pt x="389" y="1647"/>
                  </a:lnTo>
                  <a:lnTo>
                    <a:pt x="395" y="1647"/>
                  </a:lnTo>
                  <a:lnTo>
                    <a:pt x="395" y="1642"/>
                  </a:lnTo>
                  <a:lnTo>
                    <a:pt x="395" y="1642"/>
                  </a:lnTo>
                  <a:lnTo>
                    <a:pt x="400" y="1642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0" y="1636"/>
                  </a:lnTo>
                  <a:lnTo>
                    <a:pt x="406" y="1636"/>
                  </a:lnTo>
                  <a:lnTo>
                    <a:pt x="406" y="1630"/>
                  </a:lnTo>
                  <a:lnTo>
                    <a:pt x="406" y="1630"/>
                  </a:lnTo>
                  <a:lnTo>
                    <a:pt x="417" y="1630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17" y="1625"/>
                  </a:lnTo>
                  <a:lnTo>
                    <a:pt x="423" y="1625"/>
                  </a:lnTo>
                  <a:lnTo>
                    <a:pt x="423" y="1625"/>
                  </a:lnTo>
                  <a:lnTo>
                    <a:pt x="423" y="1625"/>
                  </a:lnTo>
                  <a:lnTo>
                    <a:pt x="429" y="1625"/>
                  </a:lnTo>
                  <a:lnTo>
                    <a:pt x="429" y="1619"/>
                  </a:lnTo>
                  <a:lnTo>
                    <a:pt x="429" y="1619"/>
                  </a:lnTo>
                  <a:lnTo>
                    <a:pt x="434" y="1619"/>
                  </a:lnTo>
                  <a:lnTo>
                    <a:pt x="434" y="1613"/>
                  </a:lnTo>
                  <a:lnTo>
                    <a:pt x="434" y="1613"/>
                  </a:lnTo>
                  <a:lnTo>
                    <a:pt x="445" y="1613"/>
                  </a:lnTo>
                  <a:lnTo>
                    <a:pt x="445" y="1608"/>
                  </a:lnTo>
                  <a:lnTo>
                    <a:pt x="445" y="1608"/>
                  </a:lnTo>
                  <a:lnTo>
                    <a:pt x="451" y="1608"/>
                  </a:lnTo>
                  <a:lnTo>
                    <a:pt x="451" y="1608"/>
                  </a:lnTo>
                  <a:lnTo>
                    <a:pt x="451" y="1608"/>
                  </a:lnTo>
                  <a:lnTo>
                    <a:pt x="457" y="1608"/>
                  </a:lnTo>
                  <a:lnTo>
                    <a:pt x="457" y="1602"/>
                  </a:lnTo>
                  <a:lnTo>
                    <a:pt x="457" y="1602"/>
                  </a:lnTo>
                  <a:lnTo>
                    <a:pt x="462" y="1602"/>
                  </a:lnTo>
                  <a:lnTo>
                    <a:pt x="462" y="1591"/>
                  </a:lnTo>
                  <a:lnTo>
                    <a:pt x="462" y="1591"/>
                  </a:lnTo>
                  <a:lnTo>
                    <a:pt x="468" y="1591"/>
                  </a:lnTo>
                  <a:lnTo>
                    <a:pt x="468" y="1585"/>
                  </a:lnTo>
                  <a:lnTo>
                    <a:pt x="468" y="1585"/>
                  </a:lnTo>
                  <a:lnTo>
                    <a:pt x="474" y="1585"/>
                  </a:lnTo>
                  <a:lnTo>
                    <a:pt x="474" y="1579"/>
                  </a:lnTo>
                  <a:lnTo>
                    <a:pt x="474" y="1579"/>
                  </a:lnTo>
                  <a:lnTo>
                    <a:pt x="479" y="1579"/>
                  </a:lnTo>
                  <a:lnTo>
                    <a:pt x="479" y="1579"/>
                  </a:lnTo>
                  <a:lnTo>
                    <a:pt x="479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9"/>
                  </a:lnTo>
                  <a:lnTo>
                    <a:pt x="485" y="1574"/>
                  </a:lnTo>
                  <a:lnTo>
                    <a:pt x="485" y="1574"/>
                  </a:lnTo>
                  <a:lnTo>
                    <a:pt x="496" y="1574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496" y="1568"/>
                  </a:lnTo>
                  <a:lnTo>
                    <a:pt x="507" y="1568"/>
                  </a:lnTo>
                  <a:lnTo>
                    <a:pt x="507" y="1562"/>
                  </a:lnTo>
                  <a:lnTo>
                    <a:pt x="507" y="1562"/>
                  </a:lnTo>
                  <a:lnTo>
                    <a:pt x="519" y="1562"/>
                  </a:lnTo>
                  <a:lnTo>
                    <a:pt x="519" y="1562"/>
                  </a:lnTo>
                  <a:lnTo>
                    <a:pt x="519" y="1562"/>
                  </a:lnTo>
                  <a:lnTo>
                    <a:pt x="524" y="1562"/>
                  </a:lnTo>
                  <a:lnTo>
                    <a:pt x="524" y="1557"/>
                  </a:lnTo>
                  <a:lnTo>
                    <a:pt x="524" y="1557"/>
                  </a:lnTo>
                  <a:lnTo>
                    <a:pt x="530" y="1557"/>
                  </a:lnTo>
                  <a:lnTo>
                    <a:pt x="530" y="1557"/>
                  </a:lnTo>
                  <a:lnTo>
                    <a:pt x="530" y="1557"/>
                  </a:lnTo>
                  <a:lnTo>
                    <a:pt x="536" y="1557"/>
                  </a:lnTo>
                  <a:lnTo>
                    <a:pt x="536" y="1551"/>
                  </a:lnTo>
                  <a:lnTo>
                    <a:pt x="536" y="1551"/>
                  </a:lnTo>
                  <a:lnTo>
                    <a:pt x="541" y="1551"/>
                  </a:lnTo>
                  <a:lnTo>
                    <a:pt x="541" y="1546"/>
                  </a:lnTo>
                  <a:lnTo>
                    <a:pt x="541" y="1546"/>
                  </a:lnTo>
                  <a:lnTo>
                    <a:pt x="541" y="1546"/>
                  </a:lnTo>
                  <a:lnTo>
                    <a:pt x="541" y="1540"/>
                  </a:lnTo>
                  <a:lnTo>
                    <a:pt x="541" y="1540"/>
                  </a:lnTo>
                  <a:lnTo>
                    <a:pt x="575" y="1540"/>
                  </a:lnTo>
                  <a:lnTo>
                    <a:pt x="575" y="1540"/>
                  </a:lnTo>
                  <a:lnTo>
                    <a:pt x="575" y="1540"/>
                  </a:lnTo>
                  <a:lnTo>
                    <a:pt x="581" y="1540"/>
                  </a:lnTo>
                  <a:lnTo>
                    <a:pt x="581" y="1529"/>
                  </a:lnTo>
                  <a:lnTo>
                    <a:pt x="581" y="1529"/>
                  </a:lnTo>
                  <a:lnTo>
                    <a:pt x="581" y="1529"/>
                  </a:lnTo>
                  <a:lnTo>
                    <a:pt x="581" y="1523"/>
                  </a:lnTo>
                  <a:lnTo>
                    <a:pt x="581" y="1523"/>
                  </a:lnTo>
                  <a:lnTo>
                    <a:pt x="586" y="1523"/>
                  </a:lnTo>
                  <a:lnTo>
                    <a:pt x="586" y="1517"/>
                  </a:lnTo>
                  <a:lnTo>
                    <a:pt x="586" y="1517"/>
                  </a:lnTo>
                  <a:lnTo>
                    <a:pt x="592" y="1517"/>
                  </a:lnTo>
                  <a:lnTo>
                    <a:pt x="592" y="1512"/>
                  </a:lnTo>
                  <a:lnTo>
                    <a:pt x="592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09" y="1512"/>
                  </a:lnTo>
                  <a:lnTo>
                    <a:pt x="620" y="1512"/>
                  </a:lnTo>
                  <a:lnTo>
                    <a:pt x="620" y="1506"/>
                  </a:lnTo>
                  <a:lnTo>
                    <a:pt x="620" y="1506"/>
                  </a:lnTo>
                  <a:lnTo>
                    <a:pt x="637" y="1506"/>
                  </a:lnTo>
                  <a:lnTo>
                    <a:pt x="637" y="1506"/>
                  </a:lnTo>
                  <a:lnTo>
                    <a:pt x="637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506"/>
                  </a:lnTo>
                  <a:lnTo>
                    <a:pt x="643" y="1495"/>
                  </a:lnTo>
                  <a:lnTo>
                    <a:pt x="643" y="1495"/>
                  </a:lnTo>
                  <a:lnTo>
                    <a:pt x="665" y="1495"/>
                  </a:lnTo>
                  <a:lnTo>
                    <a:pt x="665" y="1489"/>
                  </a:lnTo>
                  <a:lnTo>
                    <a:pt x="665" y="1489"/>
                  </a:lnTo>
                  <a:lnTo>
                    <a:pt x="671" y="1489"/>
                  </a:lnTo>
                  <a:lnTo>
                    <a:pt x="671" y="1489"/>
                  </a:lnTo>
                  <a:lnTo>
                    <a:pt x="671" y="1489"/>
                  </a:lnTo>
                  <a:lnTo>
                    <a:pt x="677" y="1489"/>
                  </a:lnTo>
                  <a:lnTo>
                    <a:pt x="677" y="1484"/>
                  </a:lnTo>
                  <a:lnTo>
                    <a:pt x="677" y="1484"/>
                  </a:lnTo>
                  <a:lnTo>
                    <a:pt x="677" y="1484"/>
                  </a:lnTo>
                  <a:lnTo>
                    <a:pt x="677" y="1478"/>
                  </a:lnTo>
                  <a:lnTo>
                    <a:pt x="677" y="1478"/>
                  </a:lnTo>
                  <a:lnTo>
                    <a:pt x="682" y="1478"/>
                  </a:lnTo>
                  <a:lnTo>
                    <a:pt x="682" y="1467"/>
                  </a:lnTo>
                  <a:lnTo>
                    <a:pt x="682" y="1467"/>
                  </a:lnTo>
                  <a:lnTo>
                    <a:pt x="688" y="1467"/>
                  </a:lnTo>
                  <a:lnTo>
                    <a:pt x="688" y="1461"/>
                  </a:lnTo>
                  <a:lnTo>
                    <a:pt x="688" y="1461"/>
                  </a:lnTo>
                  <a:lnTo>
                    <a:pt x="688" y="1461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88" y="1455"/>
                  </a:lnTo>
                  <a:lnTo>
                    <a:pt x="693" y="1455"/>
                  </a:lnTo>
                  <a:lnTo>
                    <a:pt x="693" y="1455"/>
                  </a:lnTo>
                  <a:lnTo>
                    <a:pt x="693" y="1455"/>
                  </a:lnTo>
                  <a:lnTo>
                    <a:pt x="705" y="1455"/>
                  </a:lnTo>
                  <a:lnTo>
                    <a:pt x="705" y="1450"/>
                  </a:lnTo>
                  <a:lnTo>
                    <a:pt x="705" y="1450"/>
                  </a:lnTo>
                  <a:lnTo>
                    <a:pt x="705" y="1450"/>
                  </a:lnTo>
                  <a:lnTo>
                    <a:pt x="705" y="1444"/>
                  </a:lnTo>
                  <a:lnTo>
                    <a:pt x="705" y="1444"/>
                  </a:lnTo>
                  <a:lnTo>
                    <a:pt x="710" y="1444"/>
                  </a:lnTo>
                  <a:lnTo>
                    <a:pt x="710" y="1438"/>
                  </a:lnTo>
                  <a:lnTo>
                    <a:pt x="710" y="1438"/>
                  </a:lnTo>
                  <a:lnTo>
                    <a:pt x="710" y="1438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0" y="1433"/>
                  </a:lnTo>
                  <a:lnTo>
                    <a:pt x="716" y="1433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16" y="1427"/>
                  </a:lnTo>
                  <a:lnTo>
                    <a:pt x="722" y="1427"/>
                  </a:lnTo>
                  <a:lnTo>
                    <a:pt x="722" y="1421"/>
                  </a:lnTo>
                  <a:lnTo>
                    <a:pt x="722" y="1421"/>
                  </a:lnTo>
                  <a:lnTo>
                    <a:pt x="722" y="1421"/>
                  </a:lnTo>
                  <a:lnTo>
                    <a:pt x="722" y="1416"/>
                  </a:lnTo>
                  <a:lnTo>
                    <a:pt x="722" y="1416"/>
                  </a:lnTo>
                  <a:lnTo>
                    <a:pt x="727" y="1416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10"/>
                  </a:lnTo>
                  <a:lnTo>
                    <a:pt x="727" y="1405"/>
                  </a:lnTo>
                  <a:lnTo>
                    <a:pt x="727" y="1405"/>
                  </a:lnTo>
                  <a:lnTo>
                    <a:pt x="733" y="1405"/>
                  </a:lnTo>
                  <a:lnTo>
                    <a:pt x="733" y="1399"/>
                  </a:lnTo>
                  <a:lnTo>
                    <a:pt x="733" y="1399"/>
                  </a:lnTo>
                  <a:lnTo>
                    <a:pt x="739" y="1399"/>
                  </a:lnTo>
                  <a:lnTo>
                    <a:pt x="739" y="1393"/>
                  </a:lnTo>
                  <a:lnTo>
                    <a:pt x="739" y="1393"/>
                  </a:lnTo>
                  <a:lnTo>
                    <a:pt x="744" y="1393"/>
                  </a:lnTo>
                  <a:lnTo>
                    <a:pt x="744" y="1388"/>
                  </a:lnTo>
                  <a:lnTo>
                    <a:pt x="744" y="1388"/>
                  </a:lnTo>
                  <a:lnTo>
                    <a:pt x="750" y="1388"/>
                  </a:lnTo>
                  <a:lnTo>
                    <a:pt x="750" y="1388"/>
                  </a:lnTo>
                  <a:lnTo>
                    <a:pt x="750" y="1388"/>
                  </a:lnTo>
                  <a:lnTo>
                    <a:pt x="755" y="1388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55" y="1382"/>
                  </a:lnTo>
                  <a:lnTo>
                    <a:pt x="761" y="1382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61" y="1376"/>
                  </a:lnTo>
                  <a:lnTo>
                    <a:pt x="772" y="1376"/>
                  </a:lnTo>
                  <a:lnTo>
                    <a:pt x="772" y="1365"/>
                  </a:lnTo>
                  <a:lnTo>
                    <a:pt x="772" y="1365"/>
                  </a:lnTo>
                  <a:lnTo>
                    <a:pt x="772" y="1365"/>
                  </a:lnTo>
                  <a:lnTo>
                    <a:pt x="772" y="1359"/>
                  </a:lnTo>
                  <a:lnTo>
                    <a:pt x="772" y="1359"/>
                  </a:lnTo>
                  <a:lnTo>
                    <a:pt x="778" y="1359"/>
                  </a:lnTo>
                  <a:lnTo>
                    <a:pt x="778" y="1359"/>
                  </a:lnTo>
                  <a:lnTo>
                    <a:pt x="778" y="1359"/>
                  </a:lnTo>
                  <a:lnTo>
                    <a:pt x="795" y="1359"/>
                  </a:lnTo>
                  <a:lnTo>
                    <a:pt x="795" y="1359"/>
                  </a:lnTo>
                  <a:lnTo>
                    <a:pt x="795" y="1359"/>
                  </a:lnTo>
                  <a:lnTo>
                    <a:pt x="801" y="1359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01" y="1348"/>
                  </a:lnTo>
                  <a:lnTo>
                    <a:pt x="818" y="1348"/>
                  </a:lnTo>
                  <a:lnTo>
                    <a:pt x="818" y="1343"/>
                  </a:lnTo>
                  <a:lnTo>
                    <a:pt x="818" y="1343"/>
                  </a:lnTo>
                  <a:lnTo>
                    <a:pt x="818" y="1343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18" y="1337"/>
                  </a:lnTo>
                  <a:lnTo>
                    <a:pt x="823" y="1337"/>
                  </a:lnTo>
                  <a:lnTo>
                    <a:pt x="823" y="1331"/>
                  </a:lnTo>
                  <a:lnTo>
                    <a:pt x="823" y="1331"/>
                  </a:lnTo>
                  <a:lnTo>
                    <a:pt x="834" y="1331"/>
                  </a:lnTo>
                  <a:lnTo>
                    <a:pt x="834" y="1331"/>
                  </a:lnTo>
                  <a:lnTo>
                    <a:pt x="834" y="1331"/>
                  </a:lnTo>
                  <a:lnTo>
                    <a:pt x="840" y="1331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26"/>
                  </a:lnTo>
                  <a:lnTo>
                    <a:pt x="840" y="1314"/>
                  </a:lnTo>
                  <a:lnTo>
                    <a:pt x="840" y="1314"/>
                  </a:lnTo>
                  <a:lnTo>
                    <a:pt x="851" y="1314"/>
                  </a:lnTo>
                  <a:lnTo>
                    <a:pt x="851" y="1309"/>
                  </a:lnTo>
                  <a:lnTo>
                    <a:pt x="851" y="1309"/>
                  </a:lnTo>
                  <a:lnTo>
                    <a:pt x="857" y="1309"/>
                  </a:lnTo>
                  <a:lnTo>
                    <a:pt x="857" y="1303"/>
                  </a:lnTo>
                  <a:lnTo>
                    <a:pt x="857" y="1303"/>
                  </a:lnTo>
                  <a:lnTo>
                    <a:pt x="857" y="1303"/>
                  </a:lnTo>
                  <a:lnTo>
                    <a:pt x="857" y="1297"/>
                  </a:lnTo>
                  <a:lnTo>
                    <a:pt x="857" y="1297"/>
                  </a:lnTo>
                  <a:lnTo>
                    <a:pt x="857" y="1297"/>
                  </a:lnTo>
                  <a:lnTo>
                    <a:pt x="857" y="1292"/>
                  </a:lnTo>
                  <a:lnTo>
                    <a:pt x="857" y="1292"/>
                  </a:lnTo>
                  <a:lnTo>
                    <a:pt x="863" y="1292"/>
                  </a:lnTo>
                  <a:lnTo>
                    <a:pt x="863" y="1286"/>
                  </a:lnTo>
                  <a:lnTo>
                    <a:pt x="863" y="1286"/>
                  </a:lnTo>
                  <a:lnTo>
                    <a:pt x="868" y="1286"/>
                  </a:lnTo>
                  <a:lnTo>
                    <a:pt x="868" y="1286"/>
                  </a:lnTo>
                  <a:lnTo>
                    <a:pt x="868" y="1286"/>
                  </a:lnTo>
                  <a:lnTo>
                    <a:pt x="874" y="1286"/>
                  </a:lnTo>
                  <a:lnTo>
                    <a:pt x="874" y="1281"/>
                  </a:lnTo>
                  <a:lnTo>
                    <a:pt x="874" y="1281"/>
                  </a:lnTo>
                  <a:lnTo>
                    <a:pt x="885" y="1281"/>
                  </a:lnTo>
                  <a:lnTo>
                    <a:pt x="885" y="1275"/>
                  </a:lnTo>
                  <a:lnTo>
                    <a:pt x="885" y="1275"/>
                  </a:lnTo>
                  <a:lnTo>
                    <a:pt x="896" y="1275"/>
                  </a:lnTo>
                  <a:lnTo>
                    <a:pt x="896" y="1269"/>
                  </a:lnTo>
                  <a:lnTo>
                    <a:pt x="896" y="1269"/>
                  </a:lnTo>
                  <a:lnTo>
                    <a:pt x="908" y="1269"/>
                  </a:lnTo>
                  <a:lnTo>
                    <a:pt x="908" y="1264"/>
                  </a:lnTo>
                  <a:lnTo>
                    <a:pt x="908" y="1264"/>
                  </a:lnTo>
                  <a:lnTo>
                    <a:pt x="908" y="1264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08" y="1258"/>
                  </a:lnTo>
                  <a:lnTo>
                    <a:pt x="913" y="1258"/>
                  </a:lnTo>
                  <a:lnTo>
                    <a:pt x="913" y="1252"/>
                  </a:lnTo>
                  <a:lnTo>
                    <a:pt x="913" y="1252"/>
                  </a:lnTo>
                  <a:lnTo>
                    <a:pt x="919" y="1252"/>
                  </a:lnTo>
                  <a:lnTo>
                    <a:pt x="919" y="1247"/>
                  </a:lnTo>
                  <a:lnTo>
                    <a:pt x="919" y="1247"/>
                  </a:lnTo>
                  <a:lnTo>
                    <a:pt x="930" y="1247"/>
                  </a:lnTo>
                  <a:lnTo>
                    <a:pt x="930" y="1241"/>
                  </a:lnTo>
                  <a:lnTo>
                    <a:pt x="930" y="1241"/>
                  </a:lnTo>
                  <a:lnTo>
                    <a:pt x="936" y="1241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36" y="1235"/>
                  </a:lnTo>
                  <a:lnTo>
                    <a:pt x="941" y="1235"/>
                  </a:lnTo>
                  <a:lnTo>
                    <a:pt x="941" y="1230"/>
                  </a:lnTo>
                  <a:lnTo>
                    <a:pt x="941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30"/>
                  </a:lnTo>
                  <a:lnTo>
                    <a:pt x="964" y="1224"/>
                  </a:lnTo>
                  <a:lnTo>
                    <a:pt x="964" y="1224"/>
                  </a:lnTo>
                  <a:lnTo>
                    <a:pt x="970" y="1224"/>
                  </a:lnTo>
                  <a:lnTo>
                    <a:pt x="970" y="1224"/>
                  </a:lnTo>
                  <a:lnTo>
                    <a:pt x="970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24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81" y="1218"/>
                  </a:lnTo>
                  <a:lnTo>
                    <a:pt x="992" y="1218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2" y="1213"/>
                  </a:lnTo>
                  <a:lnTo>
                    <a:pt x="998" y="1213"/>
                  </a:lnTo>
                  <a:lnTo>
                    <a:pt x="998" y="1207"/>
                  </a:lnTo>
                  <a:lnTo>
                    <a:pt x="998" y="1207"/>
                  </a:lnTo>
                  <a:lnTo>
                    <a:pt x="1009" y="1207"/>
                  </a:lnTo>
                  <a:lnTo>
                    <a:pt x="1009" y="1207"/>
                  </a:lnTo>
                  <a:lnTo>
                    <a:pt x="1009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207"/>
                  </a:lnTo>
                  <a:lnTo>
                    <a:pt x="1015" y="1196"/>
                  </a:lnTo>
                  <a:lnTo>
                    <a:pt x="1015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6"/>
                  </a:lnTo>
                  <a:lnTo>
                    <a:pt x="1020" y="1190"/>
                  </a:lnTo>
                  <a:lnTo>
                    <a:pt x="1020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90"/>
                  </a:lnTo>
                  <a:lnTo>
                    <a:pt x="1026" y="1185"/>
                  </a:lnTo>
                  <a:lnTo>
                    <a:pt x="1026" y="1185"/>
                  </a:lnTo>
                  <a:lnTo>
                    <a:pt x="1032" y="1185"/>
                  </a:lnTo>
                  <a:lnTo>
                    <a:pt x="1032" y="1185"/>
                  </a:lnTo>
                  <a:lnTo>
                    <a:pt x="1032" y="1185"/>
                  </a:lnTo>
                  <a:lnTo>
                    <a:pt x="1037" y="1185"/>
                  </a:lnTo>
                  <a:lnTo>
                    <a:pt x="1037" y="1173"/>
                  </a:lnTo>
                  <a:lnTo>
                    <a:pt x="1037" y="1173"/>
                  </a:lnTo>
                  <a:lnTo>
                    <a:pt x="1043" y="1173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3" y="1168"/>
                  </a:lnTo>
                  <a:lnTo>
                    <a:pt x="1049" y="1168"/>
                  </a:lnTo>
                  <a:lnTo>
                    <a:pt x="1049" y="1162"/>
                  </a:lnTo>
                  <a:lnTo>
                    <a:pt x="1049" y="1162"/>
                  </a:lnTo>
                  <a:lnTo>
                    <a:pt x="1049" y="1162"/>
                  </a:lnTo>
                  <a:lnTo>
                    <a:pt x="1049" y="1156"/>
                  </a:lnTo>
                  <a:lnTo>
                    <a:pt x="1049" y="1156"/>
                  </a:lnTo>
                  <a:lnTo>
                    <a:pt x="1054" y="1156"/>
                  </a:lnTo>
                  <a:lnTo>
                    <a:pt x="1054" y="1151"/>
                  </a:lnTo>
                  <a:lnTo>
                    <a:pt x="1054" y="1151"/>
                  </a:lnTo>
                  <a:lnTo>
                    <a:pt x="1060" y="1151"/>
                  </a:lnTo>
                  <a:lnTo>
                    <a:pt x="1060" y="1151"/>
                  </a:lnTo>
                  <a:lnTo>
                    <a:pt x="1060" y="1151"/>
                  </a:lnTo>
                  <a:lnTo>
                    <a:pt x="1071" y="1151"/>
                  </a:lnTo>
                  <a:lnTo>
                    <a:pt x="1071" y="1151"/>
                  </a:lnTo>
                  <a:lnTo>
                    <a:pt x="1071" y="1151"/>
                  </a:lnTo>
                  <a:lnTo>
                    <a:pt x="1077" y="1151"/>
                  </a:lnTo>
                  <a:lnTo>
                    <a:pt x="1077" y="1140"/>
                  </a:lnTo>
                  <a:lnTo>
                    <a:pt x="1077" y="1140"/>
                  </a:lnTo>
                  <a:lnTo>
                    <a:pt x="1088" y="1140"/>
                  </a:lnTo>
                  <a:lnTo>
                    <a:pt x="1088" y="1140"/>
                  </a:lnTo>
                  <a:lnTo>
                    <a:pt x="1088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40"/>
                  </a:lnTo>
                  <a:lnTo>
                    <a:pt x="1099" y="1134"/>
                  </a:lnTo>
                  <a:lnTo>
                    <a:pt x="1099" y="1134"/>
                  </a:lnTo>
                  <a:lnTo>
                    <a:pt x="1105" y="1134"/>
                  </a:lnTo>
                  <a:lnTo>
                    <a:pt x="1105" y="1128"/>
                  </a:lnTo>
                  <a:lnTo>
                    <a:pt x="1105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1" y="1128"/>
                  </a:lnTo>
                  <a:lnTo>
                    <a:pt x="1116" y="1128"/>
                  </a:lnTo>
                  <a:lnTo>
                    <a:pt x="1116" y="1123"/>
                  </a:lnTo>
                  <a:lnTo>
                    <a:pt x="1116" y="1123"/>
                  </a:lnTo>
                  <a:lnTo>
                    <a:pt x="1122" y="1123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2" y="1117"/>
                  </a:lnTo>
                  <a:lnTo>
                    <a:pt x="1128" y="1117"/>
                  </a:lnTo>
                  <a:lnTo>
                    <a:pt x="1128" y="1117"/>
                  </a:lnTo>
                  <a:lnTo>
                    <a:pt x="1128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7"/>
                  </a:lnTo>
                  <a:lnTo>
                    <a:pt x="1133" y="1111"/>
                  </a:lnTo>
                  <a:lnTo>
                    <a:pt x="1133" y="1111"/>
                  </a:lnTo>
                  <a:lnTo>
                    <a:pt x="1144" y="1111"/>
                  </a:lnTo>
                  <a:lnTo>
                    <a:pt x="1144" y="1106"/>
                  </a:lnTo>
                  <a:lnTo>
                    <a:pt x="1144" y="1106"/>
                  </a:lnTo>
                  <a:lnTo>
                    <a:pt x="1150" y="1106"/>
                  </a:lnTo>
                  <a:lnTo>
                    <a:pt x="1150" y="1100"/>
                  </a:lnTo>
                  <a:lnTo>
                    <a:pt x="1150" y="1100"/>
                  </a:lnTo>
                  <a:lnTo>
                    <a:pt x="1161" y="1100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61" y="1094"/>
                  </a:lnTo>
                  <a:lnTo>
                    <a:pt x="1173" y="1094"/>
                  </a:lnTo>
                  <a:lnTo>
                    <a:pt x="1173" y="1089"/>
                  </a:lnTo>
                  <a:lnTo>
                    <a:pt x="1173" y="1089"/>
                  </a:lnTo>
                  <a:lnTo>
                    <a:pt x="1178" y="1089"/>
                  </a:lnTo>
                  <a:lnTo>
                    <a:pt x="1178" y="1089"/>
                  </a:lnTo>
                  <a:lnTo>
                    <a:pt x="1178" y="1089"/>
                  </a:lnTo>
                  <a:lnTo>
                    <a:pt x="1184" y="1089"/>
                  </a:lnTo>
                  <a:lnTo>
                    <a:pt x="1184" y="1089"/>
                  </a:lnTo>
                  <a:lnTo>
                    <a:pt x="1184" y="1089"/>
                  </a:lnTo>
                  <a:lnTo>
                    <a:pt x="1190" y="1089"/>
                  </a:lnTo>
                  <a:lnTo>
                    <a:pt x="1190" y="1089"/>
                  </a:lnTo>
                  <a:lnTo>
                    <a:pt x="1190" y="1089"/>
                  </a:lnTo>
                  <a:lnTo>
                    <a:pt x="1201" y="1089"/>
                  </a:lnTo>
                  <a:lnTo>
                    <a:pt x="1201" y="1083"/>
                  </a:lnTo>
                  <a:lnTo>
                    <a:pt x="1201" y="1083"/>
                  </a:lnTo>
                  <a:lnTo>
                    <a:pt x="1201" y="1083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01" y="1077"/>
                  </a:lnTo>
                  <a:lnTo>
                    <a:pt x="1223" y="1077"/>
                  </a:lnTo>
                  <a:lnTo>
                    <a:pt x="1223" y="1072"/>
                  </a:lnTo>
                  <a:lnTo>
                    <a:pt x="1223" y="1072"/>
                  </a:lnTo>
                  <a:lnTo>
                    <a:pt x="1229" y="1072"/>
                  </a:lnTo>
                  <a:lnTo>
                    <a:pt x="1229" y="1066"/>
                  </a:lnTo>
                  <a:lnTo>
                    <a:pt x="1229" y="1066"/>
                  </a:lnTo>
                  <a:lnTo>
                    <a:pt x="1229" y="1066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29" y="1060"/>
                  </a:lnTo>
                  <a:lnTo>
                    <a:pt x="1235" y="1060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35" y="1055"/>
                  </a:lnTo>
                  <a:lnTo>
                    <a:pt x="1246" y="1055"/>
                  </a:lnTo>
                  <a:lnTo>
                    <a:pt x="1246" y="1055"/>
                  </a:lnTo>
                  <a:lnTo>
                    <a:pt x="1246" y="1055"/>
                  </a:lnTo>
                  <a:lnTo>
                    <a:pt x="1269" y="1055"/>
                  </a:lnTo>
                  <a:lnTo>
                    <a:pt x="1269" y="1049"/>
                  </a:lnTo>
                  <a:lnTo>
                    <a:pt x="1269" y="1049"/>
                  </a:lnTo>
                  <a:lnTo>
                    <a:pt x="1269" y="1049"/>
                  </a:lnTo>
                  <a:lnTo>
                    <a:pt x="1269" y="1044"/>
                  </a:lnTo>
                  <a:lnTo>
                    <a:pt x="1269" y="1044"/>
                  </a:lnTo>
                  <a:lnTo>
                    <a:pt x="1274" y="1044"/>
                  </a:lnTo>
                  <a:lnTo>
                    <a:pt x="1274" y="1044"/>
                  </a:lnTo>
                  <a:lnTo>
                    <a:pt x="1274" y="1044"/>
                  </a:lnTo>
                  <a:lnTo>
                    <a:pt x="1285" y="1044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85" y="1038"/>
                  </a:lnTo>
                  <a:lnTo>
                    <a:pt x="1291" y="1038"/>
                  </a:lnTo>
                  <a:lnTo>
                    <a:pt x="1291" y="1038"/>
                  </a:lnTo>
                  <a:lnTo>
                    <a:pt x="1291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8"/>
                  </a:lnTo>
                  <a:lnTo>
                    <a:pt x="1297" y="1032"/>
                  </a:lnTo>
                  <a:lnTo>
                    <a:pt x="1297" y="1032"/>
                  </a:lnTo>
                  <a:lnTo>
                    <a:pt x="1308" y="1032"/>
                  </a:lnTo>
                  <a:lnTo>
                    <a:pt x="1308" y="1032"/>
                  </a:lnTo>
                  <a:lnTo>
                    <a:pt x="1308" y="1032"/>
                  </a:lnTo>
                  <a:lnTo>
                    <a:pt x="1325" y="1032"/>
                  </a:lnTo>
                  <a:lnTo>
                    <a:pt x="1325" y="1032"/>
                  </a:lnTo>
                  <a:lnTo>
                    <a:pt x="1325" y="1032"/>
                  </a:lnTo>
                  <a:lnTo>
                    <a:pt x="1330" y="1032"/>
                  </a:lnTo>
                  <a:lnTo>
                    <a:pt x="1330" y="1021"/>
                  </a:lnTo>
                  <a:lnTo>
                    <a:pt x="1330" y="1021"/>
                  </a:lnTo>
                  <a:lnTo>
                    <a:pt x="1364" y="1021"/>
                  </a:lnTo>
                  <a:lnTo>
                    <a:pt x="1364" y="1015"/>
                  </a:lnTo>
                  <a:lnTo>
                    <a:pt x="1364" y="1015"/>
                  </a:lnTo>
                  <a:lnTo>
                    <a:pt x="1370" y="1015"/>
                  </a:lnTo>
                  <a:lnTo>
                    <a:pt x="1370" y="1010"/>
                  </a:lnTo>
                  <a:lnTo>
                    <a:pt x="1370" y="1010"/>
                  </a:lnTo>
                  <a:lnTo>
                    <a:pt x="1376" y="1010"/>
                  </a:lnTo>
                  <a:lnTo>
                    <a:pt x="1376" y="1010"/>
                  </a:lnTo>
                  <a:lnTo>
                    <a:pt x="1376" y="1010"/>
                  </a:lnTo>
                  <a:lnTo>
                    <a:pt x="1381" y="1010"/>
                  </a:lnTo>
                  <a:lnTo>
                    <a:pt x="1381" y="1010"/>
                  </a:lnTo>
                  <a:lnTo>
                    <a:pt x="1381" y="1010"/>
                  </a:lnTo>
                  <a:lnTo>
                    <a:pt x="1387" y="1010"/>
                  </a:lnTo>
                  <a:lnTo>
                    <a:pt x="1387" y="1010"/>
                  </a:lnTo>
                  <a:lnTo>
                    <a:pt x="1387" y="1010"/>
                  </a:lnTo>
                  <a:lnTo>
                    <a:pt x="1398" y="1010"/>
                  </a:lnTo>
                  <a:lnTo>
                    <a:pt x="1398" y="1004"/>
                  </a:lnTo>
                  <a:lnTo>
                    <a:pt x="1398" y="1004"/>
                  </a:lnTo>
                  <a:lnTo>
                    <a:pt x="1404" y="1004"/>
                  </a:lnTo>
                  <a:lnTo>
                    <a:pt x="1404" y="998"/>
                  </a:lnTo>
                  <a:lnTo>
                    <a:pt x="1404" y="998"/>
                  </a:lnTo>
                  <a:lnTo>
                    <a:pt x="1415" y="998"/>
                  </a:lnTo>
                  <a:lnTo>
                    <a:pt x="1415" y="998"/>
                  </a:lnTo>
                  <a:lnTo>
                    <a:pt x="1415" y="998"/>
                  </a:lnTo>
                  <a:lnTo>
                    <a:pt x="1426" y="998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26" y="993"/>
                  </a:lnTo>
                  <a:lnTo>
                    <a:pt x="1432" y="993"/>
                  </a:lnTo>
                  <a:lnTo>
                    <a:pt x="1432" y="993"/>
                  </a:lnTo>
                  <a:lnTo>
                    <a:pt x="1432" y="993"/>
                  </a:lnTo>
                  <a:lnTo>
                    <a:pt x="1438" y="993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38" y="987"/>
                  </a:lnTo>
                  <a:lnTo>
                    <a:pt x="1443" y="987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82"/>
                  </a:lnTo>
                  <a:lnTo>
                    <a:pt x="1443" y="976"/>
                  </a:lnTo>
                  <a:lnTo>
                    <a:pt x="1443" y="976"/>
                  </a:lnTo>
                  <a:lnTo>
                    <a:pt x="1449" y="976"/>
                  </a:lnTo>
                  <a:lnTo>
                    <a:pt x="1449" y="970"/>
                  </a:lnTo>
                  <a:lnTo>
                    <a:pt x="1449" y="970"/>
                  </a:lnTo>
                  <a:lnTo>
                    <a:pt x="1455" y="970"/>
                  </a:lnTo>
                  <a:lnTo>
                    <a:pt x="1455" y="965"/>
                  </a:lnTo>
                  <a:lnTo>
                    <a:pt x="1455" y="965"/>
                  </a:lnTo>
                  <a:lnTo>
                    <a:pt x="1460" y="965"/>
                  </a:lnTo>
                  <a:lnTo>
                    <a:pt x="1460" y="965"/>
                  </a:lnTo>
                  <a:lnTo>
                    <a:pt x="1460" y="965"/>
                  </a:lnTo>
                  <a:lnTo>
                    <a:pt x="1466" y="965"/>
                  </a:lnTo>
                  <a:lnTo>
                    <a:pt x="1466" y="965"/>
                  </a:lnTo>
                  <a:lnTo>
                    <a:pt x="1466" y="965"/>
                  </a:lnTo>
                  <a:lnTo>
                    <a:pt x="1483" y="965"/>
                  </a:lnTo>
                  <a:lnTo>
                    <a:pt x="1483" y="959"/>
                  </a:lnTo>
                  <a:lnTo>
                    <a:pt x="1483" y="959"/>
                  </a:lnTo>
                  <a:lnTo>
                    <a:pt x="1488" y="959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88" y="953"/>
                  </a:lnTo>
                  <a:lnTo>
                    <a:pt x="1494" y="953"/>
                  </a:lnTo>
                  <a:lnTo>
                    <a:pt x="1494" y="948"/>
                  </a:lnTo>
                  <a:lnTo>
                    <a:pt x="1494" y="948"/>
                  </a:lnTo>
                  <a:lnTo>
                    <a:pt x="1500" y="948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00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42"/>
                  </a:lnTo>
                  <a:lnTo>
                    <a:pt x="1517" y="936"/>
                  </a:lnTo>
                  <a:lnTo>
                    <a:pt x="1517" y="936"/>
                  </a:lnTo>
                  <a:lnTo>
                    <a:pt x="1528" y="936"/>
                  </a:lnTo>
                  <a:lnTo>
                    <a:pt x="1528" y="936"/>
                  </a:lnTo>
                  <a:lnTo>
                    <a:pt x="1528" y="936"/>
                  </a:lnTo>
                  <a:lnTo>
                    <a:pt x="1539" y="936"/>
                  </a:lnTo>
                  <a:lnTo>
                    <a:pt x="1539" y="931"/>
                  </a:lnTo>
                  <a:lnTo>
                    <a:pt x="1539" y="931"/>
                  </a:lnTo>
                  <a:lnTo>
                    <a:pt x="1545" y="931"/>
                  </a:lnTo>
                  <a:lnTo>
                    <a:pt x="1545" y="925"/>
                  </a:lnTo>
                  <a:lnTo>
                    <a:pt x="1545" y="925"/>
                  </a:lnTo>
                  <a:lnTo>
                    <a:pt x="1550" y="925"/>
                  </a:lnTo>
                  <a:lnTo>
                    <a:pt x="1550" y="920"/>
                  </a:lnTo>
                  <a:lnTo>
                    <a:pt x="1550" y="920"/>
                  </a:lnTo>
                  <a:lnTo>
                    <a:pt x="1556" y="920"/>
                  </a:lnTo>
                  <a:lnTo>
                    <a:pt x="1556" y="914"/>
                  </a:lnTo>
                  <a:lnTo>
                    <a:pt x="1556" y="914"/>
                  </a:lnTo>
                  <a:lnTo>
                    <a:pt x="1556" y="914"/>
                  </a:lnTo>
                  <a:lnTo>
                    <a:pt x="1556" y="908"/>
                  </a:lnTo>
                  <a:lnTo>
                    <a:pt x="1556" y="908"/>
                  </a:lnTo>
                  <a:lnTo>
                    <a:pt x="1562" y="908"/>
                  </a:lnTo>
                  <a:lnTo>
                    <a:pt x="1562" y="903"/>
                  </a:lnTo>
                  <a:lnTo>
                    <a:pt x="1562" y="903"/>
                  </a:lnTo>
                  <a:lnTo>
                    <a:pt x="1573" y="903"/>
                  </a:lnTo>
                  <a:lnTo>
                    <a:pt x="1573" y="891"/>
                  </a:lnTo>
                  <a:lnTo>
                    <a:pt x="1573" y="891"/>
                  </a:lnTo>
                  <a:lnTo>
                    <a:pt x="1573" y="891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73" y="886"/>
                  </a:lnTo>
                  <a:lnTo>
                    <a:pt x="1584" y="886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80"/>
                  </a:lnTo>
                  <a:lnTo>
                    <a:pt x="1584" y="869"/>
                  </a:lnTo>
                  <a:lnTo>
                    <a:pt x="1584" y="869"/>
                  </a:lnTo>
                  <a:lnTo>
                    <a:pt x="1590" y="869"/>
                  </a:lnTo>
                  <a:lnTo>
                    <a:pt x="1590" y="869"/>
                  </a:lnTo>
                  <a:lnTo>
                    <a:pt x="1590" y="869"/>
                  </a:lnTo>
                  <a:lnTo>
                    <a:pt x="1595" y="869"/>
                  </a:lnTo>
                  <a:lnTo>
                    <a:pt x="1595" y="869"/>
                  </a:lnTo>
                  <a:lnTo>
                    <a:pt x="1595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9"/>
                  </a:lnTo>
                  <a:lnTo>
                    <a:pt x="1601" y="863"/>
                  </a:lnTo>
                  <a:lnTo>
                    <a:pt x="1601" y="863"/>
                  </a:lnTo>
                  <a:lnTo>
                    <a:pt x="1607" y="863"/>
                  </a:lnTo>
                  <a:lnTo>
                    <a:pt x="1607" y="863"/>
                  </a:lnTo>
                  <a:lnTo>
                    <a:pt x="1607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2" y="863"/>
                  </a:lnTo>
                  <a:lnTo>
                    <a:pt x="1618" y="863"/>
                  </a:lnTo>
                  <a:lnTo>
                    <a:pt x="1618" y="863"/>
                  </a:lnTo>
                  <a:lnTo>
                    <a:pt x="1618" y="863"/>
                  </a:lnTo>
                  <a:lnTo>
                    <a:pt x="1635" y="863"/>
                  </a:lnTo>
                  <a:lnTo>
                    <a:pt x="1635" y="863"/>
                  </a:lnTo>
                  <a:lnTo>
                    <a:pt x="1635" y="863"/>
                  </a:lnTo>
                  <a:lnTo>
                    <a:pt x="1641" y="863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1" y="857"/>
                  </a:lnTo>
                  <a:lnTo>
                    <a:pt x="1646" y="857"/>
                  </a:lnTo>
                  <a:lnTo>
                    <a:pt x="1646" y="852"/>
                  </a:lnTo>
                  <a:lnTo>
                    <a:pt x="1646" y="852"/>
                  </a:lnTo>
                  <a:lnTo>
                    <a:pt x="1652" y="852"/>
                  </a:lnTo>
                  <a:lnTo>
                    <a:pt x="1652" y="846"/>
                  </a:lnTo>
                  <a:lnTo>
                    <a:pt x="1652" y="846"/>
                  </a:lnTo>
                  <a:lnTo>
                    <a:pt x="1658" y="846"/>
                  </a:lnTo>
                  <a:lnTo>
                    <a:pt x="1658" y="841"/>
                  </a:lnTo>
                  <a:lnTo>
                    <a:pt x="1658" y="841"/>
                  </a:lnTo>
                  <a:lnTo>
                    <a:pt x="1658" y="841"/>
                  </a:lnTo>
                  <a:lnTo>
                    <a:pt x="1658" y="835"/>
                  </a:lnTo>
                  <a:lnTo>
                    <a:pt x="1658" y="835"/>
                  </a:lnTo>
                  <a:lnTo>
                    <a:pt x="1669" y="835"/>
                  </a:lnTo>
                  <a:lnTo>
                    <a:pt x="1669" y="829"/>
                  </a:lnTo>
                  <a:lnTo>
                    <a:pt x="1669" y="829"/>
                  </a:lnTo>
                  <a:lnTo>
                    <a:pt x="1674" y="829"/>
                  </a:lnTo>
                  <a:lnTo>
                    <a:pt x="1674" y="829"/>
                  </a:lnTo>
                  <a:lnTo>
                    <a:pt x="1674" y="829"/>
                  </a:lnTo>
                  <a:lnTo>
                    <a:pt x="1691" y="829"/>
                  </a:lnTo>
                  <a:lnTo>
                    <a:pt x="1691" y="824"/>
                  </a:lnTo>
                  <a:lnTo>
                    <a:pt x="1691" y="824"/>
                  </a:lnTo>
                  <a:lnTo>
                    <a:pt x="1697" y="824"/>
                  </a:lnTo>
                  <a:lnTo>
                    <a:pt x="1697" y="818"/>
                  </a:lnTo>
                  <a:lnTo>
                    <a:pt x="1697" y="818"/>
                  </a:lnTo>
                  <a:lnTo>
                    <a:pt x="1697" y="818"/>
                  </a:lnTo>
                  <a:lnTo>
                    <a:pt x="1697" y="807"/>
                  </a:lnTo>
                  <a:lnTo>
                    <a:pt x="1697" y="807"/>
                  </a:lnTo>
                  <a:lnTo>
                    <a:pt x="1714" y="807"/>
                  </a:lnTo>
                  <a:lnTo>
                    <a:pt x="1714" y="807"/>
                  </a:lnTo>
                  <a:lnTo>
                    <a:pt x="1714" y="807"/>
                  </a:lnTo>
                  <a:lnTo>
                    <a:pt x="1725" y="807"/>
                  </a:lnTo>
                  <a:lnTo>
                    <a:pt x="1725" y="807"/>
                  </a:lnTo>
                  <a:lnTo>
                    <a:pt x="1725" y="807"/>
                  </a:lnTo>
                  <a:lnTo>
                    <a:pt x="1748" y="807"/>
                  </a:lnTo>
                  <a:lnTo>
                    <a:pt x="1748" y="801"/>
                  </a:lnTo>
                  <a:lnTo>
                    <a:pt x="1748" y="801"/>
                  </a:lnTo>
                  <a:lnTo>
                    <a:pt x="1748" y="801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48" y="795"/>
                  </a:lnTo>
                  <a:lnTo>
                    <a:pt x="1759" y="795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59" y="790"/>
                  </a:lnTo>
                  <a:lnTo>
                    <a:pt x="1770" y="790"/>
                  </a:lnTo>
                  <a:lnTo>
                    <a:pt x="1770" y="790"/>
                  </a:lnTo>
                  <a:lnTo>
                    <a:pt x="1770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90"/>
                  </a:lnTo>
                  <a:lnTo>
                    <a:pt x="1776" y="784"/>
                  </a:lnTo>
                  <a:lnTo>
                    <a:pt x="1776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84"/>
                  </a:lnTo>
                  <a:lnTo>
                    <a:pt x="1781" y="779"/>
                  </a:lnTo>
                  <a:lnTo>
                    <a:pt x="1781" y="779"/>
                  </a:lnTo>
                  <a:lnTo>
                    <a:pt x="1787" y="779"/>
                  </a:lnTo>
                  <a:lnTo>
                    <a:pt x="1787" y="773"/>
                  </a:lnTo>
                  <a:lnTo>
                    <a:pt x="1787" y="773"/>
                  </a:lnTo>
                  <a:lnTo>
                    <a:pt x="1787" y="773"/>
                  </a:lnTo>
                  <a:lnTo>
                    <a:pt x="1787" y="767"/>
                  </a:lnTo>
                  <a:lnTo>
                    <a:pt x="1787" y="767"/>
                  </a:lnTo>
                  <a:lnTo>
                    <a:pt x="1793" y="767"/>
                  </a:lnTo>
                  <a:lnTo>
                    <a:pt x="1793" y="767"/>
                  </a:lnTo>
                  <a:lnTo>
                    <a:pt x="1793" y="767"/>
                  </a:lnTo>
                  <a:lnTo>
                    <a:pt x="1798" y="767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798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04" y="762"/>
                  </a:lnTo>
                  <a:lnTo>
                    <a:pt x="1815" y="762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21" y="756"/>
                  </a:lnTo>
                  <a:lnTo>
                    <a:pt x="1821" y="756"/>
                  </a:lnTo>
                  <a:lnTo>
                    <a:pt x="1821" y="756"/>
                  </a:lnTo>
                  <a:lnTo>
                    <a:pt x="1838" y="756"/>
                  </a:lnTo>
                  <a:lnTo>
                    <a:pt x="1838" y="750"/>
                  </a:lnTo>
                  <a:lnTo>
                    <a:pt x="1838" y="750"/>
                  </a:lnTo>
                  <a:lnTo>
                    <a:pt x="1838" y="750"/>
                  </a:lnTo>
                  <a:lnTo>
                    <a:pt x="1838" y="745"/>
                  </a:lnTo>
                  <a:lnTo>
                    <a:pt x="1838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45"/>
                  </a:lnTo>
                  <a:lnTo>
                    <a:pt x="1844" y="739"/>
                  </a:lnTo>
                  <a:lnTo>
                    <a:pt x="1844" y="739"/>
                  </a:lnTo>
                  <a:lnTo>
                    <a:pt x="1849" y="739"/>
                  </a:lnTo>
                  <a:lnTo>
                    <a:pt x="1849" y="733"/>
                  </a:lnTo>
                  <a:lnTo>
                    <a:pt x="1849" y="733"/>
                  </a:lnTo>
                  <a:lnTo>
                    <a:pt x="1860" y="733"/>
                  </a:lnTo>
                  <a:lnTo>
                    <a:pt x="1860" y="728"/>
                  </a:lnTo>
                  <a:lnTo>
                    <a:pt x="1860" y="728"/>
                  </a:lnTo>
                  <a:lnTo>
                    <a:pt x="1872" y="728"/>
                  </a:lnTo>
                  <a:lnTo>
                    <a:pt x="1872" y="722"/>
                  </a:lnTo>
                  <a:lnTo>
                    <a:pt x="1872" y="722"/>
                  </a:lnTo>
                  <a:lnTo>
                    <a:pt x="1883" y="722"/>
                  </a:lnTo>
                  <a:lnTo>
                    <a:pt x="1883" y="716"/>
                  </a:lnTo>
                  <a:lnTo>
                    <a:pt x="1883" y="716"/>
                  </a:lnTo>
                  <a:lnTo>
                    <a:pt x="1889" y="716"/>
                  </a:lnTo>
                  <a:lnTo>
                    <a:pt x="1889" y="711"/>
                  </a:lnTo>
                  <a:lnTo>
                    <a:pt x="1889" y="711"/>
                  </a:lnTo>
                  <a:lnTo>
                    <a:pt x="1894" y="711"/>
                  </a:lnTo>
                  <a:lnTo>
                    <a:pt x="1894" y="711"/>
                  </a:lnTo>
                  <a:lnTo>
                    <a:pt x="1894" y="711"/>
                  </a:lnTo>
                  <a:lnTo>
                    <a:pt x="1906" y="711"/>
                  </a:lnTo>
                  <a:lnTo>
                    <a:pt x="1906" y="705"/>
                  </a:lnTo>
                  <a:lnTo>
                    <a:pt x="1906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705"/>
                  </a:lnTo>
                  <a:lnTo>
                    <a:pt x="1917" y="699"/>
                  </a:lnTo>
                  <a:lnTo>
                    <a:pt x="1917" y="699"/>
                  </a:lnTo>
                  <a:lnTo>
                    <a:pt x="1922" y="699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94"/>
                  </a:lnTo>
                  <a:lnTo>
                    <a:pt x="1922" y="683"/>
                  </a:lnTo>
                  <a:lnTo>
                    <a:pt x="1922" y="683"/>
                  </a:lnTo>
                  <a:lnTo>
                    <a:pt x="1934" y="683"/>
                  </a:lnTo>
                  <a:lnTo>
                    <a:pt x="1934" y="683"/>
                  </a:lnTo>
                  <a:lnTo>
                    <a:pt x="1934" y="683"/>
                  </a:lnTo>
                  <a:lnTo>
                    <a:pt x="1939" y="683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7"/>
                  </a:lnTo>
                  <a:lnTo>
                    <a:pt x="1939" y="671"/>
                  </a:lnTo>
                  <a:lnTo>
                    <a:pt x="1939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51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71"/>
                  </a:lnTo>
                  <a:lnTo>
                    <a:pt x="1962" y="666"/>
                  </a:lnTo>
                  <a:lnTo>
                    <a:pt x="1962" y="666"/>
                  </a:lnTo>
                  <a:lnTo>
                    <a:pt x="1984" y="666"/>
                  </a:lnTo>
                  <a:lnTo>
                    <a:pt x="1984" y="666"/>
                  </a:lnTo>
                  <a:lnTo>
                    <a:pt x="1984" y="666"/>
                  </a:lnTo>
                  <a:lnTo>
                    <a:pt x="1990" y="666"/>
                  </a:lnTo>
                  <a:lnTo>
                    <a:pt x="1990" y="660"/>
                  </a:lnTo>
                  <a:lnTo>
                    <a:pt x="1990" y="660"/>
                  </a:lnTo>
                  <a:lnTo>
                    <a:pt x="2001" y="660"/>
                  </a:lnTo>
                  <a:lnTo>
                    <a:pt x="2001" y="654"/>
                  </a:lnTo>
                  <a:lnTo>
                    <a:pt x="2001" y="654"/>
                  </a:lnTo>
                  <a:lnTo>
                    <a:pt x="2013" y="654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3" y="649"/>
                  </a:lnTo>
                  <a:lnTo>
                    <a:pt x="2018" y="649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18" y="638"/>
                  </a:lnTo>
                  <a:lnTo>
                    <a:pt x="2041" y="638"/>
                  </a:lnTo>
                  <a:lnTo>
                    <a:pt x="2041" y="632"/>
                  </a:lnTo>
                  <a:lnTo>
                    <a:pt x="2041" y="632"/>
                  </a:lnTo>
                  <a:lnTo>
                    <a:pt x="2058" y="632"/>
                  </a:lnTo>
                  <a:lnTo>
                    <a:pt x="2058" y="632"/>
                  </a:lnTo>
                  <a:lnTo>
                    <a:pt x="2058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32"/>
                  </a:lnTo>
                  <a:lnTo>
                    <a:pt x="2063" y="621"/>
                  </a:lnTo>
                  <a:lnTo>
                    <a:pt x="2063" y="621"/>
                  </a:lnTo>
                  <a:lnTo>
                    <a:pt x="2069" y="621"/>
                  </a:lnTo>
                  <a:lnTo>
                    <a:pt x="2069" y="615"/>
                  </a:lnTo>
                  <a:lnTo>
                    <a:pt x="2069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80" y="615"/>
                  </a:lnTo>
                  <a:lnTo>
                    <a:pt x="2097" y="615"/>
                  </a:lnTo>
                  <a:lnTo>
                    <a:pt x="2097" y="615"/>
                  </a:lnTo>
                  <a:lnTo>
                    <a:pt x="2097" y="615"/>
                  </a:lnTo>
                  <a:lnTo>
                    <a:pt x="2103" y="615"/>
                  </a:lnTo>
                  <a:lnTo>
                    <a:pt x="2103" y="615"/>
                  </a:lnTo>
                  <a:lnTo>
                    <a:pt x="2103" y="615"/>
                  </a:lnTo>
                  <a:lnTo>
                    <a:pt x="2108" y="615"/>
                  </a:lnTo>
                  <a:lnTo>
                    <a:pt x="2108" y="615"/>
                  </a:lnTo>
                  <a:lnTo>
                    <a:pt x="2108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14" y="615"/>
                  </a:lnTo>
                  <a:lnTo>
                    <a:pt x="2120" y="615"/>
                  </a:lnTo>
                  <a:lnTo>
                    <a:pt x="2120" y="615"/>
                  </a:lnTo>
                  <a:lnTo>
                    <a:pt x="2120" y="615"/>
                  </a:lnTo>
                  <a:lnTo>
                    <a:pt x="2125" y="615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25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37" y="609"/>
                  </a:lnTo>
                  <a:lnTo>
                    <a:pt x="2148" y="609"/>
                  </a:lnTo>
                  <a:lnTo>
                    <a:pt x="2148" y="604"/>
                  </a:lnTo>
                  <a:lnTo>
                    <a:pt x="2148" y="604"/>
                  </a:lnTo>
                  <a:lnTo>
                    <a:pt x="2165" y="604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65" y="598"/>
                  </a:lnTo>
                  <a:lnTo>
                    <a:pt x="2176" y="598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176" y="592"/>
                  </a:lnTo>
                  <a:lnTo>
                    <a:pt x="2216" y="592"/>
                  </a:lnTo>
                  <a:lnTo>
                    <a:pt x="2216" y="587"/>
                  </a:lnTo>
                  <a:lnTo>
                    <a:pt x="2216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21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7"/>
                  </a:lnTo>
                  <a:lnTo>
                    <a:pt x="2232" y="581"/>
                  </a:lnTo>
                  <a:lnTo>
                    <a:pt x="2232" y="581"/>
                  </a:lnTo>
                  <a:lnTo>
                    <a:pt x="2238" y="581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38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75"/>
                  </a:lnTo>
                  <a:lnTo>
                    <a:pt x="2244" y="564"/>
                  </a:lnTo>
                  <a:lnTo>
                    <a:pt x="2244" y="564"/>
                  </a:lnTo>
                  <a:lnTo>
                    <a:pt x="2255" y="564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55" y="558"/>
                  </a:lnTo>
                  <a:lnTo>
                    <a:pt x="2261" y="558"/>
                  </a:lnTo>
                  <a:lnTo>
                    <a:pt x="2261" y="553"/>
                  </a:lnTo>
                  <a:lnTo>
                    <a:pt x="2261" y="553"/>
                  </a:lnTo>
                  <a:lnTo>
                    <a:pt x="2266" y="553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7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66" y="542"/>
                  </a:lnTo>
                  <a:lnTo>
                    <a:pt x="2272" y="542"/>
                  </a:lnTo>
                  <a:lnTo>
                    <a:pt x="2272" y="536"/>
                  </a:lnTo>
                  <a:lnTo>
                    <a:pt x="2272" y="536"/>
                  </a:lnTo>
                  <a:lnTo>
                    <a:pt x="2283" y="536"/>
                  </a:lnTo>
                  <a:lnTo>
                    <a:pt x="2283" y="536"/>
                  </a:lnTo>
                  <a:lnTo>
                    <a:pt x="2283" y="536"/>
                  </a:lnTo>
                  <a:lnTo>
                    <a:pt x="2289" y="536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289" y="530"/>
                  </a:lnTo>
                  <a:lnTo>
                    <a:pt x="2300" y="530"/>
                  </a:lnTo>
                  <a:lnTo>
                    <a:pt x="2300" y="530"/>
                  </a:lnTo>
                  <a:lnTo>
                    <a:pt x="2300" y="530"/>
                  </a:lnTo>
                  <a:lnTo>
                    <a:pt x="2317" y="530"/>
                  </a:lnTo>
                  <a:lnTo>
                    <a:pt x="2317" y="530"/>
                  </a:lnTo>
                  <a:lnTo>
                    <a:pt x="2317" y="530"/>
                  </a:lnTo>
                  <a:lnTo>
                    <a:pt x="2328" y="530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28" y="525"/>
                  </a:lnTo>
                  <a:lnTo>
                    <a:pt x="2334" y="525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34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9"/>
                  </a:lnTo>
                  <a:lnTo>
                    <a:pt x="2351" y="513"/>
                  </a:lnTo>
                  <a:lnTo>
                    <a:pt x="2351" y="513"/>
                  </a:lnTo>
                  <a:lnTo>
                    <a:pt x="2373" y="513"/>
                  </a:lnTo>
                  <a:lnTo>
                    <a:pt x="2373" y="513"/>
                  </a:lnTo>
                  <a:lnTo>
                    <a:pt x="2373" y="513"/>
                  </a:lnTo>
                  <a:lnTo>
                    <a:pt x="2379" y="513"/>
                  </a:lnTo>
                  <a:lnTo>
                    <a:pt x="2379" y="508"/>
                  </a:lnTo>
                  <a:lnTo>
                    <a:pt x="2379" y="508"/>
                  </a:lnTo>
                  <a:lnTo>
                    <a:pt x="2402" y="508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2" y="502"/>
                  </a:lnTo>
                  <a:lnTo>
                    <a:pt x="2407" y="502"/>
                  </a:lnTo>
                  <a:lnTo>
                    <a:pt x="2407" y="496"/>
                  </a:lnTo>
                  <a:lnTo>
                    <a:pt x="2407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3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6"/>
                  </a:lnTo>
                  <a:lnTo>
                    <a:pt x="2418" y="491"/>
                  </a:lnTo>
                  <a:lnTo>
                    <a:pt x="2418" y="491"/>
                  </a:lnTo>
                  <a:lnTo>
                    <a:pt x="2430" y="491"/>
                  </a:lnTo>
                  <a:lnTo>
                    <a:pt x="2430" y="491"/>
                  </a:lnTo>
                  <a:lnTo>
                    <a:pt x="2430" y="491"/>
                  </a:lnTo>
                  <a:lnTo>
                    <a:pt x="2435" y="491"/>
                  </a:lnTo>
                  <a:lnTo>
                    <a:pt x="2435" y="491"/>
                  </a:lnTo>
                  <a:lnTo>
                    <a:pt x="2435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91"/>
                  </a:lnTo>
                  <a:lnTo>
                    <a:pt x="2469" y="485"/>
                  </a:lnTo>
                  <a:lnTo>
                    <a:pt x="2469" y="485"/>
                  </a:lnTo>
                  <a:lnTo>
                    <a:pt x="2481" y="485"/>
                  </a:lnTo>
                  <a:lnTo>
                    <a:pt x="2481" y="480"/>
                  </a:lnTo>
                  <a:lnTo>
                    <a:pt x="2481" y="480"/>
                  </a:lnTo>
                  <a:lnTo>
                    <a:pt x="2492" y="480"/>
                  </a:lnTo>
                  <a:lnTo>
                    <a:pt x="2492" y="474"/>
                  </a:lnTo>
                  <a:lnTo>
                    <a:pt x="2492" y="474"/>
                  </a:lnTo>
                  <a:lnTo>
                    <a:pt x="2498" y="474"/>
                  </a:lnTo>
                  <a:lnTo>
                    <a:pt x="2498" y="468"/>
                  </a:lnTo>
                  <a:lnTo>
                    <a:pt x="2498" y="468"/>
                  </a:lnTo>
                  <a:lnTo>
                    <a:pt x="2498" y="468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498" y="463"/>
                  </a:lnTo>
                  <a:lnTo>
                    <a:pt x="2503" y="463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03" y="457"/>
                  </a:lnTo>
                  <a:lnTo>
                    <a:pt x="2514" y="457"/>
                  </a:lnTo>
                  <a:lnTo>
                    <a:pt x="2514" y="457"/>
                  </a:lnTo>
                  <a:lnTo>
                    <a:pt x="2514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57"/>
                  </a:lnTo>
                  <a:lnTo>
                    <a:pt x="2537" y="446"/>
                  </a:lnTo>
                  <a:lnTo>
                    <a:pt x="2537" y="446"/>
                  </a:lnTo>
                  <a:lnTo>
                    <a:pt x="2543" y="446"/>
                  </a:lnTo>
                  <a:lnTo>
                    <a:pt x="2543" y="446"/>
                  </a:lnTo>
                  <a:lnTo>
                    <a:pt x="2543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59" y="446"/>
                  </a:lnTo>
                  <a:lnTo>
                    <a:pt x="2565" y="446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65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34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76" y="429"/>
                  </a:lnTo>
                  <a:lnTo>
                    <a:pt x="2599" y="429"/>
                  </a:lnTo>
                  <a:lnTo>
                    <a:pt x="2599" y="429"/>
                  </a:lnTo>
                  <a:lnTo>
                    <a:pt x="2599" y="429"/>
                  </a:lnTo>
                  <a:lnTo>
                    <a:pt x="2605" y="429"/>
                  </a:lnTo>
                  <a:lnTo>
                    <a:pt x="2605" y="423"/>
                  </a:lnTo>
                  <a:lnTo>
                    <a:pt x="2605" y="423"/>
                  </a:lnTo>
                  <a:lnTo>
                    <a:pt x="2610" y="423"/>
                  </a:lnTo>
                  <a:lnTo>
                    <a:pt x="2610" y="412"/>
                  </a:lnTo>
                  <a:lnTo>
                    <a:pt x="2610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1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12"/>
                  </a:lnTo>
                  <a:lnTo>
                    <a:pt x="2627" y="406"/>
                  </a:lnTo>
                  <a:lnTo>
                    <a:pt x="2627" y="406"/>
                  </a:lnTo>
                  <a:lnTo>
                    <a:pt x="2644" y="406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44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55" y="401"/>
                  </a:lnTo>
                  <a:lnTo>
                    <a:pt x="2667" y="401"/>
                  </a:lnTo>
                  <a:lnTo>
                    <a:pt x="2667" y="389"/>
                  </a:lnTo>
                  <a:lnTo>
                    <a:pt x="2667" y="389"/>
                  </a:lnTo>
                  <a:lnTo>
                    <a:pt x="2672" y="389"/>
                  </a:lnTo>
                  <a:lnTo>
                    <a:pt x="2672" y="384"/>
                  </a:lnTo>
                  <a:lnTo>
                    <a:pt x="2672" y="384"/>
                  </a:lnTo>
                  <a:lnTo>
                    <a:pt x="2672" y="384"/>
                  </a:lnTo>
                  <a:lnTo>
                    <a:pt x="2672" y="372"/>
                  </a:lnTo>
                  <a:lnTo>
                    <a:pt x="2672" y="372"/>
                  </a:lnTo>
                  <a:lnTo>
                    <a:pt x="2672" y="372"/>
                  </a:lnTo>
                  <a:lnTo>
                    <a:pt x="2672" y="367"/>
                  </a:lnTo>
                  <a:lnTo>
                    <a:pt x="2672" y="367"/>
                  </a:lnTo>
                  <a:lnTo>
                    <a:pt x="2678" y="367"/>
                  </a:lnTo>
                  <a:lnTo>
                    <a:pt x="2678" y="367"/>
                  </a:lnTo>
                  <a:lnTo>
                    <a:pt x="2678" y="367"/>
                  </a:lnTo>
                  <a:lnTo>
                    <a:pt x="2684" y="367"/>
                  </a:lnTo>
                  <a:lnTo>
                    <a:pt x="2684" y="361"/>
                  </a:lnTo>
                  <a:lnTo>
                    <a:pt x="2684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700" y="361"/>
                  </a:lnTo>
                  <a:lnTo>
                    <a:pt x="2700" y="355"/>
                  </a:lnTo>
                  <a:lnTo>
                    <a:pt x="2700" y="355"/>
                  </a:lnTo>
                  <a:lnTo>
                    <a:pt x="2723" y="355"/>
                  </a:lnTo>
                  <a:lnTo>
                    <a:pt x="2723" y="350"/>
                  </a:lnTo>
                  <a:lnTo>
                    <a:pt x="2723" y="350"/>
                  </a:lnTo>
                  <a:lnTo>
                    <a:pt x="2723" y="350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3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29" y="339"/>
                  </a:lnTo>
                  <a:lnTo>
                    <a:pt x="2729" y="339"/>
                  </a:lnTo>
                  <a:lnTo>
                    <a:pt x="2740" y="339"/>
                  </a:lnTo>
                  <a:lnTo>
                    <a:pt x="2740" y="333"/>
                  </a:lnTo>
                  <a:lnTo>
                    <a:pt x="2740" y="333"/>
                  </a:lnTo>
                  <a:lnTo>
                    <a:pt x="2740" y="333"/>
                  </a:lnTo>
                  <a:lnTo>
                    <a:pt x="2740" y="327"/>
                  </a:lnTo>
                  <a:lnTo>
                    <a:pt x="2740" y="327"/>
                  </a:lnTo>
                  <a:lnTo>
                    <a:pt x="2746" y="327"/>
                  </a:lnTo>
                  <a:lnTo>
                    <a:pt x="2746" y="327"/>
                  </a:lnTo>
                  <a:lnTo>
                    <a:pt x="2746" y="327"/>
                  </a:lnTo>
                  <a:lnTo>
                    <a:pt x="2751" y="327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1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57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22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68" y="316"/>
                  </a:lnTo>
                  <a:lnTo>
                    <a:pt x="2785" y="316"/>
                  </a:lnTo>
                  <a:lnTo>
                    <a:pt x="2785" y="310"/>
                  </a:lnTo>
                  <a:lnTo>
                    <a:pt x="2785" y="310"/>
                  </a:lnTo>
                  <a:lnTo>
                    <a:pt x="2785" y="310"/>
                  </a:lnTo>
                  <a:lnTo>
                    <a:pt x="2785" y="305"/>
                  </a:lnTo>
                  <a:lnTo>
                    <a:pt x="2785" y="305"/>
                  </a:lnTo>
                  <a:lnTo>
                    <a:pt x="2791" y="305"/>
                  </a:lnTo>
                  <a:lnTo>
                    <a:pt x="2791" y="305"/>
                  </a:lnTo>
                  <a:lnTo>
                    <a:pt x="2791" y="305"/>
                  </a:lnTo>
                  <a:lnTo>
                    <a:pt x="2802" y="305"/>
                  </a:lnTo>
                  <a:lnTo>
                    <a:pt x="2802" y="305"/>
                  </a:lnTo>
                  <a:lnTo>
                    <a:pt x="2802" y="305"/>
                  </a:lnTo>
                  <a:lnTo>
                    <a:pt x="2807" y="305"/>
                  </a:lnTo>
                  <a:lnTo>
                    <a:pt x="2807" y="299"/>
                  </a:lnTo>
                  <a:lnTo>
                    <a:pt x="2807" y="299"/>
                  </a:lnTo>
                  <a:lnTo>
                    <a:pt x="2813" y="299"/>
                  </a:lnTo>
                  <a:lnTo>
                    <a:pt x="2813" y="293"/>
                  </a:lnTo>
                  <a:lnTo>
                    <a:pt x="2813" y="293"/>
                  </a:lnTo>
                  <a:lnTo>
                    <a:pt x="2813" y="293"/>
                  </a:lnTo>
                  <a:lnTo>
                    <a:pt x="2813" y="288"/>
                  </a:lnTo>
                  <a:lnTo>
                    <a:pt x="2813" y="288"/>
                  </a:lnTo>
                  <a:lnTo>
                    <a:pt x="2830" y="288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30" y="282"/>
                  </a:lnTo>
                  <a:lnTo>
                    <a:pt x="2847" y="282"/>
                  </a:lnTo>
                  <a:lnTo>
                    <a:pt x="2847" y="277"/>
                  </a:lnTo>
                  <a:lnTo>
                    <a:pt x="2847" y="277"/>
                  </a:lnTo>
                  <a:lnTo>
                    <a:pt x="2864" y="277"/>
                  </a:lnTo>
                  <a:lnTo>
                    <a:pt x="2864" y="271"/>
                  </a:lnTo>
                  <a:lnTo>
                    <a:pt x="2864" y="271"/>
                  </a:lnTo>
                  <a:lnTo>
                    <a:pt x="2869" y="271"/>
                  </a:lnTo>
                  <a:lnTo>
                    <a:pt x="2869" y="265"/>
                  </a:lnTo>
                  <a:lnTo>
                    <a:pt x="2869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5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898" y="260"/>
                  </a:lnTo>
                  <a:lnTo>
                    <a:pt x="2909" y="260"/>
                  </a:lnTo>
                  <a:lnTo>
                    <a:pt x="2909" y="260"/>
                  </a:lnTo>
                  <a:lnTo>
                    <a:pt x="2909" y="260"/>
                  </a:lnTo>
                  <a:lnTo>
                    <a:pt x="2915" y="260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15" y="254"/>
                  </a:lnTo>
                  <a:lnTo>
                    <a:pt x="2920" y="254"/>
                  </a:lnTo>
                  <a:lnTo>
                    <a:pt x="2920" y="248"/>
                  </a:lnTo>
                  <a:lnTo>
                    <a:pt x="2920" y="248"/>
                  </a:lnTo>
                  <a:lnTo>
                    <a:pt x="2920" y="248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32" y="237"/>
                  </a:lnTo>
                  <a:lnTo>
                    <a:pt x="2932" y="237"/>
                  </a:lnTo>
                  <a:lnTo>
                    <a:pt x="2932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37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3" y="237"/>
                  </a:lnTo>
                  <a:lnTo>
                    <a:pt x="2948" y="237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48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54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31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6"/>
                  </a:lnTo>
                  <a:lnTo>
                    <a:pt x="2960" y="220"/>
                  </a:lnTo>
                  <a:lnTo>
                    <a:pt x="2960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65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20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1" y="214"/>
                  </a:lnTo>
                  <a:lnTo>
                    <a:pt x="2977" y="214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77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2" y="209"/>
                  </a:lnTo>
                  <a:lnTo>
                    <a:pt x="2988" y="209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203"/>
                  </a:lnTo>
                  <a:lnTo>
                    <a:pt x="2988" y="192"/>
                  </a:lnTo>
                  <a:lnTo>
                    <a:pt x="2988" y="192"/>
                  </a:lnTo>
                  <a:lnTo>
                    <a:pt x="2994" y="192"/>
                  </a:lnTo>
                  <a:lnTo>
                    <a:pt x="2994" y="192"/>
                  </a:lnTo>
                  <a:lnTo>
                    <a:pt x="2994" y="192"/>
                  </a:lnTo>
                  <a:lnTo>
                    <a:pt x="2999" y="192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3005" y="186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05" y="181"/>
                  </a:lnTo>
                  <a:lnTo>
                    <a:pt x="3016" y="181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39" y="175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39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64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72" y="158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2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52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78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47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4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89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095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1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06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2" y="130"/>
                  </a:lnTo>
                  <a:lnTo>
                    <a:pt x="3118" y="130"/>
                  </a:lnTo>
                  <a:lnTo>
                    <a:pt x="3118" y="130"/>
                  </a:lnTo>
                  <a:lnTo>
                    <a:pt x="3118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30"/>
                  </a:lnTo>
                  <a:lnTo>
                    <a:pt x="3123" y="124"/>
                  </a:lnTo>
                  <a:lnTo>
                    <a:pt x="3123" y="124"/>
                  </a:lnTo>
                  <a:lnTo>
                    <a:pt x="3129" y="124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29" y="119"/>
                  </a:lnTo>
                  <a:lnTo>
                    <a:pt x="3135" y="119"/>
                  </a:lnTo>
                  <a:lnTo>
                    <a:pt x="3135" y="119"/>
                  </a:lnTo>
                  <a:lnTo>
                    <a:pt x="3135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0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46" y="119"/>
                  </a:lnTo>
                  <a:lnTo>
                    <a:pt x="3151" y="119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1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57" y="113"/>
                  </a:lnTo>
                  <a:lnTo>
                    <a:pt x="3163" y="113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63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74" y="107"/>
                  </a:lnTo>
                  <a:lnTo>
                    <a:pt x="3180" y="107"/>
                  </a:lnTo>
                  <a:lnTo>
                    <a:pt x="3180" y="107"/>
                  </a:lnTo>
                  <a:lnTo>
                    <a:pt x="3180" y="107"/>
                  </a:lnTo>
                  <a:lnTo>
                    <a:pt x="3185" y="107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85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1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196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2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08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3" y="102"/>
                  </a:lnTo>
                  <a:lnTo>
                    <a:pt x="3219" y="102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25" y="90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85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25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9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0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36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2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47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3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58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64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0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73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75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1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87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2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298" y="68"/>
                  </a:lnTo>
                  <a:lnTo>
                    <a:pt x="3309" y="68"/>
                  </a:lnTo>
                  <a:lnTo>
                    <a:pt x="3309" y="68"/>
                  </a:lnTo>
                  <a:lnTo>
                    <a:pt x="3309" y="68"/>
                  </a:lnTo>
                  <a:lnTo>
                    <a:pt x="3315" y="68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7"/>
                  </a:lnTo>
                  <a:lnTo>
                    <a:pt x="3315" y="51"/>
                  </a:lnTo>
                  <a:lnTo>
                    <a:pt x="3315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1" y="51"/>
                  </a:lnTo>
                  <a:lnTo>
                    <a:pt x="3326" y="51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26" y="45"/>
                  </a:lnTo>
                  <a:lnTo>
                    <a:pt x="3343" y="45"/>
                  </a:lnTo>
                  <a:lnTo>
                    <a:pt x="3343" y="40"/>
                  </a:lnTo>
                  <a:lnTo>
                    <a:pt x="3343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40"/>
                  </a:lnTo>
                  <a:lnTo>
                    <a:pt x="3349" y="28"/>
                  </a:lnTo>
                  <a:lnTo>
                    <a:pt x="3349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54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0" y="28"/>
                  </a:lnTo>
                  <a:lnTo>
                    <a:pt x="3366" y="28"/>
                  </a:lnTo>
                  <a:lnTo>
                    <a:pt x="3366" y="28"/>
                  </a:lnTo>
                  <a:lnTo>
                    <a:pt x="3366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1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8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77" y="23"/>
                  </a:lnTo>
                  <a:lnTo>
                    <a:pt x="3383" y="23"/>
                  </a:lnTo>
                  <a:lnTo>
                    <a:pt x="3383" y="23"/>
                  </a:lnTo>
                  <a:lnTo>
                    <a:pt x="3383" y="23"/>
                  </a:lnTo>
                  <a:lnTo>
                    <a:pt x="3388" y="23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88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4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399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17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05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1" y="6"/>
                  </a:lnTo>
                  <a:lnTo>
                    <a:pt x="3416" y="6"/>
                  </a:lnTo>
                  <a:lnTo>
                    <a:pt x="3416" y="6"/>
                  </a:lnTo>
                  <a:lnTo>
                    <a:pt x="3416" y="6"/>
                  </a:lnTo>
                  <a:lnTo>
                    <a:pt x="3422" y="6"/>
                  </a:lnTo>
                  <a:lnTo>
                    <a:pt x="3422" y="6"/>
                  </a:lnTo>
                  <a:lnTo>
                    <a:pt x="3422" y="6"/>
                  </a:lnTo>
                  <a:lnTo>
                    <a:pt x="3428" y="6"/>
                  </a:lnTo>
                  <a:lnTo>
                    <a:pt x="3428" y="6"/>
                  </a:lnTo>
                  <a:lnTo>
                    <a:pt x="3428" y="6"/>
                  </a:lnTo>
                  <a:lnTo>
                    <a:pt x="3433" y="6"/>
                  </a:lnTo>
                  <a:lnTo>
                    <a:pt x="3433" y="6"/>
                  </a:lnTo>
                  <a:lnTo>
                    <a:pt x="3433" y="6"/>
                  </a:lnTo>
                  <a:lnTo>
                    <a:pt x="3439" y="6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39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45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0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</a:path>
              </a:pathLst>
            </a:custGeom>
            <a:noFill/>
            <a:ln w="38100" cap="flat">
              <a:solidFill>
                <a:srgbClr val="0070C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D044A66A-A26A-48F5-9906-3911D1524450}"/>
                </a:ext>
              </a:extLst>
            </p:cNvPr>
            <p:cNvSpPr>
              <a:spLocks/>
            </p:cNvSpPr>
            <p:nvPr/>
          </p:nvSpPr>
          <p:spPr bwMode="auto">
            <a:xfrm>
              <a:off x="3378201" y="2924175"/>
              <a:ext cx="5521325" cy="2605087"/>
            </a:xfrm>
            <a:custGeom>
              <a:avLst/>
              <a:gdLst>
                <a:gd name="T0" fmla="*/ 90 w 3478"/>
                <a:gd name="T1" fmla="*/ 1590 h 1641"/>
                <a:gd name="T2" fmla="*/ 181 w 3478"/>
                <a:gd name="T3" fmla="*/ 1545 h 1641"/>
                <a:gd name="T4" fmla="*/ 237 w 3478"/>
                <a:gd name="T5" fmla="*/ 1528 h 1641"/>
                <a:gd name="T6" fmla="*/ 350 w 3478"/>
                <a:gd name="T7" fmla="*/ 1500 h 1641"/>
                <a:gd name="T8" fmla="*/ 440 w 3478"/>
                <a:gd name="T9" fmla="*/ 1438 h 1641"/>
                <a:gd name="T10" fmla="*/ 485 w 3478"/>
                <a:gd name="T11" fmla="*/ 1393 h 1641"/>
                <a:gd name="T12" fmla="*/ 547 w 3478"/>
                <a:gd name="T13" fmla="*/ 1342 h 1641"/>
                <a:gd name="T14" fmla="*/ 648 w 3478"/>
                <a:gd name="T15" fmla="*/ 1308 h 1641"/>
                <a:gd name="T16" fmla="*/ 767 w 3478"/>
                <a:gd name="T17" fmla="*/ 1252 h 1641"/>
                <a:gd name="T18" fmla="*/ 829 w 3478"/>
                <a:gd name="T19" fmla="*/ 1224 h 1641"/>
                <a:gd name="T20" fmla="*/ 868 w 3478"/>
                <a:gd name="T21" fmla="*/ 1179 h 1641"/>
                <a:gd name="T22" fmla="*/ 936 w 3478"/>
                <a:gd name="T23" fmla="*/ 1133 h 1641"/>
                <a:gd name="T24" fmla="*/ 992 w 3478"/>
                <a:gd name="T25" fmla="*/ 1111 h 1641"/>
                <a:gd name="T26" fmla="*/ 1077 w 3478"/>
                <a:gd name="T27" fmla="*/ 1071 h 1641"/>
                <a:gd name="T28" fmla="*/ 1133 w 3478"/>
                <a:gd name="T29" fmla="*/ 1043 h 1641"/>
                <a:gd name="T30" fmla="*/ 1184 w 3478"/>
                <a:gd name="T31" fmla="*/ 1015 h 1641"/>
                <a:gd name="T32" fmla="*/ 1257 w 3478"/>
                <a:gd name="T33" fmla="*/ 987 h 1641"/>
                <a:gd name="T34" fmla="*/ 1319 w 3478"/>
                <a:gd name="T35" fmla="*/ 959 h 1641"/>
                <a:gd name="T36" fmla="*/ 1409 w 3478"/>
                <a:gd name="T37" fmla="*/ 925 h 1641"/>
                <a:gd name="T38" fmla="*/ 1477 w 3478"/>
                <a:gd name="T39" fmla="*/ 897 h 1641"/>
                <a:gd name="T40" fmla="*/ 1562 w 3478"/>
                <a:gd name="T41" fmla="*/ 857 h 1641"/>
                <a:gd name="T42" fmla="*/ 1618 w 3478"/>
                <a:gd name="T43" fmla="*/ 840 h 1641"/>
                <a:gd name="T44" fmla="*/ 1708 w 3478"/>
                <a:gd name="T45" fmla="*/ 806 h 1641"/>
                <a:gd name="T46" fmla="*/ 1770 w 3478"/>
                <a:gd name="T47" fmla="*/ 767 h 1641"/>
                <a:gd name="T48" fmla="*/ 1860 w 3478"/>
                <a:gd name="T49" fmla="*/ 750 h 1641"/>
                <a:gd name="T50" fmla="*/ 1962 w 3478"/>
                <a:gd name="T51" fmla="*/ 699 h 1641"/>
                <a:gd name="T52" fmla="*/ 2046 w 3478"/>
                <a:gd name="T53" fmla="*/ 677 h 1641"/>
                <a:gd name="T54" fmla="*/ 2120 w 3478"/>
                <a:gd name="T55" fmla="*/ 648 h 1641"/>
                <a:gd name="T56" fmla="*/ 2227 w 3478"/>
                <a:gd name="T57" fmla="*/ 603 h 1641"/>
                <a:gd name="T58" fmla="*/ 2295 w 3478"/>
                <a:gd name="T59" fmla="*/ 586 h 1641"/>
                <a:gd name="T60" fmla="*/ 2362 w 3478"/>
                <a:gd name="T61" fmla="*/ 553 h 1641"/>
                <a:gd name="T62" fmla="*/ 2407 w 3478"/>
                <a:gd name="T63" fmla="*/ 524 h 1641"/>
                <a:gd name="T64" fmla="*/ 2475 w 3478"/>
                <a:gd name="T65" fmla="*/ 490 h 1641"/>
                <a:gd name="T66" fmla="*/ 2531 w 3478"/>
                <a:gd name="T67" fmla="*/ 462 h 1641"/>
                <a:gd name="T68" fmla="*/ 2571 w 3478"/>
                <a:gd name="T69" fmla="*/ 440 h 1641"/>
                <a:gd name="T70" fmla="*/ 2616 w 3478"/>
                <a:gd name="T71" fmla="*/ 395 h 1641"/>
                <a:gd name="T72" fmla="*/ 2689 w 3478"/>
                <a:gd name="T73" fmla="*/ 361 h 1641"/>
                <a:gd name="T74" fmla="*/ 2751 w 3478"/>
                <a:gd name="T75" fmla="*/ 332 h 1641"/>
                <a:gd name="T76" fmla="*/ 2813 w 3478"/>
                <a:gd name="T77" fmla="*/ 310 h 1641"/>
                <a:gd name="T78" fmla="*/ 2841 w 3478"/>
                <a:gd name="T79" fmla="*/ 287 h 1641"/>
                <a:gd name="T80" fmla="*/ 2898 w 3478"/>
                <a:gd name="T81" fmla="*/ 254 h 1641"/>
                <a:gd name="T82" fmla="*/ 2920 w 3478"/>
                <a:gd name="T83" fmla="*/ 237 h 1641"/>
                <a:gd name="T84" fmla="*/ 2937 w 3478"/>
                <a:gd name="T85" fmla="*/ 220 h 1641"/>
                <a:gd name="T86" fmla="*/ 2971 w 3478"/>
                <a:gd name="T87" fmla="*/ 197 h 1641"/>
                <a:gd name="T88" fmla="*/ 2999 w 3478"/>
                <a:gd name="T89" fmla="*/ 186 h 1641"/>
                <a:gd name="T90" fmla="*/ 3027 w 3478"/>
                <a:gd name="T91" fmla="*/ 175 h 1641"/>
                <a:gd name="T92" fmla="*/ 3055 w 3478"/>
                <a:gd name="T93" fmla="*/ 158 h 1641"/>
                <a:gd name="T94" fmla="*/ 3078 w 3478"/>
                <a:gd name="T95" fmla="*/ 158 h 1641"/>
                <a:gd name="T96" fmla="*/ 3095 w 3478"/>
                <a:gd name="T97" fmla="*/ 152 h 1641"/>
                <a:gd name="T98" fmla="*/ 3118 w 3478"/>
                <a:gd name="T99" fmla="*/ 146 h 1641"/>
                <a:gd name="T100" fmla="*/ 3157 w 3478"/>
                <a:gd name="T101" fmla="*/ 141 h 1641"/>
                <a:gd name="T102" fmla="*/ 3180 w 3478"/>
                <a:gd name="T103" fmla="*/ 113 h 1641"/>
                <a:gd name="T104" fmla="*/ 3202 w 3478"/>
                <a:gd name="T105" fmla="*/ 101 h 1641"/>
                <a:gd name="T106" fmla="*/ 3219 w 3478"/>
                <a:gd name="T107" fmla="*/ 90 h 1641"/>
                <a:gd name="T108" fmla="*/ 3242 w 3478"/>
                <a:gd name="T109" fmla="*/ 84 h 1641"/>
                <a:gd name="T110" fmla="*/ 3258 w 3478"/>
                <a:gd name="T111" fmla="*/ 79 h 1641"/>
                <a:gd name="T112" fmla="*/ 3281 w 3478"/>
                <a:gd name="T113" fmla="*/ 79 h 1641"/>
                <a:gd name="T114" fmla="*/ 3321 w 3478"/>
                <a:gd name="T115" fmla="*/ 62 h 1641"/>
                <a:gd name="T116" fmla="*/ 3371 w 3478"/>
                <a:gd name="T117" fmla="*/ 39 h 1641"/>
                <a:gd name="T118" fmla="*/ 3399 w 3478"/>
                <a:gd name="T119" fmla="*/ 39 h 1641"/>
                <a:gd name="T120" fmla="*/ 3428 w 3478"/>
                <a:gd name="T121" fmla="*/ 22 h 1641"/>
                <a:gd name="T122" fmla="*/ 3456 w 3478"/>
                <a:gd name="T123" fmla="*/ 0 h 16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3478" h="1641">
                  <a:moveTo>
                    <a:pt x="0" y="1641"/>
                  </a:moveTo>
                  <a:lnTo>
                    <a:pt x="0" y="1641"/>
                  </a:lnTo>
                  <a:lnTo>
                    <a:pt x="0" y="1641"/>
                  </a:lnTo>
                  <a:lnTo>
                    <a:pt x="0" y="1641"/>
                  </a:lnTo>
                  <a:lnTo>
                    <a:pt x="6" y="1641"/>
                  </a:lnTo>
                  <a:lnTo>
                    <a:pt x="6" y="1635"/>
                  </a:lnTo>
                  <a:lnTo>
                    <a:pt x="6" y="1635"/>
                  </a:lnTo>
                  <a:lnTo>
                    <a:pt x="23" y="1635"/>
                  </a:lnTo>
                  <a:lnTo>
                    <a:pt x="23" y="1624"/>
                  </a:lnTo>
                  <a:lnTo>
                    <a:pt x="23" y="1624"/>
                  </a:lnTo>
                  <a:lnTo>
                    <a:pt x="34" y="1624"/>
                  </a:lnTo>
                  <a:lnTo>
                    <a:pt x="34" y="1624"/>
                  </a:lnTo>
                  <a:lnTo>
                    <a:pt x="34" y="1624"/>
                  </a:lnTo>
                  <a:lnTo>
                    <a:pt x="51" y="1624"/>
                  </a:lnTo>
                  <a:lnTo>
                    <a:pt x="51" y="1619"/>
                  </a:lnTo>
                  <a:lnTo>
                    <a:pt x="51" y="1619"/>
                  </a:lnTo>
                  <a:lnTo>
                    <a:pt x="56" y="1619"/>
                  </a:lnTo>
                  <a:lnTo>
                    <a:pt x="56" y="1619"/>
                  </a:lnTo>
                  <a:lnTo>
                    <a:pt x="56" y="1619"/>
                  </a:lnTo>
                  <a:lnTo>
                    <a:pt x="62" y="1619"/>
                  </a:lnTo>
                  <a:lnTo>
                    <a:pt x="62" y="1613"/>
                  </a:lnTo>
                  <a:lnTo>
                    <a:pt x="62" y="1613"/>
                  </a:lnTo>
                  <a:lnTo>
                    <a:pt x="62" y="1613"/>
                  </a:lnTo>
                  <a:lnTo>
                    <a:pt x="62" y="1607"/>
                  </a:lnTo>
                  <a:lnTo>
                    <a:pt x="62" y="1607"/>
                  </a:lnTo>
                  <a:lnTo>
                    <a:pt x="68" y="1607"/>
                  </a:lnTo>
                  <a:lnTo>
                    <a:pt x="68" y="1602"/>
                  </a:lnTo>
                  <a:lnTo>
                    <a:pt x="68" y="1602"/>
                  </a:lnTo>
                  <a:lnTo>
                    <a:pt x="79" y="1602"/>
                  </a:lnTo>
                  <a:lnTo>
                    <a:pt x="79" y="1596"/>
                  </a:lnTo>
                  <a:lnTo>
                    <a:pt x="79" y="1596"/>
                  </a:lnTo>
                  <a:lnTo>
                    <a:pt x="90" y="1596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90" y="1590"/>
                  </a:lnTo>
                  <a:lnTo>
                    <a:pt x="124" y="1590"/>
                  </a:lnTo>
                  <a:lnTo>
                    <a:pt x="124" y="1585"/>
                  </a:lnTo>
                  <a:lnTo>
                    <a:pt x="124" y="1585"/>
                  </a:lnTo>
                  <a:lnTo>
                    <a:pt x="135" y="1585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35" y="1579"/>
                  </a:lnTo>
                  <a:lnTo>
                    <a:pt x="147" y="1579"/>
                  </a:lnTo>
                  <a:lnTo>
                    <a:pt x="147" y="1573"/>
                  </a:lnTo>
                  <a:lnTo>
                    <a:pt x="147" y="1573"/>
                  </a:lnTo>
                  <a:lnTo>
                    <a:pt x="152" y="1573"/>
                  </a:lnTo>
                  <a:lnTo>
                    <a:pt x="152" y="1568"/>
                  </a:lnTo>
                  <a:lnTo>
                    <a:pt x="152" y="1568"/>
                  </a:lnTo>
                  <a:lnTo>
                    <a:pt x="158" y="1568"/>
                  </a:lnTo>
                  <a:lnTo>
                    <a:pt x="158" y="1562"/>
                  </a:lnTo>
                  <a:lnTo>
                    <a:pt x="158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64" y="1562"/>
                  </a:lnTo>
                  <a:lnTo>
                    <a:pt x="175" y="1562"/>
                  </a:lnTo>
                  <a:lnTo>
                    <a:pt x="175" y="1551"/>
                  </a:lnTo>
                  <a:lnTo>
                    <a:pt x="175" y="1551"/>
                  </a:lnTo>
                  <a:lnTo>
                    <a:pt x="181" y="1551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1" y="1545"/>
                  </a:lnTo>
                  <a:lnTo>
                    <a:pt x="186" y="1545"/>
                  </a:lnTo>
                  <a:lnTo>
                    <a:pt x="186" y="1545"/>
                  </a:lnTo>
                  <a:lnTo>
                    <a:pt x="186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2" y="1545"/>
                  </a:lnTo>
                  <a:lnTo>
                    <a:pt x="197" y="1545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197" y="1539"/>
                  </a:lnTo>
                  <a:lnTo>
                    <a:pt x="203" y="1539"/>
                  </a:lnTo>
                  <a:lnTo>
                    <a:pt x="203" y="1534"/>
                  </a:lnTo>
                  <a:lnTo>
                    <a:pt x="203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09" y="1534"/>
                  </a:lnTo>
                  <a:lnTo>
                    <a:pt x="214" y="1534"/>
                  </a:lnTo>
                  <a:lnTo>
                    <a:pt x="214" y="1528"/>
                  </a:lnTo>
                  <a:lnTo>
                    <a:pt x="214" y="1528"/>
                  </a:lnTo>
                  <a:lnTo>
                    <a:pt x="220" y="1528"/>
                  </a:lnTo>
                  <a:lnTo>
                    <a:pt x="220" y="1528"/>
                  </a:lnTo>
                  <a:lnTo>
                    <a:pt x="220" y="1528"/>
                  </a:lnTo>
                  <a:lnTo>
                    <a:pt x="237" y="1528"/>
                  </a:lnTo>
                  <a:lnTo>
                    <a:pt x="237" y="1528"/>
                  </a:lnTo>
                  <a:lnTo>
                    <a:pt x="237" y="1528"/>
                  </a:lnTo>
                  <a:lnTo>
                    <a:pt x="248" y="1528"/>
                  </a:lnTo>
                  <a:lnTo>
                    <a:pt x="248" y="1528"/>
                  </a:lnTo>
                  <a:lnTo>
                    <a:pt x="248" y="1528"/>
                  </a:lnTo>
                  <a:lnTo>
                    <a:pt x="265" y="1528"/>
                  </a:lnTo>
                  <a:lnTo>
                    <a:pt x="265" y="1528"/>
                  </a:lnTo>
                  <a:lnTo>
                    <a:pt x="265" y="1528"/>
                  </a:lnTo>
                  <a:lnTo>
                    <a:pt x="271" y="1528"/>
                  </a:lnTo>
                  <a:lnTo>
                    <a:pt x="271" y="1523"/>
                  </a:lnTo>
                  <a:lnTo>
                    <a:pt x="271" y="1523"/>
                  </a:lnTo>
                  <a:lnTo>
                    <a:pt x="276" y="1523"/>
                  </a:lnTo>
                  <a:lnTo>
                    <a:pt x="276" y="1523"/>
                  </a:lnTo>
                  <a:lnTo>
                    <a:pt x="276" y="1523"/>
                  </a:lnTo>
                  <a:lnTo>
                    <a:pt x="282" y="1523"/>
                  </a:lnTo>
                  <a:lnTo>
                    <a:pt x="282" y="1523"/>
                  </a:lnTo>
                  <a:lnTo>
                    <a:pt x="282" y="1523"/>
                  </a:lnTo>
                  <a:lnTo>
                    <a:pt x="288" y="1523"/>
                  </a:lnTo>
                  <a:lnTo>
                    <a:pt x="288" y="1523"/>
                  </a:lnTo>
                  <a:lnTo>
                    <a:pt x="288" y="1523"/>
                  </a:lnTo>
                  <a:lnTo>
                    <a:pt x="310" y="1523"/>
                  </a:lnTo>
                  <a:lnTo>
                    <a:pt x="310" y="1517"/>
                  </a:lnTo>
                  <a:lnTo>
                    <a:pt x="310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7"/>
                  </a:lnTo>
                  <a:lnTo>
                    <a:pt x="321" y="1511"/>
                  </a:lnTo>
                  <a:lnTo>
                    <a:pt x="321" y="1511"/>
                  </a:lnTo>
                  <a:lnTo>
                    <a:pt x="327" y="1511"/>
                  </a:lnTo>
                  <a:lnTo>
                    <a:pt x="327" y="1506"/>
                  </a:lnTo>
                  <a:lnTo>
                    <a:pt x="327" y="1506"/>
                  </a:lnTo>
                  <a:lnTo>
                    <a:pt x="350" y="1506"/>
                  </a:lnTo>
                  <a:lnTo>
                    <a:pt x="350" y="1500"/>
                  </a:lnTo>
                  <a:lnTo>
                    <a:pt x="350" y="1500"/>
                  </a:lnTo>
                  <a:lnTo>
                    <a:pt x="355" y="1500"/>
                  </a:lnTo>
                  <a:lnTo>
                    <a:pt x="355" y="1489"/>
                  </a:lnTo>
                  <a:lnTo>
                    <a:pt x="355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9"/>
                  </a:lnTo>
                  <a:lnTo>
                    <a:pt x="361" y="1483"/>
                  </a:lnTo>
                  <a:lnTo>
                    <a:pt x="361" y="1483"/>
                  </a:lnTo>
                  <a:lnTo>
                    <a:pt x="372" y="1483"/>
                  </a:lnTo>
                  <a:lnTo>
                    <a:pt x="372" y="1483"/>
                  </a:lnTo>
                  <a:lnTo>
                    <a:pt x="372" y="1483"/>
                  </a:lnTo>
                  <a:lnTo>
                    <a:pt x="389" y="1483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389" y="1478"/>
                  </a:lnTo>
                  <a:lnTo>
                    <a:pt x="406" y="1478"/>
                  </a:lnTo>
                  <a:lnTo>
                    <a:pt x="406" y="1466"/>
                  </a:lnTo>
                  <a:lnTo>
                    <a:pt x="406" y="1466"/>
                  </a:lnTo>
                  <a:lnTo>
                    <a:pt x="406" y="1466"/>
                  </a:lnTo>
                  <a:lnTo>
                    <a:pt x="406" y="1461"/>
                  </a:lnTo>
                  <a:lnTo>
                    <a:pt x="406" y="1461"/>
                  </a:lnTo>
                  <a:lnTo>
                    <a:pt x="412" y="1461"/>
                  </a:lnTo>
                  <a:lnTo>
                    <a:pt x="412" y="1455"/>
                  </a:lnTo>
                  <a:lnTo>
                    <a:pt x="412" y="1455"/>
                  </a:lnTo>
                  <a:lnTo>
                    <a:pt x="417" y="1455"/>
                  </a:lnTo>
                  <a:lnTo>
                    <a:pt x="417" y="1444"/>
                  </a:lnTo>
                  <a:lnTo>
                    <a:pt x="417" y="1444"/>
                  </a:lnTo>
                  <a:lnTo>
                    <a:pt x="423" y="1444"/>
                  </a:lnTo>
                  <a:lnTo>
                    <a:pt x="423" y="1438"/>
                  </a:lnTo>
                  <a:lnTo>
                    <a:pt x="423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8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0" y="1432"/>
                  </a:lnTo>
                  <a:lnTo>
                    <a:pt x="445" y="1432"/>
                  </a:lnTo>
                  <a:lnTo>
                    <a:pt x="445" y="1432"/>
                  </a:lnTo>
                  <a:lnTo>
                    <a:pt x="445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32"/>
                  </a:lnTo>
                  <a:lnTo>
                    <a:pt x="457" y="1427"/>
                  </a:lnTo>
                  <a:lnTo>
                    <a:pt x="457" y="1427"/>
                  </a:lnTo>
                  <a:lnTo>
                    <a:pt x="468" y="1427"/>
                  </a:lnTo>
                  <a:lnTo>
                    <a:pt x="468" y="1421"/>
                  </a:lnTo>
                  <a:lnTo>
                    <a:pt x="468" y="1421"/>
                  </a:lnTo>
                  <a:lnTo>
                    <a:pt x="468" y="1421"/>
                  </a:lnTo>
                  <a:lnTo>
                    <a:pt x="468" y="1410"/>
                  </a:lnTo>
                  <a:lnTo>
                    <a:pt x="468" y="1410"/>
                  </a:lnTo>
                  <a:lnTo>
                    <a:pt x="468" y="1410"/>
                  </a:lnTo>
                  <a:lnTo>
                    <a:pt x="468" y="1404"/>
                  </a:lnTo>
                  <a:lnTo>
                    <a:pt x="468" y="1404"/>
                  </a:lnTo>
                  <a:lnTo>
                    <a:pt x="474" y="1404"/>
                  </a:lnTo>
                  <a:lnTo>
                    <a:pt x="474" y="1399"/>
                  </a:lnTo>
                  <a:lnTo>
                    <a:pt x="474" y="1399"/>
                  </a:lnTo>
                  <a:lnTo>
                    <a:pt x="485" y="1399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85" y="1393"/>
                  </a:lnTo>
                  <a:lnTo>
                    <a:pt x="490" y="1393"/>
                  </a:lnTo>
                  <a:lnTo>
                    <a:pt x="490" y="1387"/>
                  </a:lnTo>
                  <a:lnTo>
                    <a:pt x="490" y="1387"/>
                  </a:lnTo>
                  <a:lnTo>
                    <a:pt x="496" y="1387"/>
                  </a:lnTo>
                  <a:lnTo>
                    <a:pt x="496" y="1387"/>
                  </a:lnTo>
                  <a:lnTo>
                    <a:pt x="496" y="1387"/>
                  </a:lnTo>
                  <a:lnTo>
                    <a:pt x="507" y="1387"/>
                  </a:lnTo>
                  <a:lnTo>
                    <a:pt x="507" y="1376"/>
                  </a:lnTo>
                  <a:lnTo>
                    <a:pt x="507" y="1376"/>
                  </a:lnTo>
                  <a:lnTo>
                    <a:pt x="507" y="1376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07" y="1370"/>
                  </a:lnTo>
                  <a:lnTo>
                    <a:pt x="513" y="1370"/>
                  </a:lnTo>
                  <a:lnTo>
                    <a:pt x="513" y="1365"/>
                  </a:lnTo>
                  <a:lnTo>
                    <a:pt x="513" y="1365"/>
                  </a:lnTo>
                  <a:lnTo>
                    <a:pt x="519" y="1365"/>
                  </a:lnTo>
                  <a:lnTo>
                    <a:pt x="519" y="1359"/>
                  </a:lnTo>
                  <a:lnTo>
                    <a:pt x="519" y="1359"/>
                  </a:lnTo>
                  <a:lnTo>
                    <a:pt x="530" y="1359"/>
                  </a:lnTo>
                  <a:lnTo>
                    <a:pt x="530" y="1353"/>
                  </a:lnTo>
                  <a:lnTo>
                    <a:pt x="530" y="1353"/>
                  </a:lnTo>
                  <a:lnTo>
                    <a:pt x="547" y="1353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47" y="1342"/>
                  </a:lnTo>
                  <a:lnTo>
                    <a:pt x="564" y="1342"/>
                  </a:lnTo>
                  <a:lnTo>
                    <a:pt x="564" y="1336"/>
                  </a:lnTo>
                  <a:lnTo>
                    <a:pt x="564" y="1336"/>
                  </a:lnTo>
                  <a:lnTo>
                    <a:pt x="586" y="1336"/>
                  </a:lnTo>
                  <a:lnTo>
                    <a:pt x="586" y="1336"/>
                  </a:lnTo>
                  <a:lnTo>
                    <a:pt x="586" y="1336"/>
                  </a:lnTo>
                  <a:lnTo>
                    <a:pt x="598" y="1336"/>
                  </a:lnTo>
                  <a:lnTo>
                    <a:pt x="598" y="1331"/>
                  </a:lnTo>
                  <a:lnTo>
                    <a:pt x="598" y="1331"/>
                  </a:lnTo>
                  <a:lnTo>
                    <a:pt x="598" y="1331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5"/>
                  </a:lnTo>
                  <a:lnTo>
                    <a:pt x="598" y="1320"/>
                  </a:lnTo>
                  <a:lnTo>
                    <a:pt x="598" y="1320"/>
                  </a:lnTo>
                  <a:lnTo>
                    <a:pt x="615" y="1320"/>
                  </a:lnTo>
                  <a:lnTo>
                    <a:pt x="615" y="1314"/>
                  </a:lnTo>
                  <a:lnTo>
                    <a:pt x="615" y="1314"/>
                  </a:lnTo>
                  <a:lnTo>
                    <a:pt x="631" y="1314"/>
                  </a:lnTo>
                  <a:lnTo>
                    <a:pt x="631" y="1314"/>
                  </a:lnTo>
                  <a:lnTo>
                    <a:pt x="631" y="1314"/>
                  </a:lnTo>
                  <a:lnTo>
                    <a:pt x="637" y="1314"/>
                  </a:lnTo>
                  <a:lnTo>
                    <a:pt x="637" y="1308"/>
                  </a:lnTo>
                  <a:lnTo>
                    <a:pt x="637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3" y="1308"/>
                  </a:lnTo>
                  <a:lnTo>
                    <a:pt x="648" y="1308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48" y="1303"/>
                  </a:lnTo>
                  <a:lnTo>
                    <a:pt x="660" y="1303"/>
                  </a:lnTo>
                  <a:lnTo>
                    <a:pt x="660" y="1291"/>
                  </a:lnTo>
                  <a:lnTo>
                    <a:pt x="660" y="1291"/>
                  </a:lnTo>
                  <a:lnTo>
                    <a:pt x="671" y="1291"/>
                  </a:lnTo>
                  <a:lnTo>
                    <a:pt x="671" y="1291"/>
                  </a:lnTo>
                  <a:lnTo>
                    <a:pt x="671" y="1291"/>
                  </a:lnTo>
                  <a:lnTo>
                    <a:pt x="688" y="1291"/>
                  </a:lnTo>
                  <a:lnTo>
                    <a:pt x="688" y="1286"/>
                  </a:lnTo>
                  <a:lnTo>
                    <a:pt x="688" y="1286"/>
                  </a:lnTo>
                  <a:lnTo>
                    <a:pt x="716" y="1286"/>
                  </a:lnTo>
                  <a:lnTo>
                    <a:pt x="716" y="1286"/>
                  </a:lnTo>
                  <a:lnTo>
                    <a:pt x="716" y="1286"/>
                  </a:lnTo>
                  <a:lnTo>
                    <a:pt x="727" y="1286"/>
                  </a:lnTo>
                  <a:lnTo>
                    <a:pt x="727" y="1280"/>
                  </a:lnTo>
                  <a:lnTo>
                    <a:pt x="727" y="1280"/>
                  </a:lnTo>
                  <a:lnTo>
                    <a:pt x="750" y="1280"/>
                  </a:lnTo>
                  <a:lnTo>
                    <a:pt x="750" y="1280"/>
                  </a:lnTo>
                  <a:lnTo>
                    <a:pt x="750" y="1280"/>
                  </a:lnTo>
                  <a:lnTo>
                    <a:pt x="755" y="1280"/>
                  </a:lnTo>
                  <a:lnTo>
                    <a:pt x="755" y="1275"/>
                  </a:lnTo>
                  <a:lnTo>
                    <a:pt x="755" y="1275"/>
                  </a:lnTo>
                  <a:lnTo>
                    <a:pt x="755" y="1275"/>
                  </a:lnTo>
                  <a:lnTo>
                    <a:pt x="755" y="1269"/>
                  </a:lnTo>
                  <a:lnTo>
                    <a:pt x="755" y="1269"/>
                  </a:lnTo>
                  <a:lnTo>
                    <a:pt x="761" y="1269"/>
                  </a:lnTo>
                  <a:lnTo>
                    <a:pt x="761" y="1263"/>
                  </a:lnTo>
                  <a:lnTo>
                    <a:pt x="761" y="1263"/>
                  </a:lnTo>
                  <a:lnTo>
                    <a:pt x="767" y="1263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67" y="1252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72" y="1252"/>
                  </a:lnTo>
                  <a:lnTo>
                    <a:pt x="778" y="1252"/>
                  </a:lnTo>
                  <a:lnTo>
                    <a:pt x="778" y="1241"/>
                  </a:lnTo>
                  <a:lnTo>
                    <a:pt x="778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4" y="1241"/>
                  </a:lnTo>
                  <a:lnTo>
                    <a:pt x="789" y="1241"/>
                  </a:lnTo>
                  <a:lnTo>
                    <a:pt x="789" y="1241"/>
                  </a:lnTo>
                  <a:lnTo>
                    <a:pt x="789" y="1241"/>
                  </a:lnTo>
                  <a:lnTo>
                    <a:pt x="801" y="1241"/>
                  </a:lnTo>
                  <a:lnTo>
                    <a:pt x="801" y="1235"/>
                  </a:lnTo>
                  <a:lnTo>
                    <a:pt x="801" y="1235"/>
                  </a:lnTo>
                  <a:lnTo>
                    <a:pt x="806" y="1235"/>
                  </a:lnTo>
                  <a:lnTo>
                    <a:pt x="806" y="1235"/>
                  </a:lnTo>
                  <a:lnTo>
                    <a:pt x="806" y="1235"/>
                  </a:lnTo>
                  <a:lnTo>
                    <a:pt x="812" y="1235"/>
                  </a:lnTo>
                  <a:lnTo>
                    <a:pt x="812" y="1229"/>
                  </a:lnTo>
                  <a:lnTo>
                    <a:pt x="812" y="1229"/>
                  </a:lnTo>
                  <a:lnTo>
                    <a:pt x="823" y="1229"/>
                  </a:lnTo>
                  <a:lnTo>
                    <a:pt x="823" y="1224"/>
                  </a:lnTo>
                  <a:lnTo>
                    <a:pt x="823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24"/>
                  </a:lnTo>
                  <a:lnTo>
                    <a:pt x="829" y="1218"/>
                  </a:lnTo>
                  <a:lnTo>
                    <a:pt x="829" y="1218"/>
                  </a:lnTo>
                  <a:lnTo>
                    <a:pt x="834" y="1218"/>
                  </a:lnTo>
                  <a:lnTo>
                    <a:pt x="834" y="1212"/>
                  </a:lnTo>
                  <a:lnTo>
                    <a:pt x="834" y="1212"/>
                  </a:lnTo>
                  <a:lnTo>
                    <a:pt x="834" y="1212"/>
                  </a:lnTo>
                  <a:lnTo>
                    <a:pt x="834" y="1207"/>
                  </a:lnTo>
                  <a:lnTo>
                    <a:pt x="834" y="1207"/>
                  </a:lnTo>
                  <a:lnTo>
                    <a:pt x="851" y="1207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1" y="1201"/>
                  </a:lnTo>
                  <a:lnTo>
                    <a:pt x="857" y="1201"/>
                  </a:lnTo>
                  <a:lnTo>
                    <a:pt x="857" y="1201"/>
                  </a:lnTo>
                  <a:lnTo>
                    <a:pt x="857" y="1201"/>
                  </a:lnTo>
                  <a:lnTo>
                    <a:pt x="863" y="1201"/>
                  </a:lnTo>
                  <a:lnTo>
                    <a:pt x="863" y="1195"/>
                  </a:lnTo>
                  <a:lnTo>
                    <a:pt x="863" y="1195"/>
                  </a:lnTo>
                  <a:lnTo>
                    <a:pt x="863" y="1195"/>
                  </a:lnTo>
                  <a:lnTo>
                    <a:pt x="863" y="1190"/>
                  </a:lnTo>
                  <a:lnTo>
                    <a:pt x="863" y="1190"/>
                  </a:lnTo>
                  <a:lnTo>
                    <a:pt x="863" y="1190"/>
                  </a:lnTo>
                  <a:lnTo>
                    <a:pt x="863" y="1184"/>
                  </a:lnTo>
                  <a:lnTo>
                    <a:pt x="863" y="1184"/>
                  </a:lnTo>
                  <a:lnTo>
                    <a:pt x="868" y="1184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68" y="1179"/>
                  </a:lnTo>
                  <a:lnTo>
                    <a:pt x="874" y="1179"/>
                  </a:lnTo>
                  <a:lnTo>
                    <a:pt x="874" y="1173"/>
                  </a:lnTo>
                  <a:lnTo>
                    <a:pt x="874" y="1173"/>
                  </a:lnTo>
                  <a:lnTo>
                    <a:pt x="879" y="1173"/>
                  </a:lnTo>
                  <a:lnTo>
                    <a:pt x="879" y="1167"/>
                  </a:lnTo>
                  <a:lnTo>
                    <a:pt x="879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7"/>
                  </a:lnTo>
                  <a:lnTo>
                    <a:pt x="885" y="1162"/>
                  </a:lnTo>
                  <a:lnTo>
                    <a:pt x="885" y="1162"/>
                  </a:lnTo>
                  <a:lnTo>
                    <a:pt x="891" y="1162"/>
                  </a:lnTo>
                  <a:lnTo>
                    <a:pt x="891" y="1150"/>
                  </a:lnTo>
                  <a:lnTo>
                    <a:pt x="891" y="1150"/>
                  </a:lnTo>
                  <a:lnTo>
                    <a:pt x="902" y="1150"/>
                  </a:lnTo>
                  <a:lnTo>
                    <a:pt x="902" y="1145"/>
                  </a:lnTo>
                  <a:lnTo>
                    <a:pt x="902" y="1145"/>
                  </a:lnTo>
                  <a:lnTo>
                    <a:pt x="908" y="1145"/>
                  </a:lnTo>
                  <a:lnTo>
                    <a:pt x="908" y="1145"/>
                  </a:lnTo>
                  <a:lnTo>
                    <a:pt x="908" y="1145"/>
                  </a:lnTo>
                  <a:lnTo>
                    <a:pt x="913" y="1145"/>
                  </a:lnTo>
                  <a:lnTo>
                    <a:pt x="913" y="1145"/>
                  </a:lnTo>
                  <a:lnTo>
                    <a:pt x="913" y="1145"/>
                  </a:lnTo>
                  <a:lnTo>
                    <a:pt x="925" y="1145"/>
                  </a:lnTo>
                  <a:lnTo>
                    <a:pt x="925" y="1139"/>
                  </a:lnTo>
                  <a:lnTo>
                    <a:pt x="925" y="1139"/>
                  </a:lnTo>
                  <a:lnTo>
                    <a:pt x="936" y="1139"/>
                  </a:lnTo>
                  <a:lnTo>
                    <a:pt x="936" y="1133"/>
                  </a:lnTo>
                  <a:lnTo>
                    <a:pt x="936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33"/>
                  </a:lnTo>
                  <a:lnTo>
                    <a:pt x="953" y="1128"/>
                  </a:lnTo>
                  <a:lnTo>
                    <a:pt x="953" y="1128"/>
                  </a:lnTo>
                  <a:lnTo>
                    <a:pt x="958" y="1128"/>
                  </a:lnTo>
                  <a:lnTo>
                    <a:pt x="958" y="1128"/>
                  </a:lnTo>
                  <a:lnTo>
                    <a:pt x="958" y="1128"/>
                  </a:lnTo>
                  <a:lnTo>
                    <a:pt x="970" y="1128"/>
                  </a:lnTo>
                  <a:lnTo>
                    <a:pt x="970" y="1128"/>
                  </a:lnTo>
                  <a:lnTo>
                    <a:pt x="970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8"/>
                  </a:lnTo>
                  <a:lnTo>
                    <a:pt x="975" y="1122"/>
                  </a:lnTo>
                  <a:lnTo>
                    <a:pt x="975" y="1122"/>
                  </a:lnTo>
                  <a:lnTo>
                    <a:pt x="981" y="1122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1" y="1117"/>
                  </a:lnTo>
                  <a:lnTo>
                    <a:pt x="987" y="1117"/>
                  </a:lnTo>
                  <a:lnTo>
                    <a:pt x="987" y="1117"/>
                  </a:lnTo>
                  <a:lnTo>
                    <a:pt x="987" y="1117"/>
                  </a:lnTo>
                  <a:lnTo>
                    <a:pt x="992" y="1117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992" y="1111"/>
                  </a:lnTo>
                  <a:lnTo>
                    <a:pt x="1004" y="1111"/>
                  </a:lnTo>
                  <a:lnTo>
                    <a:pt x="1004" y="1105"/>
                  </a:lnTo>
                  <a:lnTo>
                    <a:pt x="1004" y="1105"/>
                  </a:lnTo>
                  <a:lnTo>
                    <a:pt x="1009" y="1105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09" y="1100"/>
                  </a:lnTo>
                  <a:lnTo>
                    <a:pt x="1015" y="1100"/>
                  </a:lnTo>
                  <a:lnTo>
                    <a:pt x="1015" y="1100"/>
                  </a:lnTo>
                  <a:lnTo>
                    <a:pt x="1015" y="1100"/>
                  </a:lnTo>
                  <a:lnTo>
                    <a:pt x="1032" y="1100"/>
                  </a:lnTo>
                  <a:lnTo>
                    <a:pt x="1032" y="1100"/>
                  </a:lnTo>
                  <a:lnTo>
                    <a:pt x="1032" y="1100"/>
                  </a:lnTo>
                  <a:lnTo>
                    <a:pt x="1043" y="1100"/>
                  </a:lnTo>
                  <a:lnTo>
                    <a:pt x="1043" y="1088"/>
                  </a:lnTo>
                  <a:lnTo>
                    <a:pt x="1043" y="1088"/>
                  </a:lnTo>
                  <a:lnTo>
                    <a:pt x="1049" y="1088"/>
                  </a:lnTo>
                  <a:lnTo>
                    <a:pt x="1049" y="1083"/>
                  </a:lnTo>
                  <a:lnTo>
                    <a:pt x="1049" y="1083"/>
                  </a:lnTo>
                  <a:lnTo>
                    <a:pt x="1060" y="1083"/>
                  </a:lnTo>
                  <a:lnTo>
                    <a:pt x="1060" y="1077"/>
                  </a:lnTo>
                  <a:lnTo>
                    <a:pt x="1060" y="1077"/>
                  </a:lnTo>
                  <a:lnTo>
                    <a:pt x="1066" y="1077"/>
                  </a:lnTo>
                  <a:lnTo>
                    <a:pt x="1066" y="1071"/>
                  </a:lnTo>
                  <a:lnTo>
                    <a:pt x="1066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77" y="1071"/>
                  </a:lnTo>
                  <a:lnTo>
                    <a:pt x="1099" y="1071"/>
                  </a:lnTo>
                  <a:lnTo>
                    <a:pt x="1099" y="1066"/>
                  </a:lnTo>
                  <a:lnTo>
                    <a:pt x="1099" y="1066"/>
                  </a:lnTo>
                  <a:lnTo>
                    <a:pt x="1105" y="1066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05" y="1060"/>
                  </a:lnTo>
                  <a:lnTo>
                    <a:pt x="1116" y="1060"/>
                  </a:lnTo>
                  <a:lnTo>
                    <a:pt x="1116" y="1060"/>
                  </a:lnTo>
                  <a:lnTo>
                    <a:pt x="1116" y="1060"/>
                  </a:lnTo>
                  <a:lnTo>
                    <a:pt x="1122" y="1060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2" y="1054"/>
                  </a:lnTo>
                  <a:lnTo>
                    <a:pt x="1128" y="1054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28" y="1049"/>
                  </a:lnTo>
                  <a:lnTo>
                    <a:pt x="1133" y="1049"/>
                  </a:lnTo>
                  <a:lnTo>
                    <a:pt x="1133" y="1043"/>
                  </a:lnTo>
                  <a:lnTo>
                    <a:pt x="1133" y="1043"/>
                  </a:lnTo>
                  <a:lnTo>
                    <a:pt x="1133" y="1043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3" y="1038"/>
                  </a:lnTo>
                  <a:lnTo>
                    <a:pt x="1139" y="1038"/>
                  </a:lnTo>
                  <a:lnTo>
                    <a:pt x="1139" y="1032"/>
                  </a:lnTo>
                  <a:lnTo>
                    <a:pt x="1139" y="1032"/>
                  </a:lnTo>
                  <a:lnTo>
                    <a:pt x="1144" y="1032"/>
                  </a:lnTo>
                  <a:lnTo>
                    <a:pt x="1144" y="1032"/>
                  </a:lnTo>
                  <a:lnTo>
                    <a:pt x="1144" y="1032"/>
                  </a:lnTo>
                  <a:lnTo>
                    <a:pt x="1150" y="1032"/>
                  </a:lnTo>
                  <a:lnTo>
                    <a:pt x="1150" y="1026"/>
                  </a:lnTo>
                  <a:lnTo>
                    <a:pt x="1150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6"/>
                  </a:lnTo>
                  <a:lnTo>
                    <a:pt x="1167" y="1021"/>
                  </a:lnTo>
                  <a:lnTo>
                    <a:pt x="1167" y="1021"/>
                  </a:lnTo>
                  <a:lnTo>
                    <a:pt x="1178" y="1021"/>
                  </a:lnTo>
                  <a:lnTo>
                    <a:pt x="1178" y="1021"/>
                  </a:lnTo>
                  <a:lnTo>
                    <a:pt x="1178" y="1021"/>
                  </a:lnTo>
                  <a:lnTo>
                    <a:pt x="1184" y="1021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84" y="1015"/>
                  </a:lnTo>
                  <a:lnTo>
                    <a:pt x="1195" y="1015"/>
                  </a:lnTo>
                  <a:lnTo>
                    <a:pt x="1195" y="1015"/>
                  </a:lnTo>
                  <a:lnTo>
                    <a:pt x="1195" y="1015"/>
                  </a:lnTo>
                  <a:lnTo>
                    <a:pt x="1201" y="1015"/>
                  </a:lnTo>
                  <a:lnTo>
                    <a:pt x="1201" y="1009"/>
                  </a:lnTo>
                  <a:lnTo>
                    <a:pt x="1201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06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9"/>
                  </a:lnTo>
                  <a:lnTo>
                    <a:pt x="1218" y="1004"/>
                  </a:lnTo>
                  <a:lnTo>
                    <a:pt x="1218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1004"/>
                  </a:lnTo>
                  <a:lnTo>
                    <a:pt x="1229" y="998"/>
                  </a:lnTo>
                  <a:lnTo>
                    <a:pt x="1229" y="998"/>
                  </a:lnTo>
                  <a:lnTo>
                    <a:pt x="1240" y="998"/>
                  </a:lnTo>
                  <a:lnTo>
                    <a:pt x="1240" y="992"/>
                  </a:lnTo>
                  <a:lnTo>
                    <a:pt x="1240" y="992"/>
                  </a:lnTo>
                  <a:lnTo>
                    <a:pt x="1246" y="992"/>
                  </a:lnTo>
                  <a:lnTo>
                    <a:pt x="1246" y="992"/>
                  </a:lnTo>
                  <a:lnTo>
                    <a:pt x="1246" y="992"/>
                  </a:lnTo>
                  <a:lnTo>
                    <a:pt x="1252" y="992"/>
                  </a:lnTo>
                  <a:lnTo>
                    <a:pt x="1252" y="987"/>
                  </a:lnTo>
                  <a:lnTo>
                    <a:pt x="1252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87"/>
                  </a:lnTo>
                  <a:lnTo>
                    <a:pt x="1257" y="976"/>
                  </a:lnTo>
                  <a:lnTo>
                    <a:pt x="1257" y="976"/>
                  </a:lnTo>
                  <a:lnTo>
                    <a:pt x="1274" y="976"/>
                  </a:lnTo>
                  <a:lnTo>
                    <a:pt x="1274" y="976"/>
                  </a:lnTo>
                  <a:lnTo>
                    <a:pt x="1274" y="976"/>
                  </a:lnTo>
                  <a:lnTo>
                    <a:pt x="1280" y="976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80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291" y="970"/>
                  </a:lnTo>
                  <a:lnTo>
                    <a:pt x="1308" y="970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08" y="964"/>
                  </a:lnTo>
                  <a:lnTo>
                    <a:pt x="1314" y="964"/>
                  </a:lnTo>
                  <a:lnTo>
                    <a:pt x="1314" y="964"/>
                  </a:lnTo>
                  <a:lnTo>
                    <a:pt x="1314" y="964"/>
                  </a:lnTo>
                  <a:lnTo>
                    <a:pt x="1319" y="964"/>
                  </a:lnTo>
                  <a:lnTo>
                    <a:pt x="1319" y="959"/>
                  </a:lnTo>
                  <a:lnTo>
                    <a:pt x="1319" y="959"/>
                  </a:lnTo>
                  <a:lnTo>
                    <a:pt x="1325" y="959"/>
                  </a:lnTo>
                  <a:lnTo>
                    <a:pt x="1325" y="959"/>
                  </a:lnTo>
                  <a:lnTo>
                    <a:pt x="1325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9"/>
                  </a:lnTo>
                  <a:lnTo>
                    <a:pt x="1336" y="953"/>
                  </a:lnTo>
                  <a:lnTo>
                    <a:pt x="1336" y="953"/>
                  </a:lnTo>
                  <a:lnTo>
                    <a:pt x="1353" y="953"/>
                  </a:lnTo>
                  <a:lnTo>
                    <a:pt x="1353" y="947"/>
                  </a:lnTo>
                  <a:lnTo>
                    <a:pt x="1353" y="947"/>
                  </a:lnTo>
                  <a:lnTo>
                    <a:pt x="1364" y="947"/>
                  </a:lnTo>
                  <a:lnTo>
                    <a:pt x="1364" y="947"/>
                  </a:lnTo>
                  <a:lnTo>
                    <a:pt x="1364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7"/>
                  </a:lnTo>
                  <a:lnTo>
                    <a:pt x="1381" y="942"/>
                  </a:lnTo>
                  <a:lnTo>
                    <a:pt x="1381" y="942"/>
                  </a:lnTo>
                  <a:lnTo>
                    <a:pt x="1392" y="942"/>
                  </a:lnTo>
                  <a:lnTo>
                    <a:pt x="1392" y="936"/>
                  </a:lnTo>
                  <a:lnTo>
                    <a:pt x="1392" y="936"/>
                  </a:lnTo>
                  <a:lnTo>
                    <a:pt x="1398" y="936"/>
                  </a:lnTo>
                  <a:lnTo>
                    <a:pt x="1398" y="930"/>
                  </a:lnTo>
                  <a:lnTo>
                    <a:pt x="1398" y="930"/>
                  </a:lnTo>
                  <a:lnTo>
                    <a:pt x="1404" y="930"/>
                  </a:lnTo>
                  <a:lnTo>
                    <a:pt x="1404" y="925"/>
                  </a:lnTo>
                  <a:lnTo>
                    <a:pt x="1404" y="925"/>
                  </a:lnTo>
                  <a:lnTo>
                    <a:pt x="1409" y="925"/>
                  </a:lnTo>
                  <a:lnTo>
                    <a:pt x="1409" y="925"/>
                  </a:lnTo>
                  <a:lnTo>
                    <a:pt x="1409" y="925"/>
                  </a:lnTo>
                  <a:lnTo>
                    <a:pt x="1421" y="925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1" y="919"/>
                  </a:lnTo>
                  <a:lnTo>
                    <a:pt x="1426" y="919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26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14"/>
                  </a:lnTo>
                  <a:lnTo>
                    <a:pt x="1432" y="902"/>
                  </a:lnTo>
                  <a:lnTo>
                    <a:pt x="1432" y="902"/>
                  </a:lnTo>
                  <a:lnTo>
                    <a:pt x="1443" y="902"/>
                  </a:lnTo>
                  <a:lnTo>
                    <a:pt x="1443" y="902"/>
                  </a:lnTo>
                  <a:lnTo>
                    <a:pt x="1443" y="902"/>
                  </a:lnTo>
                  <a:lnTo>
                    <a:pt x="1455" y="902"/>
                  </a:lnTo>
                  <a:lnTo>
                    <a:pt x="1455" y="902"/>
                  </a:lnTo>
                  <a:lnTo>
                    <a:pt x="1455" y="902"/>
                  </a:lnTo>
                  <a:lnTo>
                    <a:pt x="1471" y="902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1" y="897"/>
                  </a:lnTo>
                  <a:lnTo>
                    <a:pt x="1477" y="897"/>
                  </a:lnTo>
                  <a:lnTo>
                    <a:pt x="1477" y="891"/>
                  </a:lnTo>
                  <a:lnTo>
                    <a:pt x="1477" y="891"/>
                  </a:lnTo>
                  <a:lnTo>
                    <a:pt x="1483" y="891"/>
                  </a:lnTo>
                  <a:lnTo>
                    <a:pt x="1483" y="891"/>
                  </a:lnTo>
                  <a:lnTo>
                    <a:pt x="1483" y="891"/>
                  </a:lnTo>
                  <a:lnTo>
                    <a:pt x="1494" y="891"/>
                  </a:lnTo>
                  <a:lnTo>
                    <a:pt x="1494" y="891"/>
                  </a:lnTo>
                  <a:lnTo>
                    <a:pt x="1494" y="891"/>
                  </a:lnTo>
                  <a:lnTo>
                    <a:pt x="1500" y="891"/>
                  </a:lnTo>
                  <a:lnTo>
                    <a:pt x="1500" y="891"/>
                  </a:lnTo>
                  <a:lnTo>
                    <a:pt x="1500" y="891"/>
                  </a:lnTo>
                  <a:lnTo>
                    <a:pt x="1517" y="891"/>
                  </a:lnTo>
                  <a:lnTo>
                    <a:pt x="1517" y="891"/>
                  </a:lnTo>
                  <a:lnTo>
                    <a:pt x="1517" y="891"/>
                  </a:lnTo>
                  <a:lnTo>
                    <a:pt x="1528" y="891"/>
                  </a:lnTo>
                  <a:lnTo>
                    <a:pt x="1528" y="891"/>
                  </a:lnTo>
                  <a:lnTo>
                    <a:pt x="1528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91"/>
                  </a:lnTo>
                  <a:lnTo>
                    <a:pt x="1533" y="885"/>
                  </a:lnTo>
                  <a:lnTo>
                    <a:pt x="1533" y="885"/>
                  </a:lnTo>
                  <a:lnTo>
                    <a:pt x="1550" y="885"/>
                  </a:lnTo>
                  <a:lnTo>
                    <a:pt x="1550" y="874"/>
                  </a:lnTo>
                  <a:lnTo>
                    <a:pt x="1550" y="874"/>
                  </a:lnTo>
                  <a:lnTo>
                    <a:pt x="1556" y="874"/>
                  </a:lnTo>
                  <a:lnTo>
                    <a:pt x="1556" y="868"/>
                  </a:lnTo>
                  <a:lnTo>
                    <a:pt x="1556" y="868"/>
                  </a:lnTo>
                  <a:lnTo>
                    <a:pt x="1556" y="868"/>
                  </a:lnTo>
                  <a:lnTo>
                    <a:pt x="1556" y="863"/>
                  </a:lnTo>
                  <a:lnTo>
                    <a:pt x="1556" y="863"/>
                  </a:lnTo>
                  <a:lnTo>
                    <a:pt x="1562" y="863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2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7"/>
                  </a:lnTo>
                  <a:lnTo>
                    <a:pt x="1567" y="851"/>
                  </a:lnTo>
                  <a:lnTo>
                    <a:pt x="1567" y="851"/>
                  </a:lnTo>
                  <a:lnTo>
                    <a:pt x="1590" y="851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6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0" y="840"/>
                  </a:lnTo>
                  <a:lnTo>
                    <a:pt x="1595" y="840"/>
                  </a:lnTo>
                  <a:lnTo>
                    <a:pt x="1595" y="840"/>
                  </a:lnTo>
                  <a:lnTo>
                    <a:pt x="1595" y="840"/>
                  </a:lnTo>
                  <a:lnTo>
                    <a:pt x="1601" y="840"/>
                  </a:lnTo>
                  <a:lnTo>
                    <a:pt x="1601" y="840"/>
                  </a:lnTo>
                  <a:lnTo>
                    <a:pt x="1601" y="840"/>
                  </a:lnTo>
                  <a:lnTo>
                    <a:pt x="1607" y="840"/>
                  </a:lnTo>
                  <a:lnTo>
                    <a:pt x="1607" y="840"/>
                  </a:lnTo>
                  <a:lnTo>
                    <a:pt x="1607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40"/>
                  </a:lnTo>
                  <a:lnTo>
                    <a:pt x="1618" y="834"/>
                  </a:lnTo>
                  <a:lnTo>
                    <a:pt x="1618" y="834"/>
                  </a:lnTo>
                  <a:lnTo>
                    <a:pt x="1624" y="834"/>
                  </a:lnTo>
                  <a:lnTo>
                    <a:pt x="1624" y="829"/>
                  </a:lnTo>
                  <a:lnTo>
                    <a:pt x="1624" y="829"/>
                  </a:lnTo>
                  <a:lnTo>
                    <a:pt x="1624" y="829"/>
                  </a:lnTo>
                  <a:lnTo>
                    <a:pt x="1624" y="823"/>
                  </a:lnTo>
                  <a:lnTo>
                    <a:pt x="1624" y="823"/>
                  </a:lnTo>
                  <a:lnTo>
                    <a:pt x="1629" y="823"/>
                  </a:lnTo>
                  <a:lnTo>
                    <a:pt x="1629" y="823"/>
                  </a:lnTo>
                  <a:lnTo>
                    <a:pt x="1629" y="823"/>
                  </a:lnTo>
                  <a:lnTo>
                    <a:pt x="1641" y="823"/>
                  </a:lnTo>
                  <a:lnTo>
                    <a:pt x="1641" y="818"/>
                  </a:lnTo>
                  <a:lnTo>
                    <a:pt x="1641" y="818"/>
                  </a:lnTo>
                  <a:lnTo>
                    <a:pt x="1658" y="818"/>
                  </a:lnTo>
                  <a:lnTo>
                    <a:pt x="1658" y="812"/>
                  </a:lnTo>
                  <a:lnTo>
                    <a:pt x="1658" y="812"/>
                  </a:lnTo>
                  <a:lnTo>
                    <a:pt x="1669" y="812"/>
                  </a:lnTo>
                  <a:lnTo>
                    <a:pt x="1669" y="812"/>
                  </a:lnTo>
                  <a:lnTo>
                    <a:pt x="1669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74" y="812"/>
                  </a:lnTo>
                  <a:lnTo>
                    <a:pt x="1680" y="812"/>
                  </a:lnTo>
                  <a:lnTo>
                    <a:pt x="1680" y="806"/>
                  </a:lnTo>
                  <a:lnTo>
                    <a:pt x="1680" y="806"/>
                  </a:lnTo>
                  <a:lnTo>
                    <a:pt x="1703" y="806"/>
                  </a:lnTo>
                  <a:lnTo>
                    <a:pt x="1703" y="806"/>
                  </a:lnTo>
                  <a:lnTo>
                    <a:pt x="1703" y="806"/>
                  </a:lnTo>
                  <a:lnTo>
                    <a:pt x="1708" y="806"/>
                  </a:lnTo>
                  <a:lnTo>
                    <a:pt x="1708" y="801"/>
                  </a:lnTo>
                  <a:lnTo>
                    <a:pt x="1708" y="801"/>
                  </a:lnTo>
                  <a:lnTo>
                    <a:pt x="1719" y="801"/>
                  </a:lnTo>
                  <a:lnTo>
                    <a:pt x="1719" y="795"/>
                  </a:lnTo>
                  <a:lnTo>
                    <a:pt x="1719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95"/>
                  </a:lnTo>
                  <a:lnTo>
                    <a:pt x="1725" y="789"/>
                  </a:lnTo>
                  <a:lnTo>
                    <a:pt x="1725" y="789"/>
                  </a:lnTo>
                  <a:lnTo>
                    <a:pt x="1748" y="789"/>
                  </a:lnTo>
                  <a:lnTo>
                    <a:pt x="1748" y="784"/>
                  </a:lnTo>
                  <a:lnTo>
                    <a:pt x="1748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84"/>
                  </a:lnTo>
                  <a:lnTo>
                    <a:pt x="1753" y="778"/>
                  </a:lnTo>
                  <a:lnTo>
                    <a:pt x="1753" y="778"/>
                  </a:lnTo>
                  <a:lnTo>
                    <a:pt x="1759" y="778"/>
                  </a:lnTo>
                  <a:lnTo>
                    <a:pt x="1759" y="778"/>
                  </a:lnTo>
                  <a:lnTo>
                    <a:pt x="1759" y="778"/>
                  </a:lnTo>
                  <a:lnTo>
                    <a:pt x="1765" y="778"/>
                  </a:lnTo>
                  <a:lnTo>
                    <a:pt x="1765" y="773"/>
                  </a:lnTo>
                  <a:lnTo>
                    <a:pt x="1765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73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70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81" y="767"/>
                  </a:lnTo>
                  <a:lnTo>
                    <a:pt x="1793" y="767"/>
                  </a:lnTo>
                  <a:lnTo>
                    <a:pt x="1793" y="761"/>
                  </a:lnTo>
                  <a:lnTo>
                    <a:pt x="1793" y="761"/>
                  </a:lnTo>
                  <a:lnTo>
                    <a:pt x="1804" y="761"/>
                  </a:lnTo>
                  <a:lnTo>
                    <a:pt x="1804" y="761"/>
                  </a:lnTo>
                  <a:lnTo>
                    <a:pt x="1804" y="761"/>
                  </a:lnTo>
                  <a:lnTo>
                    <a:pt x="1810" y="761"/>
                  </a:lnTo>
                  <a:lnTo>
                    <a:pt x="1810" y="756"/>
                  </a:lnTo>
                  <a:lnTo>
                    <a:pt x="1810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15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38" y="756"/>
                  </a:lnTo>
                  <a:lnTo>
                    <a:pt x="1849" y="756"/>
                  </a:lnTo>
                  <a:lnTo>
                    <a:pt x="1849" y="756"/>
                  </a:lnTo>
                  <a:lnTo>
                    <a:pt x="1849" y="756"/>
                  </a:lnTo>
                  <a:lnTo>
                    <a:pt x="1855" y="756"/>
                  </a:lnTo>
                  <a:lnTo>
                    <a:pt x="1855" y="756"/>
                  </a:lnTo>
                  <a:lnTo>
                    <a:pt x="1855" y="756"/>
                  </a:lnTo>
                  <a:lnTo>
                    <a:pt x="1860" y="756"/>
                  </a:lnTo>
                  <a:lnTo>
                    <a:pt x="1860" y="750"/>
                  </a:lnTo>
                  <a:lnTo>
                    <a:pt x="1860" y="750"/>
                  </a:lnTo>
                  <a:lnTo>
                    <a:pt x="1866" y="750"/>
                  </a:lnTo>
                  <a:lnTo>
                    <a:pt x="1866" y="744"/>
                  </a:lnTo>
                  <a:lnTo>
                    <a:pt x="1866" y="744"/>
                  </a:lnTo>
                  <a:lnTo>
                    <a:pt x="1889" y="744"/>
                  </a:lnTo>
                  <a:lnTo>
                    <a:pt x="1889" y="739"/>
                  </a:lnTo>
                  <a:lnTo>
                    <a:pt x="1889" y="739"/>
                  </a:lnTo>
                  <a:lnTo>
                    <a:pt x="1889" y="739"/>
                  </a:lnTo>
                  <a:lnTo>
                    <a:pt x="1889" y="733"/>
                  </a:lnTo>
                  <a:lnTo>
                    <a:pt x="1889" y="733"/>
                  </a:lnTo>
                  <a:lnTo>
                    <a:pt x="1894" y="733"/>
                  </a:lnTo>
                  <a:lnTo>
                    <a:pt x="1894" y="727"/>
                  </a:lnTo>
                  <a:lnTo>
                    <a:pt x="1894" y="727"/>
                  </a:lnTo>
                  <a:lnTo>
                    <a:pt x="1911" y="727"/>
                  </a:lnTo>
                  <a:lnTo>
                    <a:pt x="1911" y="722"/>
                  </a:lnTo>
                  <a:lnTo>
                    <a:pt x="1911" y="722"/>
                  </a:lnTo>
                  <a:lnTo>
                    <a:pt x="1917" y="722"/>
                  </a:lnTo>
                  <a:lnTo>
                    <a:pt x="1917" y="722"/>
                  </a:lnTo>
                  <a:lnTo>
                    <a:pt x="1917" y="722"/>
                  </a:lnTo>
                  <a:lnTo>
                    <a:pt x="1934" y="722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4" y="716"/>
                  </a:lnTo>
                  <a:lnTo>
                    <a:pt x="1939" y="716"/>
                  </a:lnTo>
                  <a:lnTo>
                    <a:pt x="1939" y="710"/>
                  </a:lnTo>
                  <a:lnTo>
                    <a:pt x="1939" y="710"/>
                  </a:lnTo>
                  <a:lnTo>
                    <a:pt x="1945" y="710"/>
                  </a:lnTo>
                  <a:lnTo>
                    <a:pt x="1945" y="705"/>
                  </a:lnTo>
                  <a:lnTo>
                    <a:pt x="1945" y="705"/>
                  </a:lnTo>
                  <a:lnTo>
                    <a:pt x="1962" y="705"/>
                  </a:lnTo>
                  <a:lnTo>
                    <a:pt x="1962" y="699"/>
                  </a:lnTo>
                  <a:lnTo>
                    <a:pt x="1962" y="699"/>
                  </a:lnTo>
                  <a:lnTo>
                    <a:pt x="1962" y="699"/>
                  </a:lnTo>
                  <a:lnTo>
                    <a:pt x="1962" y="693"/>
                  </a:lnTo>
                  <a:lnTo>
                    <a:pt x="1962" y="693"/>
                  </a:lnTo>
                  <a:lnTo>
                    <a:pt x="1973" y="693"/>
                  </a:lnTo>
                  <a:lnTo>
                    <a:pt x="1973" y="693"/>
                  </a:lnTo>
                  <a:lnTo>
                    <a:pt x="1973" y="693"/>
                  </a:lnTo>
                  <a:lnTo>
                    <a:pt x="1990" y="693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1990" y="688"/>
                  </a:lnTo>
                  <a:lnTo>
                    <a:pt x="2007" y="688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07" y="682"/>
                  </a:lnTo>
                  <a:lnTo>
                    <a:pt x="2013" y="682"/>
                  </a:lnTo>
                  <a:lnTo>
                    <a:pt x="2013" y="682"/>
                  </a:lnTo>
                  <a:lnTo>
                    <a:pt x="2013" y="682"/>
                  </a:lnTo>
                  <a:lnTo>
                    <a:pt x="2030" y="682"/>
                  </a:lnTo>
                  <a:lnTo>
                    <a:pt x="2030" y="682"/>
                  </a:lnTo>
                  <a:lnTo>
                    <a:pt x="2030" y="682"/>
                  </a:lnTo>
                  <a:lnTo>
                    <a:pt x="2041" y="682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1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46" y="677"/>
                  </a:lnTo>
                  <a:lnTo>
                    <a:pt x="2069" y="677"/>
                  </a:lnTo>
                  <a:lnTo>
                    <a:pt x="2069" y="671"/>
                  </a:lnTo>
                  <a:lnTo>
                    <a:pt x="2069" y="671"/>
                  </a:lnTo>
                  <a:lnTo>
                    <a:pt x="2080" y="671"/>
                  </a:lnTo>
                  <a:lnTo>
                    <a:pt x="2080" y="671"/>
                  </a:lnTo>
                  <a:lnTo>
                    <a:pt x="2080" y="671"/>
                  </a:lnTo>
                  <a:lnTo>
                    <a:pt x="2086" y="671"/>
                  </a:lnTo>
                  <a:lnTo>
                    <a:pt x="2086" y="671"/>
                  </a:lnTo>
                  <a:lnTo>
                    <a:pt x="2086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2" y="671"/>
                  </a:lnTo>
                  <a:lnTo>
                    <a:pt x="2097" y="671"/>
                  </a:lnTo>
                  <a:lnTo>
                    <a:pt x="2097" y="671"/>
                  </a:lnTo>
                  <a:lnTo>
                    <a:pt x="2097" y="671"/>
                  </a:lnTo>
                  <a:lnTo>
                    <a:pt x="2103" y="671"/>
                  </a:lnTo>
                  <a:lnTo>
                    <a:pt x="2103" y="665"/>
                  </a:lnTo>
                  <a:lnTo>
                    <a:pt x="2103" y="665"/>
                  </a:lnTo>
                  <a:lnTo>
                    <a:pt x="2108" y="665"/>
                  </a:lnTo>
                  <a:lnTo>
                    <a:pt x="2108" y="660"/>
                  </a:lnTo>
                  <a:lnTo>
                    <a:pt x="2108" y="660"/>
                  </a:lnTo>
                  <a:lnTo>
                    <a:pt x="2120" y="660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54"/>
                  </a:lnTo>
                  <a:lnTo>
                    <a:pt x="2120" y="648"/>
                  </a:lnTo>
                  <a:lnTo>
                    <a:pt x="2120" y="648"/>
                  </a:lnTo>
                  <a:lnTo>
                    <a:pt x="2131" y="648"/>
                  </a:lnTo>
                  <a:lnTo>
                    <a:pt x="2131" y="643"/>
                  </a:lnTo>
                  <a:lnTo>
                    <a:pt x="2131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48" y="643"/>
                  </a:lnTo>
                  <a:lnTo>
                    <a:pt x="2170" y="643"/>
                  </a:lnTo>
                  <a:lnTo>
                    <a:pt x="2170" y="643"/>
                  </a:lnTo>
                  <a:lnTo>
                    <a:pt x="2170" y="643"/>
                  </a:lnTo>
                  <a:lnTo>
                    <a:pt x="2176" y="643"/>
                  </a:lnTo>
                  <a:lnTo>
                    <a:pt x="2176" y="637"/>
                  </a:lnTo>
                  <a:lnTo>
                    <a:pt x="2176" y="637"/>
                  </a:lnTo>
                  <a:lnTo>
                    <a:pt x="2187" y="637"/>
                  </a:lnTo>
                  <a:lnTo>
                    <a:pt x="2187" y="631"/>
                  </a:lnTo>
                  <a:lnTo>
                    <a:pt x="2187" y="631"/>
                  </a:lnTo>
                  <a:lnTo>
                    <a:pt x="2193" y="631"/>
                  </a:lnTo>
                  <a:lnTo>
                    <a:pt x="2193" y="626"/>
                  </a:lnTo>
                  <a:lnTo>
                    <a:pt x="2193" y="626"/>
                  </a:lnTo>
                  <a:lnTo>
                    <a:pt x="2199" y="626"/>
                  </a:lnTo>
                  <a:lnTo>
                    <a:pt x="2199" y="615"/>
                  </a:lnTo>
                  <a:lnTo>
                    <a:pt x="2199" y="615"/>
                  </a:lnTo>
                  <a:lnTo>
                    <a:pt x="2204" y="615"/>
                  </a:lnTo>
                  <a:lnTo>
                    <a:pt x="2204" y="609"/>
                  </a:lnTo>
                  <a:lnTo>
                    <a:pt x="2204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9"/>
                  </a:lnTo>
                  <a:lnTo>
                    <a:pt x="2216" y="603"/>
                  </a:lnTo>
                  <a:lnTo>
                    <a:pt x="2216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27" y="603"/>
                  </a:lnTo>
                  <a:lnTo>
                    <a:pt x="2244" y="603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4" y="598"/>
                  </a:lnTo>
                  <a:lnTo>
                    <a:pt x="2249" y="598"/>
                  </a:lnTo>
                  <a:lnTo>
                    <a:pt x="2249" y="598"/>
                  </a:lnTo>
                  <a:lnTo>
                    <a:pt x="2249" y="598"/>
                  </a:lnTo>
                  <a:lnTo>
                    <a:pt x="2255" y="598"/>
                  </a:lnTo>
                  <a:lnTo>
                    <a:pt x="2255" y="598"/>
                  </a:lnTo>
                  <a:lnTo>
                    <a:pt x="2255" y="598"/>
                  </a:lnTo>
                  <a:lnTo>
                    <a:pt x="2261" y="598"/>
                  </a:lnTo>
                  <a:lnTo>
                    <a:pt x="2261" y="598"/>
                  </a:lnTo>
                  <a:lnTo>
                    <a:pt x="2261" y="598"/>
                  </a:lnTo>
                  <a:lnTo>
                    <a:pt x="2266" y="598"/>
                  </a:lnTo>
                  <a:lnTo>
                    <a:pt x="2266" y="598"/>
                  </a:lnTo>
                  <a:lnTo>
                    <a:pt x="2266" y="598"/>
                  </a:lnTo>
                  <a:lnTo>
                    <a:pt x="2278" y="598"/>
                  </a:lnTo>
                  <a:lnTo>
                    <a:pt x="2278" y="592"/>
                  </a:lnTo>
                  <a:lnTo>
                    <a:pt x="2278" y="592"/>
                  </a:lnTo>
                  <a:lnTo>
                    <a:pt x="2289" y="592"/>
                  </a:lnTo>
                  <a:lnTo>
                    <a:pt x="2289" y="592"/>
                  </a:lnTo>
                  <a:lnTo>
                    <a:pt x="2289" y="592"/>
                  </a:lnTo>
                  <a:lnTo>
                    <a:pt x="2295" y="592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295" y="586"/>
                  </a:lnTo>
                  <a:lnTo>
                    <a:pt x="2300" y="586"/>
                  </a:lnTo>
                  <a:lnTo>
                    <a:pt x="2300" y="581"/>
                  </a:lnTo>
                  <a:lnTo>
                    <a:pt x="2300" y="581"/>
                  </a:lnTo>
                  <a:lnTo>
                    <a:pt x="2300" y="581"/>
                  </a:lnTo>
                  <a:lnTo>
                    <a:pt x="2300" y="575"/>
                  </a:lnTo>
                  <a:lnTo>
                    <a:pt x="2300" y="575"/>
                  </a:lnTo>
                  <a:lnTo>
                    <a:pt x="2306" y="575"/>
                  </a:lnTo>
                  <a:lnTo>
                    <a:pt x="2306" y="569"/>
                  </a:lnTo>
                  <a:lnTo>
                    <a:pt x="2306" y="569"/>
                  </a:lnTo>
                  <a:lnTo>
                    <a:pt x="2317" y="569"/>
                  </a:lnTo>
                  <a:lnTo>
                    <a:pt x="2317" y="564"/>
                  </a:lnTo>
                  <a:lnTo>
                    <a:pt x="2317" y="564"/>
                  </a:lnTo>
                  <a:lnTo>
                    <a:pt x="2340" y="564"/>
                  </a:lnTo>
                  <a:lnTo>
                    <a:pt x="2340" y="558"/>
                  </a:lnTo>
                  <a:lnTo>
                    <a:pt x="2340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45" y="558"/>
                  </a:lnTo>
                  <a:lnTo>
                    <a:pt x="2351" y="558"/>
                  </a:lnTo>
                  <a:lnTo>
                    <a:pt x="2351" y="558"/>
                  </a:lnTo>
                  <a:lnTo>
                    <a:pt x="2351" y="558"/>
                  </a:lnTo>
                  <a:lnTo>
                    <a:pt x="2357" y="558"/>
                  </a:lnTo>
                  <a:lnTo>
                    <a:pt x="2357" y="553"/>
                  </a:lnTo>
                  <a:lnTo>
                    <a:pt x="2357" y="553"/>
                  </a:lnTo>
                  <a:lnTo>
                    <a:pt x="2362" y="553"/>
                  </a:lnTo>
                  <a:lnTo>
                    <a:pt x="2362" y="553"/>
                  </a:lnTo>
                  <a:lnTo>
                    <a:pt x="2362" y="553"/>
                  </a:lnTo>
                  <a:lnTo>
                    <a:pt x="2373" y="553"/>
                  </a:lnTo>
                  <a:lnTo>
                    <a:pt x="2373" y="553"/>
                  </a:lnTo>
                  <a:lnTo>
                    <a:pt x="2373" y="553"/>
                  </a:lnTo>
                  <a:lnTo>
                    <a:pt x="2379" y="553"/>
                  </a:lnTo>
                  <a:lnTo>
                    <a:pt x="2379" y="547"/>
                  </a:lnTo>
                  <a:lnTo>
                    <a:pt x="2379" y="547"/>
                  </a:lnTo>
                  <a:lnTo>
                    <a:pt x="2379" y="547"/>
                  </a:lnTo>
                  <a:lnTo>
                    <a:pt x="2379" y="541"/>
                  </a:lnTo>
                  <a:lnTo>
                    <a:pt x="2379" y="541"/>
                  </a:lnTo>
                  <a:lnTo>
                    <a:pt x="2379" y="541"/>
                  </a:lnTo>
                  <a:lnTo>
                    <a:pt x="2379" y="536"/>
                  </a:lnTo>
                  <a:lnTo>
                    <a:pt x="2379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85" y="536"/>
                  </a:lnTo>
                  <a:lnTo>
                    <a:pt x="2396" y="536"/>
                  </a:lnTo>
                  <a:lnTo>
                    <a:pt x="2396" y="530"/>
                  </a:lnTo>
                  <a:lnTo>
                    <a:pt x="2396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2" y="530"/>
                  </a:lnTo>
                  <a:lnTo>
                    <a:pt x="2407" y="530"/>
                  </a:lnTo>
                  <a:lnTo>
                    <a:pt x="2407" y="524"/>
                  </a:lnTo>
                  <a:lnTo>
                    <a:pt x="2407" y="524"/>
                  </a:lnTo>
                  <a:lnTo>
                    <a:pt x="2407" y="524"/>
                  </a:lnTo>
                  <a:lnTo>
                    <a:pt x="2407" y="519"/>
                  </a:lnTo>
                  <a:lnTo>
                    <a:pt x="2407" y="519"/>
                  </a:lnTo>
                  <a:lnTo>
                    <a:pt x="2413" y="519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13"/>
                  </a:lnTo>
                  <a:lnTo>
                    <a:pt x="2413" y="507"/>
                  </a:lnTo>
                  <a:lnTo>
                    <a:pt x="2413" y="507"/>
                  </a:lnTo>
                  <a:lnTo>
                    <a:pt x="2430" y="507"/>
                  </a:lnTo>
                  <a:lnTo>
                    <a:pt x="2430" y="507"/>
                  </a:lnTo>
                  <a:lnTo>
                    <a:pt x="2430" y="507"/>
                  </a:lnTo>
                  <a:lnTo>
                    <a:pt x="2441" y="507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41" y="502"/>
                  </a:lnTo>
                  <a:lnTo>
                    <a:pt x="2452" y="502"/>
                  </a:lnTo>
                  <a:lnTo>
                    <a:pt x="2452" y="502"/>
                  </a:lnTo>
                  <a:lnTo>
                    <a:pt x="2452" y="502"/>
                  </a:lnTo>
                  <a:lnTo>
                    <a:pt x="2458" y="502"/>
                  </a:lnTo>
                  <a:lnTo>
                    <a:pt x="2458" y="496"/>
                  </a:lnTo>
                  <a:lnTo>
                    <a:pt x="2458" y="496"/>
                  </a:lnTo>
                  <a:lnTo>
                    <a:pt x="2458" y="496"/>
                  </a:lnTo>
                  <a:lnTo>
                    <a:pt x="2458" y="490"/>
                  </a:lnTo>
                  <a:lnTo>
                    <a:pt x="2458" y="490"/>
                  </a:lnTo>
                  <a:lnTo>
                    <a:pt x="2475" y="490"/>
                  </a:lnTo>
                  <a:lnTo>
                    <a:pt x="2475" y="490"/>
                  </a:lnTo>
                  <a:lnTo>
                    <a:pt x="2475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1" y="490"/>
                  </a:lnTo>
                  <a:lnTo>
                    <a:pt x="2486" y="490"/>
                  </a:lnTo>
                  <a:lnTo>
                    <a:pt x="2486" y="490"/>
                  </a:lnTo>
                  <a:lnTo>
                    <a:pt x="2486" y="490"/>
                  </a:lnTo>
                  <a:lnTo>
                    <a:pt x="2492" y="490"/>
                  </a:lnTo>
                  <a:lnTo>
                    <a:pt x="2492" y="485"/>
                  </a:lnTo>
                  <a:lnTo>
                    <a:pt x="2492" y="485"/>
                  </a:lnTo>
                  <a:lnTo>
                    <a:pt x="2492" y="485"/>
                  </a:lnTo>
                  <a:lnTo>
                    <a:pt x="2492" y="479"/>
                  </a:lnTo>
                  <a:lnTo>
                    <a:pt x="2492" y="479"/>
                  </a:lnTo>
                  <a:lnTo>
                    <a:pt x="2498" y="479"/>
                  </a:lnTo>
                  <a:lnTo>
                    <a:pt x="2498" y="479"/>
                  </a:lnTo>
                  <a:lnTo>
                    <a:pt x="2498" y="479"/>
                  </a:lnTo>
                  <a:lnTo>
                    <a:pt x="2503" y="479"/>
                  </a:lnTo>
                  <a:lnTo>
                    <a:pt x="2503" y="474"/>
                  </a:lnTo>
                  <a:lnTo>
                    <a:pt x="2503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74"/>
                  </a:lnTo>
                  <a:lnTo>
                    <a:pt x="2509" y="468"/>
                  </a:lnTo>
                  <a:lnTo>
                    <a:pt x="2509" y="468"/>
                  </a:lnTo>
                  <a:lnTo>
                    <a:pt x="2526" y="468"/>
                  </a:lnTo>
                  <a:lnTo>
                    <a:pt x="2526" y="462"/>
                  </a:lnTo>
                  <a:lnTo>
                    <a:pt x="2526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1" y="462"/>
                  </a:lnTo>
                  <a:lnTo>
                    <a:pt x="2537" y="462"/>
                  </a:lnTo>
                  <a:lnTo>
                    <a:pt x="2537" y="462"/>
                  </a:lnTo>
                  <a:lnTo>
                    <a:pt x="2537" y="462"/>
                  </a:lnTo>
                  <a:lnTo>
                    <a:pt x="2543" y="462"/>
                  </a:lnTo>
                  <a:lnTo>
                    <a:pt x="2543" y="462"/>
                  </a:lnTo>
                  <a:lnTo>
                    <a:pt x="2543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62"/>
                  </a:lnTo>
                  <a:lnTo>
                    <a:pt x="2548" y="457"/>
                  </a:lnTo>
                  <a:lnTo>
                    <a:pt x="2548" y="457"/>
                  </a:lnTo>
                  <a:lnTo>
                    <a:pt x="2554" y="457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4" y="451"/>
                  </a:lnTo>
                  <a:lnTo>
                    <a:pt x="2559" y="451"/>
                  </a:lnTo>
                  <a:lnTo>
                    <a:pt x="2559" y="451"/>
                  </a:lnTo>
                  <a:lnTo>
                    <a:pt x="2559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51"/>
                  </a:lnTo>
                  <a:lnTo>
                    <a:pt x="2565" y="445"/>
                  </a:lnTo>
                  <a:lnTo>
                    <a:pt x="2565" y="445"/>
                  </a:lnTo>
                  <a:lnTo>
                    <a:pt x="2571" y="445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40"/>
                  </a:lnTo>
                  <a:lnTo>
                    <a:pt x="2571" y="434"/>
                  </a:lnTo>
                  <a:lnTo>
                    <a:pt x="2571" y="434"/>
                  </a:lnTo>
                  <a:lnTo>
                    <a:pt x="2582" y="434"/>
                  </a:lnTo>
                  <a:lnTo>
                    <a:pt x="2582" y="428"/>
                  </a:lnTo>
                  <a:lnTo>
                    <a:pt x="2582" y="428"/>
                  </a:lnTo>
                  <a:lnTo>
                    <a:pt x="2588" y="428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23"/>
                  </a:lnTo>
                  <a:lnTo>
                    <a:pt x="2588" y="417"/>
                  </a:lnTo>
                  <a:lnTo>
                    <a:pt x="2588" y="417"/>
                  </a:lnTo>
                  <a:lnTo>
                    <a:pt x="2593" y="417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12"/>
                  </a:lnTo>
                  <a:lnTo>
                    <a:pt x="2593" y="400"/>
                  </a:lnTo>
                  <a:lnTo>
                    <a:pt x="2593" y="400"/>
                  </a:lnTo>
                  <a:lnTo>
                    <a:pt x="2599" y="400"/>
                  </a:lnTo>
                  <a:lnTo>
                    <a:pt x="2599" y="400"/>
                  </a:lnTo>
                  <a:lnTo>
                    <a:pt x="2599" y="400"/>
                  </a:lnTo>
                  <a:lnTo>
                    <a:pt x="2605" y="400"/>
                  </a:lnTo>
                  <a:lnTo>
                    <a:pt x="2605" y="400"/>
                  </a:lnTo>
                  <a:lnTo>
                    <a:pt x="2605" y="400"/>
                  </a:lnTo>
                  <a:lnTo>
                    <a:pt x="2610" y="400"/>
                  </a:lnTo>
                  <a:lnTo>
                    <a:pt x="2610" y="395"/>
                  </a:lnTo>
                  <a:lnTo>
                    <a:pt x="2610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16" y="395"/>
                  </a:lnTo>
                  <a:lnTo>
                    <a:pt x="2621" y="395"/>
                  </a:lnTo>
                  <a:lnTo>
                    <a:pt x="2621" y="389"/>
                  </a:lnTo>
                  <a:lnTo>
                    <a:pt x="2621" y="389"/>
                  </a:lnTo>
                  <a:lnTo>
                    <a:pt x="2621" y="389"/>
                  </a:lnTo>
                  <a:lnTo>
                    <a:pt x="2621" y="383"/>
                  </a:lnTo>
                  <a:lnTo>
                    <a:pt x="2621" y="383"/>
                  </a:lnTo>
                  <a:lnTo>
                    <a:pt x="2627" y="383"/>
                  </a:lnTo>
                  <a:lnTo>
                    <a:pt x="2627" y="378"/>
                  </a:lnTo>
                  <a:lnTo>
                    <a:pt x="2627" y="378"/>
                  </a:lnTo>
                  <a:lnTo>
                    <a:pt x="2633" y="378"/>
                  </a:lnTo>
                  <a:lnTo>
                    <a:pt x="2633" y="372"/>
                  </a:lnTo>
                  <a:lnTo>
                    <a:pt x="2633" y="372"/>
                  </a:lnTo>
                  <a:lnTo>
                    <a:pt x="2650" y="372"/>
                  </a:lnTo>
                  <a:lnTo>
                    <a:pt x="2650" y="372"/>
                  </a:lnTo>
                  <a:lnTo>
                    <a:pt x="2650" y="372"/>
                  </a:lnTo>
                  <a:lnTo>
                    <a:pt x="2655" y="372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55" y="366"/>
                  </a:lnTo>
                  <a:lnTo>
                    <a:pt x="2661" y="366"/>
                  </a:lnTo>
                  <a:lnTo>
                    <a:pt x="2661" y="361"/>
                  </a:lnTo>
                  <a:lnTo>
                    <a:pt x="2661" y="361"/>
                  </a:lnTo>
                  <a:lnTo>
                    <a:pt x="2667" y="361"/>
                  </a:lnTo>
                  <a:lnTo>
                    <a:pt x="2667" y="361"/>
                  </a:lnTo>
                  <a:lnTo>
                    <a:pt x="2667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89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61"/>
                  </a:lnTo>
                  <a:lnTo>
                    <a:pt x="2695" y="355"/>
                  </a:lnTo>
                  <a:lnTo>
                    <a:pt x="2695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06" y="355"/>
                  </a:lnTo>
                  <a:lnTo>
                    <a:pt x="2712" y="355"/>
                  </a:lnTo>
                  <a:lnTo>
                    <a:pt x="2712" y="349"/>
                  </a:lnTo>
                  <a:lnTo>
                    <a:pt x="2712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9"/>
                  </a:lnTo>
                  <a:lnTo>
                    <a:pt x="2729" y="344"/>
                  </a:lnTo>
                  <a:lnTo>
                    <a:pt x="2729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44"/>
                  </a:lnTo>
                  <a:lnTo>
                    <a:pt x="2734" y="338"/>
                  </a:lnTo>
                  <a:lnTo>
                    <a:pt x="2734" y="338"/>
                  </a:lnTo>
                  <a:lnTo>
                    <a:pt x="2740" y="338"/>
                  </a:lnTo>
                  <a:lnTo>
                    <a:pt x="2740" y="338"/>
                  </a:lnTo>
                  <a:lnTo>
                    <a:pt x="2740" y="338"/>
                  </a:lnTo>
                  <a:lnTo>
                    <a:pt x="2751" y="338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51" y="332"/>
                  </a:lnTo>
                  <a:lnTo>
                    <a:pt x="2762" y="332"/>
                  </a:lnTo>
                  <a:lnTo>
                    <a:pt x="2762" y="327"/>
                  </a:lnTo>
                  <a:lnTo>
                    <a:pt x="2762" y="327"/>
                  </a:lnTo>
                  <a:lnTo>
                    <a:pt x="2774" y="327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4" y="321"/>
                  </a:lnTo>
                  <a:lnTo>
                    <a:pt x="2779" y="321"/>
                  </a:lnTo>
                  <a:lnTo>
                    <a:pt x="2779" y="321"/>
                  </a:lnTo>
                  <a:lnTo>
                    <a:pt x="2779" y="321"/>
                  </a:lnTo>
                  <a:lnTo>
                    <a:pt x="2785" y="321"/>
                  </a:lnTo>
                  <a:lnTo>
                    <a:pt x="2785" y="316"/>
                  </a:lnTo>
                  <a:lnTo>
                    <a:pt x="2785" y="316"/>
                  </a:lnTo>
                  <a:lnTo>
                    <a:pt x="2791" y="316"/>
                  </a:lnTo>
                  <a:lnTo>
                    <a:pt x="2791" y="316"/>
                  </a:lnTo>
                  <a:lnTo>
                    <a:pt x="2791" y="316"/>
                  </a:lnTo>
                  <a:lnTo>
                    <a:pt x="2796" y="316"/>
                  </a:lnTo>
                  <a:lnTo>
                    <a:pt x="2796" y="310"/>
                  </a:lnTo>
                  <a:lnTo>
                    <a:pt x="2796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02" y="310"/>
                  </a:lnTo>
                  <a:lnTo>
                    <a:pt x="2813" y="310"/>
                  </a:lnTo>
                  <a:lnTo>
                    <a:pt x="2813" y="310"/>
                  </a:lnTo>
                  <a:lnTo>
                    <a:pt x="2813" y="310"/>
                  </a:lnTo>
                  <a:lnTo>
                    <a:pt x="2824" y="310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24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0" y="304"/>
                  </a:lnTo>
                  <a:lnTo>
                    <a:pt x="2836" y="304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9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36" y="293"/>
                  </a:lnTo>
                  <a:lnTo>
                    <a:pt x="2841" y="293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41" y="287"/>
                  </a:lnTo>
                  <a:lnTo>
                    <a:pt x="2853" y="287"/>
                  </a:lnTo>
                  <a:lnTo>
                    <a:pt x="2853" y="287"/>
                  </a:lnTo>
                  <a:lnTo>
                    <a:pt x="2853" y="287"/>
                  </a:lnTo>
                  <a:lnTo>
                    <a:pt x="2858" y="287"/>
                  </a:lnTo>
                  <a:lnTo>
                    <a:pt x="2858" y="287"/>
                  </a:lnTo>
                  <a:lnTo>
                    <a:pt x="2858" y="287"/>
                  </a:lnTo>
                  <a:lnTo>
                    <a:pt x="2869" y="287"/>
                  </a:lnTo>
                  <a:lnTo>
                    <a:pt x="2869" y="282"/>
                  </a:lnTo>
                  <a:lnTo>
                    <a:pt x="2869" y="282"/>
                  </a:lnTo>
                  <a:lnTo>
                    <a:pt x="2875" y="282"/>
                  </a:lnTo>
                  <a:lnTo>
                    <a:pt x="2875" y="265"/>
                  </a:lnTo>
                  <a:lnTo>
                    <a:pt x="2875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1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86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2" y="265"/>
                  </a:lnTo>
                  <a:lnTo>
                    <a:pt x="2898" y="265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54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898" y="248"/>
                  </a:lnTo>
                  <a:lnTo>
                    <a:pt x="2903" y="248"/>
                  </a:lnTo>
                  <a:lnTo>
                    <a:pt x="2903" y="248"/>
                  </a:lnTo>
                  <a:lnTo>
                    <a:pt x="2903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8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09" y="242"/>
                  </a:lnTo>
                  <a:lnTo>
                    <a:pt x="2915" y="242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15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0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7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26" y="231"/>
                  </a:lnTo>
                  <a:lnTo>
                    <a:pt x="2932" y="231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2" y="225"/>
                  </a:lnTo>
                  <a:lnTo>
                    <a:pt x="2937" y="225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37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3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20"/>
                  </a:lnTo>
                  <a:lnTo>
                    <a:pt x="2948" y="208"/>
                  </a:lnTo>
                  <a:lnTo>
                    <a:pt x="2948" y="208"/>
                  </a:lnTo>
                  <a:lnTo>
                    <a:pt x="2954" y="208"/>
                  </a:lnTo>
                  <a:lnTo>
                    <a:pt x="2954" y="208"/>
                  </a:lnTo>
                  <a:lnTo>
                    <a:pt x="2954" y="208"/>
                  </a:lnTo>
                  <a:lnTo>
                    <a:pt x="2960" y="208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0" y="203"/>
                  </a:lnTo>
                  <a:lnTo>
                    <a:pt x="2965" y="203"/>
                  </a:lnTo>
                  <a:lnTo>
                    <a:pt x="2965" y="197"/>
                  </a:lnTo>
                  <a:lnTo>
                    <a:pt x="2965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1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7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77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2" y="191"/>
                  </a:lnTo>
                  <a:lnTo>
                    <a:pt x="2988" y="191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88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6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2999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80"/>
                  </a:lnTo>
                  <a:lnTo>
                    <a:pt x="3005" y="175"/>
                  </a:lnTo>
                  <a:lnTo>
                    <a:pt x="3005" y="175"/>
                  </a:lnTo>
                  <a:lnTo>
                    <a:pt x="3010" y="175"/>
                  </a:lnTo>
                  <a:lnTo>
                    <a:pt x="3010" y="175"/>
                  </a:lnTo>
                  <a:lnTo>
                    <a:pt x="3010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16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2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75"/>
                  </a:lnTo>
                  <a:lnTo>
                    <a:pt x="3027" y="169"/>
                  </a:lnTo>
                  <a:lnTo>
                    <a:pt x="3027" y="169"/>
                  </a:lnTo>
                  <a:lnTo>
                    <a:pt x="3033" y="169"/>
                  </a:lnTo>
                  <a:lnTo>
                    <a:pt x="3033" y="169"/>
                  </a:lnTo>
                  <a:lnTo>
                    <a:pt x="3033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9"/>
                  </a:lnTo>
                  <a:lnTo>
                    <a:pt x="3039" y="163"/>
                  </a:lnTo>
                  <a:lnTo>
                    <a:pt x="3039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63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44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0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55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1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67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2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78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8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4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89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52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095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1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06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2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18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6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3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29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35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46" y="141"/>
                  </a:lnTo>
                  <a:lnTo>
                    <a:pt x="3157" y="141"/>
                  </a:lnTo>
                  <a:lnTo>
                    <a:pt x="3157" y="141"/>
                  </a:lnTo>
                  <a:lnTo>
                    <a:pt x="3157" y="141"/>
                  </a:lnTo>
                  <a:lnTo>
                    <a:pt x="3163" y="141"/>
                  </a:lnTo>
                  <a:lnTo>
                    <a:pt x="3163" y="141"/>
                  </a:lnTo>
                  <a:lnTo>
                    <a:pt x="3163" y="141"/>
                  </a:lnTo>
                  <a:lnTo>
                    <a:pt x="3168" y="141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35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68" y="129"/>
                  </a:lnTo>
                  <a:lnTo>
                    <a:pt x="3174" y="129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74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8"/>
                  </a:lnTo>
                  <a:lnTo>
                    <a:pt x="3180" y="113"/>
                  </a:lnTo>
                  <a:lnTo>
                    <a:pt x="3180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85" y="113"/>
                  </a:lnTo>
                  <a:lnTo>
                    <a:pt x="3191" y="113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1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7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196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2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101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08" y="96"/>
                  </a:lnTo>
                  <a:lnTo>
                    <a:pt x="3213" y="96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3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19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90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25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0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36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84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2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47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3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58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64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0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75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1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79"/>
                  </a:lnTo>
                  <a:lnTo>
                    <a:pt x="3287" y="67"/>
                  </a:lnTo>
                  <a:lnTo>
                    <a:pt x="3287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2" y="67"/>
                  </a:lnTo>
                  <a:lnTo>
                    <a:pt x="3298" y="67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298" y="62"/>
                  </a:lnTo>
                  <a:lnTo>
                    <a:pt x="3304" y="62"/>
                  </a:lnTo>
                  <a:lnTo>
                    <a:pt x="3304" y="62"/>
                  </a:lnTo>
                  <a:lnTo>
                    <a:pt x="3304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09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1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26" y="62"/>
                  </a:lnTo>
                  <a:lnTo>
                    <a:pt x="3332" y="62"/>
                  </a:lnTo>
                  <a:lnTo>
                    <a:pt x="3332" y="62"/>
                  </a:lnTo>
                  <a:lnTo>
                    <a:pt x="3332" y="62"/>
                  </a:lnTo>
                  <a:lnTo>
                    <a:pt x="3337" y="62"/>
                  </a:lnTo>
                  <a:lnTo>
                    <a:pt x="3337" y="56"/>
                  </a:lnTo>
                  <a:lnTo>
                    <a:pt x="3337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3" y="56"/>
                  </a:lnTo>
                  <a:lnTo>
                    <a:pt x="3349" y="56"/>
                  </a:lnTo>
                  <a:lnTo>
                    <a:pt x="3349" y="56"/>
                  </a:lnTo>
                  <a:lnTo>
                    <a:pt x="3349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56"/>
                  </a:lnTo>
                  <a:lnTo>
                    <a:pt x="3354" y="39"/>
                  </a:lnTo>
                  <a:lnTo>
                    <a:pt x="3354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60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1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77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3" y="39"/>
                  </a:lnTo>
                  <a:lnTo>
                    <a:pt x="3388" y="39"/>
                  </a:lnTo>
                  <a:lnTo>
                    <a:pt x="3388" y="39"/>
                  </a:lnTo>
                  <a:lnTo>
                    <a:pt x="3388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4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399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9"/>
                  </a:lnTo>
                  <a:lnTo>
                    <a:pt x="3405" y="34"/>
                  </a:lnTo>
                  <a:lnTo>
                    <a:pt x="3405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34"/>
                  </a:lnTo>
                  <a:lnTo>
                    <a:pt x="3411" y="22"/>
                  </a:lnTo>
                  <a:lnTo>
                    <a:pt x="3411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16" y="22"/>
                  </a:lnTo>
                  <a:lnTo>
                    <a:pt x="3422" y="22"/>
                  </a:lnTo>
                  <a:lnTo>
                    <a:pt x="3422" y="22"/>
                  </a:lnTo>
                  <a:lnTo>
                    <a:pt x="3422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28" y="22"/>
                  </a:lnTo>
                  <a:lnTo>
                    <a:pt x="3433" y="22"/>
                  </a:lnTo>
                  <a:lnTo>
                    <a:pt x="3433" y="22"/>
                  </a:lnTo>
                  <a:lnTo>
                    <a:pt x="3433" y="22"/>
                  </a:lnTo>
                  <a:lnTo>
                    <a:pt x="3439" y="22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39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45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0" y="17"/>
                  </a:lnTo>
                  <a:lnTo>
                    <a:pt x="3456" y="17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5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56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1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67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3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  <a:lnTo>
                    <a:pt x="3478" y="0"/>
                  </a:lnTo>
                </a:path>
              </a:pathLst>
            </a:custGeom>
            <a:noFill/>
            <a:ln w="38100" cap="flat">
              <a:solidFill>
                <a:srgbClr val="C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" name="Rectangle 7">
              <a:extLst>
                <a:ext uri="{FF2B5EF4-FFF2-40B4-BE49-F238E27FC236}">
                  <a16:creationId xmlns:a16="http://schemas.microsoft.com/office/drawing/2014/main" id="{96AEAE53-352D-44C5-AFAB-AA5EC4693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021763" y="2781300"/>
              <a:ext cx="4683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C00000"/>
                  </a:solidFill>
                  <a:effectLst/>
                  <a:latin typeface="Arial" panose="020B0604020202020204" pitchFamily="34" charset="0"/>
                </a:rPr>
                <a:t>9.7%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7" name="Rectangle 8">
              <a:extLst>
                <a:ext uri="{FF2B5EF4-FFF2-40B4-BE49-F238E27FC236}">
                  <a16:creationId xmlns:a16="http://schemas.microsoft.com/office/drawing/2014/main" id="{B5C446AA-78E3-4C93-AB61-164B090FAB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55088" y="2133600"/>
              <a:ext cx="569913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Arial" panose="020B0604020202020204" pitchFamily="34" charset="0"/>
                </a:rPr>
                <a:t>11.9%</a:t>
              </a:r>
              <a:endParaRPr kumimoji="0" lang="en-US" alt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19" name="Line 9">
            <a:extLst>
              <a:ext uri="{FF2B5EF4-FFF2-40B4-BE49-F238E27FC236}">
                <a16:creationId xmlns:a16="http://schemas.microsoft.com/office/drawing/2014/main" id="{A4A7FD1C-AC08-4D8D-AB28-FB1C0D24A7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54363" y="5583238"/>
            <a:ext cx="6553200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10">
            <a:extLst>
              <a:ext uri="{FF2B5EF4-FFF2-40B4-BE49-F238E27FC236}">
                <a16:creationId xmlns:a16="http://schemas.microsoft.com/office/drawing/2014/main" id="{477CCF8A-0CC8-4520-88DF-214647479A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78201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11">
            <a:extLst>
              <a:ext uri="{FF2B5EF4-FFF2-40B4-BE49-F238E27FC236}">
                <a16:creationId xmlns:a16="http://schemas.microsoft.com/office/drawing/2014/main" id="{13D4DF20-1891-4226-BF77-250BDCF4A9D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8988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12">
            <a:extLst>
              <a:ext uri="{FF2B5EF4-FFF2-40B4-BE49-F238E27FC236}">
                <a16:creationId xmlns:a16="http://schemas.microsoft.com/office/drawing/2014/main" id="{D801D048-F6C4-44B3-9F9D-3EE3BA1AC4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799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13">
            <a:extLst>
              <a:ext uri="{FF2B5EF4-FFF2-40B4-BE49-F238E27FC236}">
                <a16:creationId xmlns:a16="http://schemas.microsoft.com/office/drawing/2014/main" id="{3DA9F864-A6B9-4908-A13E-D382075BC7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338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Line 14">
            <a:extLst>
              <a:ext uri="{FF2B5EF4-FFF2-40B4-BE49-F238E27FC236}">
                <a16:creationId xmlns:a16="http://schemas.microsoft.com/office/drawing/2014/main" id="{AE438D38-8195-44E7-B61B-E905CE962B20}"/>
              </a:ext>
            </a:extLst>
          </p:cNvPr>
          <p:cNvSpPr>
            <a:spLocks noChangeShapeType="1"/>
          </p:cNvSpPr>
          <p:nvPr/>
        </p:nvSpPr>
        <p:spPr bwMode="auto">
          <a:xfrm>
            <a:off x="5589588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BE7426A-B3B1-42B6-9427-7128E86B64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387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16">
            <a:extLst>
              <a:ext uri="{FF2B5EF4-FFF2-40B4-BE49-F238E27FC236}">
                <a16:creationId xmlns:a16="http://schemas.microsoft.com/office/drawing/2014/main" id="{4038FDD6-99FC-42B8-A7B7-990C210761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6897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17">
            <a:extLst>
              <a:ext uri="{FF2B5EF4-FFF2-40B4-BE49-F238E27FC236}">
                <a16:creationId xmlns:a16="http://schemas.microsoft.com/office/drawing/2014/main" id="{599B8667-4651-4C51-8951-BB84FAACF9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43688" y="5751513"/>
            <a:ext cx="176213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Line 18">
            <a:extLst>
              <a:ext uri="{FF2B5EF4-FFF2-40B4-BE49-F238E27FC236}">
                <a16:creationId xmlns:a16="http://schemas.microsoft.com/office/drawing/2014/main" id="{4D6DEC3E-0AF5-4A36-ACD5-FF350866DC8B}"/>
              </a:ext>
            </a:extLst>
          </p:cNvPr>
          <p:cNvSpPr>
            <a:spLocks noChangeShapeType="1"/>
          </p:cNvSpPr>
          <p:nvPr/>
        </p:nvSpPr>
        <p:spPr bwMode="auto">
          <a:xfrm>
            <a:off x="7799388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Rectangle 19">
            <a:extLst>
              <a:ext uri="{FF2B5EF4-FFF2-40B4-BE49-F238E27FC236}">
                <a16:creationId xmlns:a16="http://schemas.microsoft.com/office/drawing/2014/main" id="{C80ED148-2B8D-4FD2-92F6-FD4E75E067B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47001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0">
            <a:extLst>
              <a:ext uri="{FF2B5EF4-FFF2-40B4-BE49-F238E27FC236}">
                <a16:creationId xmlns:a16="http://schemas.microsoft.com/office/drawing/2014/main" id="{25D356C2-5122-4F0C-B14D-B410C04A3A9B}"/>
              </a:ext>
            </a:extLst>
          </p:cNvPr>
          <p:cNvSpPr>
            <a:spLocks noChangeShapeType="1"/>
          </p:cNvSpPr>
          <p:nvPr/>
        </p:nvSpPr>
        <p:spPr bwMode="auto">
          <a:xfrm>
            <a:off x="8899526" y="5591175"/>
            <a:ext cx="0" cy="80962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21">
            <a:extLst>
              <a:ext uri="{FF2B5EF4-FFF2-40B4-BE49-F238E27FC236}">
                <a16:creationId xmlns:a16="http://schemas.microsoft.com/office/drawing/2014/main" id="{881CFE1D-7D08-40B0-9358-499BEA3E8D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51901" y="5751513"/>
            <a:ext cx="177800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Line 22">
            <a:extLst>
              <a:ext uri="{FF2B5EF4-FFF2-40B4-BE49-F238E27FC236}">
                <a16:creationId xmlns:a16="http://schemas.microsoft.com/office/drawing/2014/main" id="{7CF4C7AD-391B-4A37-8D34-83C3DE2FD3B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62301" y="1447800"/>
            <a:ext cx="0" cy="4143375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Line 23">
            <a:extLst>
              <a:ext uri="{FF2B5EF4-FFF2-40B4-BE49-F238E27FC236}">
                <a16:creationId xmlns:a16="http://schemas.microsoft.com/office/drawing/2014/main" id="{1F4DC5EF-A990-4EAE-9BF0-626E2CE6BB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5529263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24">
            <a:extLst>
              <a:ext uri="{FF2B5EF4-FFF2-40B4-BE49-F238E27FC236}">
                <a16:creationId xmlns:a16="http://schemas.microsoft.com/office/drawing/2014/main" id="{A74C59D6-E2CC-4CB2-8B11-5C73CEF6A9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1" y="5449888"/>
            <a:ext cx="336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Line 25">
            <a:extLst>
              <a:ext uri="{FF2B5EF4-FFF2-40B4-BE49-F238E27FC236}">
                <a16:creationId xmlns:a16="http://schemas.microsoft.com/office/drawing/2014/main" id="{A8C21A77-9588-4479-8C9F-5FE0F8D7477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4195763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26">
            <a:extLst>
              <a:ext uri="{FF2B5EF4-FFF2-40B4-BE49-F238E27FC236}">
                <a16:creationId xmlns:a16="http://schemas.microsoft.com/office/drawing/2014/main" id="{13DD75D0-2A82-42EE-980C-30EAD68A61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68601" y="4111625"/>
            <a:ext cx="3365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27">
            <a:extLst>
              <a:ext uri="{FF2B5EF4-FFF2-40B4-BE49-F238E27FC236}">
                <a16:creationId xmlns:a16="http://schemas.microsoft.com/office/drawing/2014/main" id="{B5CC858A-C53D-4E73-9C0E-3EEC565767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2852738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28">
            <a:extLst>
              <a:ext uri="{FF2B5EF4-FFF2-40B4-BE49-F238E27FC236}">
                <a16:creationId xmlns:a16="http://schemas.microsoft.com/office/drawing/2014/main" id="{673AC407-8432-4DC2-B6BD-9B9D826D9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2773363"/>
            <a:ext cx="43338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29">
            <a:extLst>
              <a:ext uri="{FF2B5EF4-FFF2-40B4-BE49-F238E27FC236}">
                <a16:creationId xmlns:a16="http://schemas.microsoft.com/office/drawing/2014/main" id="{962A9231-6C77-4791-AF10-DCC27F3DC4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73401" y="1517650"/>
            <a:ext cx="80963" cy="0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30">
            <a:extLst>
              <a:ext uri="{FF2B5EF4-FFF2-40B4-BE49-F238E27FC236}">
                <a16:creationId xmlns:a16="http://schemas.microsoft.com/office/drawing/2014/main" id="{8452AF9A-7B0B-4E7C-9B82-8DD9D839B4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71763" y="1438275"/>
            <a:ext cx="433388" cy="236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15%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65">
            <a:extLst>
              <a:ext uri="{FF2B5EF4-FFF2-40B4-BE49-F238E27FC236}">
                <a16:creationId xmlns:a16="http://schemas.microsoft.com/office/drawing/2014/main" id="{3536C20B-34A3-43BE-B087-F7F3E2B9FB0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2740" y="4964482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Rectangle 66">
            <a:extLst>
              <a:ext uri="{FF2B5EF4-FFF2-40B4-BE49-F238E27FC236}">
                <a16:creationId xmlns:a16="http://schemas.microsoft.com/office/drawing/2014/main" id="{4581676E-4FED-4539-870E-E3F71818C6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240" y="4669207"/>
            <a:ext cx="17536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57" name="Line 67">
            <a:extLst>
              <a:ext uri="{FF2B5EF4-FFF2-40B4-BE49-F238E27FC236}">
                <a16:creationId xmlns:a16="http://schemas.microsoft.com/office/drawing/2014/main" id="{6AA120C1-CFB4-4019-BC06-F6F6694D1FE3}"/>
              </a:ext>
            </a:extLst>
          </p:cNvPr>
          <p:cNvSpPr>
            <a:spLocks noChangeShapeType="1"/>
          </p:cNvSpPr>
          <p:nvPr/>
        </p:nvSpPr>
        <p:spPr bwMode="auto">
          <a:xfrm>
            <a:off x="7282740" y="4759694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3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01EE3676-84E1-4166-9362-3BC1D7BAAF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54240" y="4875582"/>
            <a:ext cx="206947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Evolocumab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1184AFCA-7430-4952-BE83-BDA653C5FD88}"/>
              </a:ext>
            </a:extLst>
          </p:cNvPr>
          <p:cNvCxnSpPr/>
          <p:nvPr/>
        </p:nvCxnSpPr>
        <p:spPr>
          <a:xfrm>
            <a:off x="846389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BFE2722F-5317-4DD4-B16C-E710C767119D}"/>
              </a:ext>
            </a:extLst>
          </p:cNvPr>
          <p:cNvCxnSpPr/>
          <p:nvPr/>
        </p:nvCxnSpPr>
        <p:spPr>
          <a:xfrm>
            <a:off x="878067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1A28B257-5BC2-43E9-B946-EF1AE3B3A25C}"/>
              </a:ext>
            </a:extLst>
          </p:cNvPr>
          <p:cNvSpPr txBox="1"/>
          <p:nvPr/>
        </p:nvSpPr>
        <p:spPr>
          <a:xfrm>
            <a:off x="3290401" y="2429692"/>
            <a:ext cx="24176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HR 0.80 </a:t>
            </a:r>
          </a:p>
          <a:p>
            <a:pPr algn="ctr"/>
            <a:r>
              <a:rPr lang="en-US" sz="16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(95% CI 0.68-0.93)</a:t>
            </a:r>
          </a:p>
          <a:p>
            <a:pPr algn="ctr"/>
            <a:r>
              <a:rPr lang="en-US" sz="16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P=0.003</a:t>
            </a:r>
            <a:endParaRPr lang="en-US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AF36FF-8AB4-4276-AB98-ED2EE68BAD0B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614481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8">
            <a:extLst>
              <a:ext uri="{FF2B5EF4-FFF2-40B4-BE49-F238E27FC236}">
                <a16:creationId xmlns:a16="http://schemas.microsoft.com/office/drawing/2014/main" id="{4226B6E0-24FA-4F8E-BD15-A297B72818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4710" y="5813065"/>
            <a:ext cx="104195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3C1E7EBB-8C6A-4082-9D1D-E1BFD76EFA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681" y="6029632"/>
            <a:ext cx="1447512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Line 65">
            <a:extLst>
              <a:ext uri="{FF2B5EF4-FFF2-40B4-BE49-F238E27FC236}">
                <a16:creationId xmlns:a16="http://schemas.microsoft.com/office/drawing/2014/main" id="{FC1C6CBD-2E7D-4FEA-B9DA-A8E6DF73AB3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4519" y="4834149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6">
            <a:extLst>
              <a:ext uri="{FF2B5EF4-FFF2-40B4-BE49-F238E27FC236}">
                <a16:creationId xmlns:a16="http://schemas.microsoft.com/office/drawing/2014/main" id="{30D46E64-A13C-435F-8FCD-F6DB535AA2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6019" y="4538874"/>
            <a:ext cx="1753685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67">
            <a:extLst>
              <a:ext uri="{FF2B5EF4-FFF2-40B4-BE49-F238E27FC236}">
                <a16:creationId xmlns:a16="http://schemas.microsoft.com/office/drawing/2014/main" id="{1D6B77ED-C234-4A31-AF9B-96609013122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4519" y="4629361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64">
            <a:extLst>
              <a:ext uri="{FF2B5EF4-FFF2-40B4-BE49-F238E27FC236}">
                <a16:creationId xmlns:a16="http://schemas.microsoft.com/office/drawing/2014/main" id="{20938128-2B3D-4427-866B-C10D0628F0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26019" y="4745249"/>
            <a:ext cx="2069477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6">
            <a:extLst>
              <a:ext uri="{FF2B5EF4-FFF2-40B4-BE49-F238E27FC236}">
                <a16:creationId xmlns:a16="http://schemas.microsoft.com/office/drawing/2014/main" id="{68D463CF-550F-42A2-B9F1-443B25336C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7538" y="6198347"/>
            <a:ext cx="1737655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Line 43">
            <a:extLst>
              <a:ext uri="{FF2B5EF4-FFF2-40B4-BE49-F238E27FC236}">
                <a16:creationId xmlns:a16="http://schemas.microsoft.com/office/drawing/2014/main" id="{CE775927-15CD-4B3B-A420-85DE47123981}"/>
              </a:ext>
            </a:extLst>
          </p:cNvPr>
          <p:cNvSpPr>
            <a:spLocks noChangeShapeType="1"/>
          </p:cNvSpPr>
          <p:nvPr/>
        </p:nvSpPr>
        <p:spPr bwMode="auto">
          <a:xfrm>
            <a:off x="3023314" y="5476717"/>
            <a:ext cx="66341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Line 44">
            <a:extLst>
              <a:ext uri="{FF2B5EF4-FFF2-40B4-BE49-F238E27FC236}">
                <a16:creationId xmlns:a16="http://schemas.microsoft.com/office/drawing/2014/main" id="{CB9F8C91-B6EA-40E2-AE3C-27AB9C41FD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45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Rectangle 45">
            <a:extLst>
              <a:ext uri="{FF2B5EF4-FFF2-40B4-BE49-F238E27FC236}">
                <a16:creationId xmlns:a16="http://schemas.microsoft.com/office/drawing/2014/main" id="{1BADE23A-3B04-4292-BA76-5770C2EFD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96351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Line 46">
            <a:extLst>
              <a:ext uri="{FF2B5EF4-FFF2-40B4-BE49-F238E27FC236}">
                <a16:creationId xmlns:a16="http://schemas.microsoft.com/office/drawing/2014/main" id="{8A536A1F-A7A2-47F7-9CC9-2FF55B0EF041}"/>
              </a:ext>
            </a:extLst>
          </p:cNvPr>
          <p:cNvSpPr>
            <a:spLocks noChangeShapeType="1"/>
          </p:cNvSpPr>
          <p:nvPr/>
        </p:nvSpPr>
        <p:spPr bwMode="auto">
          <a:xfrm>
            <a:off x="4388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Rectangle 47">
            <a:extLst>
              <a:ext uri="{FF2B5EF4-FFF2-40B4-BE49-F238E27FC236}">
                <a16:creationId xmlns:a16="http://schemas.microsoft.com/office/drawing/2014/main" id="{5839A5D4-13A4-42BA-83EC-5A016F0C5E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37764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Line 48">
            <a:extLst>
              <a:ext uri="{FF2B5EF4-FFF2-40B4-BE49-F238E27FC236}">
                <a16:creationId xmlns:a16="http://schemas.microsoft.com/office/drawing/2014/main" id="{D1167130-BF0F-4A6A-81B4-58FBB4D8D36C}"/>
              </a:ext>
            </a:extLst>
          </p:cNvPr>
          <p:cNvSpPr>
            <a:spLocks noChangeShapeType="1"/>
          </p:cNvSpPr>
          <p:nvPr/>
        </p:nvSpPr>
        <p:spPr bwMode="auto">
          <a:xfrm>
            <a:off x="5531564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2" name="Rectangle 49">
            <a:extLst>
              <a:ext uri="{FF2B5EF4-FFF2-40B4-BE49-F238E27FC236}">
                <a16:creationId xmlns:a16="http://schemas.microsoft.com/office/drawing/2014/main" id="{1782F38A-7195-40E4-88E6-B96232E44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9176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Line 50">
            <a:extLst>
              <a:ext uri="{FF2B5EF4-FFF2-40B4-BE49-F238E27FC236}">
                <a16:creationId xmlns:a16="http://schemas.microsoft.com/office/drawing/2014/main" id="{FA61B40E-7ACA-49D3-B761-2DCC5278D41E}"/>
              </a:ext>
            </a:extLst>
          </p:cNvPr>
          <p:cNvSpPr>
            <a:spLocks noChangeShapeType="1"/>
          </p:cNvSpPr>
          <p:nvPr/>
        </p:nvSpPr>
        <p:spPr bwMode="auto">
          <a:xfrm>
            <a:off x="6666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Rectangle 51">
            <a:extLst>
              <a:ext uri="{FF2B5EF4-FFF2-40B4-BE49-F238E27FC236}">
                <a16:creationId xmlns:a16="http://schemas.microsoft.com/office/drawing/2014/main" id="{ABC91E3F-BEC4-4B1A-835A-0D56D1088A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0589" y="562752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Line 52">
            <a:extLst>
              <a:ext uri="{FF2B5EF4-FFF2-40B4-BE49-F238E27FC236}">
                <a16:creationId xmlns:a16="http://schemas.microsoft.com/office/drawing/2014/main" id="{48F2A7F1-0797-49F1-9E4A-555EE9842A0C}"/>
              </a:ext>
            </a:extLst>
          </p:cNvPr>
          <p:cNvSpPr>
            <a:spLocks noChangeShapeType="1"/>
          </p:cNvSpPr>
          <p:nvPr/>
        </p:nvSpPr>
        <p:spPr bwMode="auto">
          <a:xfrm>
            <a:off x="7809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Rectangle 53">
            <a:extLst>
              <a:ext uri="{FF2B5EF4-FFF2-40B4-BE49-F238E27FC236}">
                <a16:creationId xmlns:a16="http://schemas.microsoft.com/office/drawing/2014/main" id="{7D811C32-F7FB-4473-B006-83DCC93B4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62001" y="562752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Line 54">
            <a:extLst>
              <a:ext uri="{FF2B5EF4-FFF2-40B4-BE49-F238E27FC236}">
                <a16:creationId xmlns:a16="http://schemas.microsoft.com/office/drawing/2014/main" id="{9D3EACE8-CB5E-4CB6-BD31-9B3ACB166FB0}"/>
              </a:ext>
            </a:extLst>
          </p:cNvPr>
          <p:cNvSpPr>
            <a:spLocks noChangeShapeType="1"/>
          </p:cNvSpPr>
          <p:nvPr/>
        </p:nvSpPr>
        <p:spPr bwMode="auto">
          <a:xfrm>
            <a:off x="8952626" y="548465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55">
            <a:extLst>
              <a:ext uri="{FF2B5EF4-FFF2-40B4-BE49-F238E27FC236}">
                <a16:creationId xmlns:a16="http://schemas.microsoft.com/office/drawing/2014/main" id="{17735236-4FE0-4B5D-80B6-BF3843149C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03414" y="562752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57">
            <a:extLst>
              <a:ext uri="{FF2B5EF4-FFF2-40B4-BE49-F238E27FC236}">
                <a16:creationId xmlns:a16="http://schemas.microsoft.com/office/drawing/2014/main" id="{E00FFEF9-0606-44D8-9707-6BF74059BE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31251" y="1350804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Line 58">
            <a:extLst>
              <a:ext uri="{FF2B5EF4-FFF2-40B4-BE49-F238E27FC236}">
                <a16:creationId xmlns:a16="http://schemas.microsoft.com/office/drawing/2014/main" id="{5844F44E-C180-425F-9382-2B2520FFD3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542274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1" name="Rectangle 59">
            <a:extLst>
              <a:ext uri="{FF2B5EF4-FFF2-40B4-BE49-F238E27FC236}">
                <a16:creationId xmlns:a16="http://schemas.microsoft.com/office/drawing/2014/main" id="{5C15D56E-EA29-49A5-B286-8F23725708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532907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Line 60">
            <a:extLst>
              <a:ext uri="{FF2B5EF4-FFF2-40B4-BE49-F238E27FC236}">
                <a16:creationId xmlns:a16="http://schemas.microsoft.com/office/drawing/2014/main" id="{D34A1E64-7153-4EFB-934D-4DDCA270A63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462740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Rectangle 61">
            <a:extLst>
              <a:ext uri="{FF2B5EF4-FFF2-40B4-BE49-F238E27FC236}">
                <a16:creationId xmlns:a16="http://schemas.microsoft.com/office/drawing/2014/main" id="{12D217AE-84DE-4873-A9EF-0AEF623C8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452897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Line 62">
            <a:extLst>
              <a:ext uri="{FF2B5EF4-FFF2-40B4-BE49-F238E27FC236}">
                <a16:creationId xmlns:a16="http://schemas.microsoft.com/office/drawing/2014/main" id="{ACDC079C-B388-4DB7-B4D7-10B6C296C5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382412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Rectangle 63">
            <a:extLst>
              <a:ext uri="{FF2B5EF4-FFF2-40B4-BE49-F238E27FC236}">
                <a16:creationId xmlns:a16="http://schemas.microsoft.com/office/drawing/2014/main" id="{5F4D030E-834D-40FE-806C-719062507F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373046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6" name="Line 64">
            <a:extLst>
              <a:ext uri="{FF2B5EF4-FFF2-40B4-BE49-F238E27FC236}">
                <a16:creationId xmlns:a16="http://schemas.microsoft.com/office/drawing/2014/main" id="{2C28A5B7-6462-48CF-B5FF-01CFDCBCE8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302085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65">
            <a:extLst>
              <a:ext uri="{FF2B5EF4-FFF2-40B4-BE49-F238E27FC236}">
                <a16:creationId xmlns:a16="http://schemas.microsoft.com/office/drawing/2014/main" id="{302716EA-B9EF-44EA-9BB5-CF5CE71B5E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293036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Line 66">
            <a:extLst>
              <a:ext uri="{FF2B5EF4-FFF2-40B4-BE49-F238E27FC236}">
                <a16:creationId xmlns:a16="http://schemas.microsoft.com/office/drawing/2014/main" id="{698D204A-D5C5-489E-A6F2-B0FCD6BA70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2225517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67">
            <a:extLst>
              <a:ext uri="{FF2B5EF4-FFF2-40B4-BE49-F238E27FC236}">
                <a16:creationId xmlns:a16="http://schemas.microsoft.com/office/drawing/2014/main" id="{6C5799E7-CBF0-4A53-A6F3-D0660830FF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2127092"/>
            <a:ext cx="339725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Line 68">
            <a:extLst>
              <a:ext uri="{FF2B5EF4-FFF2-40B4-BE49-F238E27FC236}">
                <a16:creationId xmlns:a16="http://schemas.microsoft.com/office/drawing/2014/main" id="{1001D16D-8E4D-4901-9108-B6CE5B07E7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42351" y="142224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69">
            <a:extLst>
              <a:ext uri="{FF2B5EF4-FFF2-40B4-BE49-F238E27FC236}">
                <a16:creationId xmlns:a16="http://schemas.microsoft.com/office/drawing/2014/main" id="{B7953FAC-8EF3-4B4B-AAF6-9D6FB4CB6B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37551" y="132699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Rectangle 24">
            <a:extLst>
              <a:ext uri="{FF2B5EF4-FFF2-40B4-BE49-F238E27FC236}">
                <a16:creationId xmlns:a16="http://schemas.microsoft.com/office/drawing/2014/main" id="{779838C0-755F-4512-B3F2-B8C9CA6FF9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689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3280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Rectangle 25">
            <a:extLst>
              <a:ext uri="{FF2B5EF4-FFF2-40B4-BE49-F238E27FC236}">
                <a16:creationId xmlns:a16="http://schemas.microsoft.com/office/drawing/2014/main" id="{BF679465-6B36-4910-88BE-849035EAB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101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3223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26">
            <a:extLst>
              <a:ext uri="{FF2B5EF4-FFF2-40B4-BE49-F238E27FC236}">
                <a16:creationId xmlns:a16="http://schemas.microsoft.com/office/drawing/2014/main" id="{45DFB635-B6DC-4B0E-BBA7-E627DD05D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5514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3155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27">
            <a:extLst>
              <a:ext uri="{FF2B5EF4-FFF2-40B4-BE49-F238E27FC236}">
                <a16:creationId xmlns:a16="http://schemas.microsoft.com/office/drawing/2014/main" id="{9B1B7D57-E863-4D53-8012-8DE99597FA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26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3081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28">
            <a:extLst>
              <a:ext uri="{FF2B5EF4-FFF2-40B4-BE49-F238E27FC236}">
                <a16:creationId xmlns:a16="http://schemas.microsoft.com/office/drawing/2014/main" id="{C37E2C4D-75F3-44FC-A6A5-8DF43D4C0C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339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2991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Rectangle 29">
            <a:extLst>
              <a:ext uri="{FF2B5EF4-FFF2-40B4-BE49-F238E27FC236}">
                <a16:creationId xmlns:a16="http://schemas.microsoft.com/office/drawing/2014/main" id="{DBFDB523-0BCD-4E18-A3D1-A3C25AEA4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9751" y="604138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2049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30">
            <a:extLst>
              <a:ext uri="{FF2B5EF4-FFF2-40B4-BE49-F238E27FC236}">
                <a16:creationId xmlns:a16="http://schemas.microsoft.com/office/drawing/2014/main" id="{2F992BCA-795E-494C-8F3E-FCCCD1C620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02689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3355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Rectangle 31">
            <a:extLst>
              <a:ext uri="{FF2B5EF4-FFF2-40B4-BE49-F238E27FC236}">
                <a16:creationId xmlns:a16="http://schemas.microsoft.com/office/drawing/2014/main" id="{952F3499-8C35-4C59-B36C-17D7AD0F24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44101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3314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32">
            <a:extLst>
              <a:ext uri="{FF2B5EF4-FFF2-40B4-BE49-F238E27FC236}">
                <a16:creationId xmlns:a16="http://schemas.microsoft.com/office/drawing/2014/main" id="{333F2463-7D65-4E3A-A3F8-4B1ABEAD01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85514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3244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Rectangle 33">
            <a:extLst>
              <a:ext uri="{FF2B5EF4-FFF2-40B4-BE49-F238E27FC236}">
                <a16:creationId xmlns:a16="http://schemas.microsoft.com/office/drawing/2014/main" id="{1BD12B41-EF64-40DC-8DFF-A3D756F86D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26926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3173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34">
            <a:extLst>
              <a:ext uri="{FF2B5EF4-FFF2-40B4-BE49-F238E27FC236}">
                <a16:creationId xmlns:a16="http://schemas.microsoft.com/office/drawing/2014/main" id="{E5933A89-01C5-4E31-8799-D40A07616C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68339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3080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Rectangle 35">
            <a:extLst>
              <a:ext uri="{FF2B5EF4-FFF2-40B4-BE49-F238E27FC236}">
                <a16:creationId xmlns:a16="http://schemas.microsoft.com/office/drawing/2014/main" id="{BF819588-C4DD-4A30-9A42-865A947085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09751" y="6225536"/>
            <a:ext cx="339837" cy="18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2069</a:t>
            </a:r>
            <a:endParaRPr kumimoji="0" lang="en-US" alt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Rectangle 8">
            <a:extLst>
              <a:ext uri="{FF2B5EF4-FFF2-40B4-BE49-F238E27FC236}">
                <a16:creationId xmlns:a16="http://schemas.microsoft.com/office/drawing/2014/main" id="{4C9A1506-7368-4916-82EF-53C69B2A9A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98614" y="1451476"/>
            <a:ext cx="3202985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CV death</a:t>
            </a:r>
            <a:endParaRPr kumimoji="0" lang="en-US" alt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5" name="Rectangle 56">
            <a:extLst>
              <a:ext uri="{FF2B5EF4-FFF2-40B4-BE49-F238E27FC236}">
                <a16:creationId xmlns:a16="http://schemas.microsoft.com/office/drawing/2014/main" id="{39ACC974-4CB0-4E01-8270-BEC42B13D4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96124" y="5599335"/>
            <a:ext cx="97693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cs typeface="Arial" panose="020B0604020202020204" pitchFamily="34" charset="0"/>
              </a:rPr>
              <a:t>Years in OLE</a:t>
            </a:r>
            <a:endParaRPr kumimoji="0" lang="en-US" altLang="en-US" sz="13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66" name="Title 1">
            <a:extLst>
              <a:ext uri="{FF2B5EF4-FFF2-40B4-BE49-F238E27FC236}">
                <a16:creationId xmlns:a16="http://schemas.microsoft.com/office/drawing/2014/main" id="{06EF5C27-76A4-4B25-814F-35BDC30A5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sz="3000" dirty="0"/>
              <a:t>Efficacy during FOURIER-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 Time Period</a:t>
            </a:r>
            <a:endParaRPr lang="en-US" sz="3000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20E333-2B5A-E346-9E32-DD732C58ACFC}"/>
              </a:ext>
            </a:extLst>
          </p:cNvPr>
          <p:cNvGrpSpPr/>
          <p:nvPr/>
        </p:nvGrpSpPr>
        <p:grpSpPr>
          <a:xfrm>
            <a:off x="3245564" y="1690529"/>
            <a:ext cx="8098411" cy="3732213"/>
            <a:chOff x="3245564" y="1690529"/>
            <a:chExt cx="8098411" cy="3732213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3CB8A101-FC5F-69D4-DDBB-35E5D6306EFB}"/>
                </a:ext>
              </a:extLst>
            </p:cNvPr>
            <p:cNvGrpSpPr/>
            <p:nvPr/>
          </p:nvGrpSpPr>
          <p:grpSpPr>
            <a:xfrm>
              <a:off x="3245564" y="1690529"/>
              <a:ext cx="8098411" cy="3732213"/>
              <a:chOff x="3245564" y="1690529"/>
              <a:chExt cx="8098411" cy="3732213"/>
            </a:xfrm>
          </p:grpSpPr>
          <p:grpSp>
            <p:nvGrpSpPr>
              <p:cNvPr id="69" name="Group 68">
                <a:extLst>
                  <a:ext uri="{FF2B5EF4-FFF2-40B4-BE49-F238E27FC236}">
                    <a16:creationId xmlns:a16="http://schemas.microsoft.com/office/drawing/2014/main" id="{E78F127A-A9A9-EB5A-F85E-D01BCACAA212}"/>
                  </a:ext>
                </a:extLst>
              </p:cNvPr>
              <p:cNvGrpSpPr/>
              <p:nvPr/>
            </p:nvGrpSpPr>
            <p:grpSpPr>
              <a:xfrm>
                <a:off x="3245564" y="1690529"/>
                <a:ext cx="6342928" cy="3732213"/>
                <a:chOff x="3245564" y="1690529"/>
                <a:chExt cx="6342928" cy="3732213"/>
              </a:xfrm>
            </p:grpSpPr>
            <p:sp>
              <p:nvSpPr>
                <p:cNvPr id="71" name="TextBox 70">
                  <a:extLst>
                    <a:ext uri="{FF2B5EF4-FFF2-40B4-BE49-F238E27FC236}">
                      <a16:creationId xmlns:a16="http://schemas.microsoft.com/office/drawing/2014/main" id="{AC47C4AA-6F60-0216-9D40-75E1D380741E}"/>
                    </a:ext>
                  </a:extLst>
                </p:cNvPr>
                <p:cNvSpPr txBox="1"/>
                <p:nvPr/>
              </p:nvSpPr>
              <p:spPr>
                <a:xfrm>
                  <a:off x="3497400" y="2023428"/>
                  <a:ext cx="2417625" cy="83099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HR 0.77 </a:t>
                  </a:r>
                </a:p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effectLst/>
                      <a:latin typeface="Arial" panose="020B0604020202020204" pitchFamily="34" charset="0"/>
                      <a:ea typeface="Times New Roman" panose="02020603050405020304" pitchFamily="18" charset="0"/>
                      <a:cs typeface="Arial" panose="020B0604020202020204" pitchFamily="34" charset="0"/>
                    </a:rPr>
                    <a:t>(95% CI 0.60-0.99) </a:t>
                  </a:r>
                </a:p>
                <a:p>
                  <a:pPr algn="ctr"/>
                  <a:r>
                    <a:rPr lang="en-US" sz="1600" b="1" dirty="0">
                      <a:solidFill>
                        <a:srgbClr val="000000"/>
                      </a:solidFill>
                      <a:latin typeface="Arial" panose="020B0604020202020204" pitchFamily="34" charset="0"/>
                      <a:cs typeface="Arial" panose="020B0604020202020204" pitchFamily="34" charset="0"/>
                    </a:rPr>
                    <a:t>P=0.04</a:t>
                  </a:r>
                  <a:endParaRPr lang="en-US" sz="1600" b="1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72" name="Freeform 39">
                  <a:extLst>
                    <a:ext uri="{FF2B5EF4-FFF2-40B4-BE49-F238E27FC236}">
                      <a16:creationId xmlns:a16="http://schemas.microsoft.com/office/drawing/2014/main" id="{94A67DE5-F6E8-EC44-7311-8899D678152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5564" y="1858804"/>
                  <a:ext cx="5707063" cy="3563938"/>
                </a:xfrm>
                <a:custGeom>
                  <a:avLst/>
                  <a:gdLst>
                    <a:gd name="T0" fmla="*/ 17 w 639"/>
                    <a:gd name="T1" fmla="*/ 380 h 399"/>
                    <a:gd name="T2" fmla="*/ 35 w 639"/>
                    <a:gd name="T3" fmla="*/ 366 h 399"/>
                    <a:gd name="T4" fmla="*/ 57 w 639"/>
                    <a:gd name="T5" fmla="*/ 355 h 399"/>
                    <a:gd name="T6" fmla="*/ 71 w 639"/>
                    <a:gd name="T7" fmla="*/ 347 h 399"/>
                    <a:gd name="T8" fmla="*/ 89 w 639"/>
                    <a:gd name="T9" fmla="*/ 336 h 399"/>
                    <a:gd name="T10" fmla="*/ 118 w 639"/>
                    <a:gd name="T11" fmla="*/ 325 h 399"/>
                    <a:gd name="T12" fmla="*/ 134 w 639"/>
                    <a:gd name="T13" fmla="*/ 309 h 399"/>
                    <a:gd name="T14" fmla="*/ 157 w 639"/>
                    <a:gd name="T15" fmla="*/ 303 h 399"/>
                    <a:gd name="T16" fmla="*/ 180 w 639"/>
                    <a:gd name="T17" fmla="*/ 287 h 399"/>
                    <a:gd name="T18" fmla="*/ 193 w 639"/>
                    <a:gd name="T19" fmla="*/ 281 h 399"/>
                    <a:gd name="T20" fmla="*/ 204 w 639"/>
                    <a:gd name="T21" fmla="*/ 270 h 399"/>
                    <a:gd name="T22" fmla="*/ 221 w 639"/>
                    <a:gd name="T23" fmla="*/ 259 h 399"/>
                    <a:gd name="T24" fmla="*/ 236 w 639"/>
                    <a:gd name="T25" fmla="*/ 250 h 399"/>
                    <a:gd name="T26" fmla="*/ 262 w 639"/>
                    <a:gd name="T27" fmla="*/ 245 h 399"/>
                    <a:gd name="T28" fmla="*/ 275 w 639"/>
                    <a:gd name="T29" fmla="*/ 234 h 399"/>
                    <a:gd name="T30" fmla="*/ 286 w 639"/>
                    <a:gd name="T31" fmla="*/ 220 h 399"/>
                    <a:gd name="T32" fmla="*/ 296 w 639"/>
                    <a:gd name="T33" fmla="*/ 211 h 399"/>
                    <a:gd name="T34" fmla="*/ 313 w 639"/>
                    <a:gd name="T35" fmla="*/ 200 h 399"/>
                    <a:gd name="T36" fmla="*/ 326 w 639"/>
                    <a:gd name="T37" fmla="*/ 194 h 399"/>
                    <a:gd name="T38" fmla="*/ 335 w 639"/>
                    <a:gd name="T39" fmla="*/ 186 h 399"/>
                    <a:gd name="T40" fmla="*/ 359 w 639"/>
                    <a:gd name="T41" fmla="*/ 178 h 399"/>
                    <a:gd name="T42" fmla="*/ 382 w 639"/>
                    <a:gd name="T43" fmla="*/ 166 h 399"/>
                    <a:gd name="T44" fmla="*/ 393 w 639"/>
                    <a:gd name="T45" fmla="*/ 163 h 399"/>
                    <a:gd name="T46" fmla="*/ 408 w 639"/>
                    <a:gd name="T47" fmla="*/ 161 h 399"/>
                    <a:gd name="T48" fmla="*/ 417 w 639"/>
                    <a:gd name="T49" fmla="*/ 152 h 399"/>
                    <a:gd name="T50" fmla="*/ 437 w 639"/>
                    <a:gd name="T51" fmla="*/ 146 h 399"/>
                    <a:gd name="T52" fmla="*/ 453 w 639"/>
                    <a:gd name="T53" fmla="*/ 138 h 399"/>
                    <a:gd name="T54" fmla="*/ 462 w 639"/>
                    <a:gd name="T55" fmla="*/ 126 h 399"/>
                    <a:gd name="T56" fmla="*/ 473 w 639"/>
                    <a:gd name="T57" fmla="*/ 123 h 399"/>
                    <a:gd name="T58" fmla="*/ 483 w 639"/>
                    <a:gd name="T59" fmla="*/ 115 h 399"/>
                    <a:gd name="T60" fmla="*/ 501 w 639"/>
                    <a:gd name="T61" fmla="*/ 112 h 399"/>
                    <a:gd name="T62" fmla="*/ 510 w 639"/>
                    <a:gd name="T63" fmla="*/ 103 h 399"/>
                    <a:gd name="T64" fmla="*/ 520 w 639"/>
                    <a:gd name="T65" fmla="*/ 91 h 399"/>
                    <a:gd name="T66" fmla="*/ 531 w 639"/>
                    <a:gd name="T67" fmla="*/ 83 h 399"/>
                    <a:gd name="T68" fmla="*/ 540 w 639"/>
                    <a:gd name="T69" fmla="*/ 80 h 399"/>
                    <a:gd name="T70" fmla="*/ 543 w 639"/>
                    <a:gd name="T71" fmla="*/ 77 h 399"/>
                    <a:gd name="T72" fmla="*/ 547 w 639"/>
                    <a:gd name="T73" fmla="*/ 74 h 399"/>
                    <a:gd name="T74" fmla="*/ 550 w 639"/>
                    <a:gd name="T75" fmla="*/ 59 h 399"/>
                    <a:gd name="T76" fmla="*/ 555 w 639"/>
                    <a:gd name="T77" fmla="*/ 53 h 399"/>
                    <a:gd name="T78" fmla="*/ 560 w 639"/>
                    <a:gd name="T79" fmla="*/ 50 h 399"/>
                    <a:gd name="T80" fmla="*/ 563 w 639"/>
                    <a:gd name="T81" fmla="*/ 50 h 399"/>
                    <a:gd name="T82" fmla="*/ 566 w 639"/>
                    <a:gd name="T83" fmla="*/ 47 h 399"/>
                    <a:gd name="T84" fmla="*/ 568 w 639"/>
                    <a:gd name="T85" fmla="*/ 44 h 399"/>
                    <a:gd name="T86" fmla="*/ 571 w 639"/>
                    <a:gd name="T87" fmla="*/ 44 h 399"/>
                    <a:gd name="T88" fmla="*/ 576 w 639"/>
                    <a:gd name="T89" fmla="*/ 44 h 399"/>
                    <a:gd name="T90" fmla="*/ 580 w 639"/>
                    <a:gd name="T91" fmla="*/ 44 h 399"/>
                    <a:gd name="T92" fmla="*/ 585 w 639"/>
                    <a:gd name="T93" fmla="*/ 41 h 399"/>
                    <a:gd name="T94" fmla="*/ 589 w 639"/>
                    <a:gd name="T95" fmla="*/ 41 h 399"/>
                    <a:gd name="T96" fmla="*/ 591 w 639"/>
                    <a:gd name="T97" fmla="*/ 38 h 399"/>
                    <a:gd name="T98" fmla="*/ 594 w 639"/>
                    <a:gd name="T99" fmla="*/ 31 h 399"/>
                    <a:gd name="T100" fmla="*/ 597 w 639"/>
                    <a:gd name="T101" fmla="*/ 31 h 399"/>
                    <a:gd name="T102" fmla="*/ 599 w 639"/>
                    <a:gd name="T103" fmla="*/ 31 h 399"/>
                    <a:gd name="T104" fmla="*/ 602 w 639"/>
                    <a:gd name="T105" fmla="*/ 27 h 399"/>
                    <a:gd name="T106" fmla="*/ 606 w 639"/>
                    <a:gd name="T107" fmla="*/ 27 h 399"/>
                    <a:gd name="T108" fmla="*/ 610 w 639"/>
                    <a:gd name="T109" fmla="*/ 23 h 399"/>
                    <a:gd name="T110" fmla="*/ 619 w 639"/>
                    <a:gd name="T111" fmla="*/ 20 h 399"/>
                    <a:gd name="T112" fmla="*/ 622 w 639"/>
                    <a:gd name="T113" fmla="*/ 16 h 399"/>
                    <a:gd name="T114" fmla="*/ 625 w 639"/>
                    <a:gd name="T115" fmla="*/ 12 h 399"/>
                    <a:gd name="T116" fmla="*/ 630 w 639"/>
                    <a:gd name="T117" fmla="*/ 8 h 399"/>
                    <a:gd name="T118" fmla="*/ 634 w 639"/>
                    <a:gd name="T119" fmla="*/ 0 h 399"/>
                    <a:gd name="T120" fmla="*/ 637 w 639"/>
                    <a:gd name="T121" fmla="*/ 0 h 399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39" h="399">
                      <a:moveTo>
                        <a:pt x="0" y="399"/>
                      </a:moveTo>
                      <a:lnTo>
                        <a:pt x="1" y="399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1" y="396"/>
                      </a:lnTo>
                      <a:lnTo>
                        <a:pt x="2" y="396"/>
                      </a:lnTo>
                      <a:lnTo>
                        <a:pt x="2" y="394"/>
                      </a:lnTo>
                      <a:lnTo>
                        <a:pt x="2" y="394"/>
                      </a:lnTo>
                      <a:lnTo>
                        <a:pt x="5" y="394"/>
                      </a:lnTo>
                      <a:lnTo>
                        <a:pt x="5" y="391"/>
                      </a:lnTo>
                      <a:lnTo>
                        <a:pt x="5" y="391"/>
                      </a:lnTo>
                      <a:lnTo>
                        <a:pt x="11" y="391"/>
                      </a:lnTo>
                      <a:lnTo>
                        <a:pt x="11" y="388"/>
                      </a:lnTo>
                      <a:lnTo>
                        <a:pt x="11" y="388"/>
                      </a:lnTo>
                      <a:lnTo>
                        <a:pt x="13" y="388"/>
                      </a:lnTo>
                      <a:lnTo>
                        <a:pt x="13" y="385"/>
                      </a:lnTo>
                      <a:lnTo>
                        <a:pt x="13" y="385"/>
                      </a:lnTo>
                      <a:lnTo>
                        <a:pt x="17" y="385"/>
                      </a:lnTo>
                      <a:lnTo>
                        <a:pt x="17" y="383"/>
                      </a:lnTo>
                      <a:lnTo>
                        <a:pt x="17" y="383"/>
                      </a:lnTo>
                      <a:lnTo>
                        <a:pt x="17" y="383"/>
                      </a:lnTo>
                      <a:lnTo>
                        <a:pt x="17" y="380"/>
                      </a:lnTo>
                      <a:lnTo>
                        <a:pt x="17" y="380"/>
                      </a:lnTo>
                      <a:lnTo>
                        <a:pt x="19" y="380"/>
                      </a:lnTo>
                      <a:lnTo>
                        <a:pt x="19" y="377"/>
                      </a:lnTo>
                      <a:lnTo>
                        <a:pt x="19" y="377"/>
                      </a:lnTo>
                      <a:lnTo>
                        <a:pt x="25" y="377"/>
                      </a:lnTo>
                      <a:lnTo>
                        <a:pt x="25" y="372"/>
                      </a:lnTo>
                      <a:lnTo>
                        <a:pt x="25" y="372"/>
                      </a:lnTo>
                      <a:lnTo>
                        <a:pt x="25" y="372"/>
                      </a:lnTo>
                      <a:lnTo>
                        <a:pt x="25" y="369"/>
                      </a:lnTo>
                      <a:lnTo>
                        <a:pt x="25" y="369"/>
                      </a:lnTo>
                      <a:lnTo>
                        <a:pt x="27" y="369"/>
                      </a:lnTo>
                      <a:lnTo>
                        <a:pt x="27" y="369"/>
                      </a:lnTo>
                      <a:lnTo>
                        <a:pt x="27" y="369"/>
                      </a:lnTo>
                      <a:lnTo>
                        <a:pt x="29" y="369"/>
                      </a:lnTo>
                      <a:lnTo>
                        <a:pt x="29" y="369"/>
                      </a:lnTo>
                      <a:lnTo>
                        <a:pt x="29" y="369"/>
                      </a:lnTo>
                      <a:lnTo>
                        <a:pt x="31" y="369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1" y="366"/>
                      </a:lnTo>
                      <a:lnTo>
                        <a:pt x="33" y="366"/>
                      </a:lnTo>
                      <a:lnTo>
                        <a:pt x="33" y="366"/>
                      </a:lnTo>
                      <a:lnTo>
                        <a:pt x="33" y="366"/>
                      </a:lnTo>
                      <a:lnTo>
                        <a:pt x="35" y="366"/>
                      </a:lnTo>
                      <a:lnTo>
                        <a:pt x="35" y="364"/>
                      </a:lnTo>
                      <a:lnTo>
                        <a:pt x="35" y="364"/>
                      </a:lnTo>
                      <a:lnTo>
                        <a:pt x="36" y="364"/>
                      </a:lnTo>
                      <a:lnTo>
                        <a:pt x="36" y="361"/>
                      </a:lnTo>
                      <a:lnTo>
                        <a:pt x="36" y="361"/>
                      </a:lnTo>
                      <a:lnTo>
                        <a:pt x="36" y="361"/>
                      </a:lnTo>
                      <a:lnTo>
                        <a:pt x="36" y="358"/>
                      </a:lnTo>
                      <a:lnTo>
                        <a:pt x="36" y="358"/>
                      </a:lnTo>
                      <a:lnTo>
                        <a:pt x="42" y="358"/>
                      </a:lnTo>
                      <a:lnTo>
                        <a:pt x="42" y="355"/>
                      </a:lnTo>
                      <a:lnTo>
                        <a:pt x="42" y="355"/>
                      </a:lnTo>
                      <a:lnTo>
                        <a:pt x="49" y="355"/>
                      </a:lnTo>
                      <a:lnTo>
                        <a:pt x="49" y="355"/>
                      </a:lnTo>
                      <a:lnTo>
                        <a:pt x="49" y="355"/>
                      </a:lnTo>
                      <a:lnTo>
                        <a:pt x="50" y="355"/>
                      </a:lnTo>
                      <a:lnTo>
                        <a:pt x="50" y="355"/>
                      </a:lnTo>
                      <a:lnTo>
                        <a:pt x="50" y="355"/>
                      </a:lnTo>
                      <a:lnTo>
                        <a:pt x="51" y="355"/>
                      </a:lnTo>
                      <a:lnTo>
                        <a:pt x="51" y="355"/>
                      </a:lnTo>
                      <a:lnTo>
                        <a:pt x="51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57" y="355"/>
                      </a:lnTo>
                      <a:lnTo>
                        <a:pt x="60" y="355"/>
                      </a:lnTo>
                      <a:lnTo>
                        <a:pt x="60" y="355"/>
                      </a:lnTo>
                      <a:lnTo>
                        <a:pt x="60" y="355"/>
                      </a:lnTo>
                      <a:lnTo>
                        <a:pt x="61" y="355"/>
                      </a:lnTo>
                      <a:lnTo>
                        <a:pt x="61" y="355"/>
                      </a:lnTo>
                      <a:lnTo>
                        <a:pt x="61" y="355"/>
                      </a:lnTo>
                      <a:lnTo>
                        <a:pt x="62" y="355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2" y="353"/>
                      </a:lnTo>
                      <a:lnTo>
                        <a:pt x="65" y="353"/>
                      </a:lnTo>
                      <a:lnTo>
                        <a:pt x="65" y="353"/>
                      </a:lnTo>
                      <a:lnTo>
                        <a:pt x="65" y="353"/>
                      </a:lnTo>
                      <a:lnTo>
                        <a:pt x="66" y="353"/>
                      </a:lnTo>
                      <a:lnTo>
                        <a:pt x="66" y="350"/>
                      </a:lnTo>
                      <a:lnTo>
                        <a:pt x="66" y="350"/>
                      </a:lnTo>
                      <a:lnTo>
                        <a:pt x="67" y="350"/>
                      </a:lnTo>
                      <a:lnTo>
                        <a:pt x="67" y="350"/>
                      </a:lnTo>
                      <a:lnTo>
                        <a:pt x="67" y="350"/>
                      </a:lnTo>
                      <a:lnTo>
                        <a:pt x="71" y="350"/>
                      </a:lnTo>
                      <a:lnTo>
                        <a:pt x="71" y="347"/>
                      </a:lnTo>
                      <a:lnTo>
                        <a:pt x="71" y="347"/>
                      </a:lnTo>
                      <a:lnTo>
                        <a:pt x="72" y="347"/>
                      </a:lnTo>
                      <a:lnTo>
                        <a:pt x="72" y="344"/>
                      </a:lnTo>
                      <a:lnTo>
                        <a:pt x="72" y="344"/>
                      </a:lnTo>
                      <a:lnTo>
                        <a:pt x="73" y="344"/>
                      </a:lnTo>
                      <a:lnTo>
                        <a:pt x="73" y="342"/>
                      </a:lnTo>
                      <a:lnTo>
                        <a:pt x="73" y="342"/>
                      </a:lnTo>
                      <a:lnTo>
                        <a:pt x="74" y="342"/>
                      </a:lnTo>
                      <a:lnTo>
                        <a:pt x="74" y="342"/>
                      </a:lnTo>
                      <a:lnTo>
                        <a:pt x="74" y="342"/>
                      </a:lnTo>
                      <a:lnTo>
                        <a:pt x="77" y="342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7" y="339"/>
                      </a:lnTo>
                      <a:lnTo>
                        <a:pt x="78" y="339"/>
                      </a:lnTo>
                      <a:lnTo>
                        <a:pt x="78" y="336"/>
                      </a:lnTo>
                      <a:lnTo>
                        <a:pt x="78" y="336"/>
                      </a:lnTo>
                      <a:lnTo>
                        <a:pt x="82" y="336"/>
                      </a:lnTo>
                      <a:lnTo>
                        <a:pt x="82" y="336"/>
                      </a:lnTo>
                      <a:lnTo>
                        <a:pt x="82" y="336"/>
                      </a:lnTo>
                      <a:lnTo>
                        <a:pt x="88" y="336"/>
                      </a:lnTo>
                      <a:lnTo>
                        <a:pt x="88" y="336"/>
                      </a:lnTo>
                      <a:lnTo>
                        <a:pt x="88" y="336"/>
                      </a:lnTo>
                      <a:lnTo>
                        <a:pt x="89" y="336"/>
                      </a:lnTo>
                      <a:lnTo>
                        <a:pt x="89" y="336"/>
                      </a:lnTo>
                      <a:lnTo>
                        <a:pt x="89" y="336"/>
                      </a:lnTo>
                      <a:lnTo>
                        <a:pt x="96" y="336"/>
                      </a:lnTo>
                      <a:lnTo>
                        <a:pt x="96" y="331"/>
                      </a:lnTo>
                      <a:lnTo>
                        <a:pt x="96" y="331"/>
                      </a:lnTo>
                      <a:lnTo>
                        <a:pt x="105" y="331"/>
                      </a:lnTo>
                      <a:lnTo>
                        <a:pt x="105" y="331"/>
                      </a:lnTo>
                      <a:lnTo>
                        <a:pt x="105" y="331"/>
                      </a:lnTo>
                      <a:lnTo>
                        <a:pt x="106" y="331"/>
                      </a:lnTo>
                      <a:lnTo>
                        <a:pt x="106" y="328"/>
                      </a:lnTo>
                      <a:lnTo>
                        <a:pt x="106" y="328"/>
                      </a:lnTo>
                      <a:lnTo>
                        <a:pt x="108" y="328"/>
                      </a:lnTo>
                      <a:lnTo>
                        <a:pt x="108" y="325"/>
                      </a:lnTo>
                      <a:lnTo>
                        <a:pt x="108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2" y="325"/>
                      </a:lnTo>
                      <a:lnTo>
                        <a:pt x="117" y="325"/>
                      </a:lnTo>
                      <a:lnTo>
                        <a:pt x="117" y="325"/>
                      </a:lnTo>
                      <a:lnTo>
                        <a:pt x="117" y="325"/>
                      </a:lnTo>
                      <a:lnTo>
                        <a:pt x="118" y="325"/>
                      </a:lnTo>
                      <a:lnTo>
                        <a:pt x="118" y="325"/>
                      </a:lnTo>
                      <a:lnTo>
                        <a:pt x="118" y="325"/>
                      </a:lnTo>
                      <a:lnTo>
                        <a:pt x="122" y="325"/>
                      </a:lnTo>
                      <a:lnTo>
                        <a:pt x="122" y="322"/>
                      </a:lnTo>
                      <a:lnTo>
                        <a:pt x="122" y="322"/>
                      </a:lnTo>
                      <a:lnTo>
                        <a:pt x="126" y="322"/>
                      </a:lnTo>
                      <a:lnTo>
                        <a:pt x="126" y="317"/>
                      </a:lnTo>
                      <a:lnTo>
                        <a:pt x="126" y="317"/>
                      </a:lnTo>
                      <a:lnTo>
                        <a:pt x="126" y="317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1" y="314"/>
                      </a:lnTo>
                      <a:lnTo>
                        <a:pt x="133" y="314"/>
                      </a:lnTo>
                      <a:lnTo>
                        <a:pt x="133" y="311"/>
                      </a:lnTo>
                      <a:lnTo>
                        <a:pt x="133" y="311"/>
                      </a:lnTo>
                      <a:lnTo>
                        <a:pt x="134" y="311"/>
                      </a:lnTo>
                      <a:lnTo>
                        <a:pt x="134" y="309"/>
                      </a:lnTo>
                      <a:lnTo>
                        <a:pt x="134" y="309"/>
                      </a:lnTo>
                      <a:lnTo>
                        <a:pt x="138" y="309"/>
                      </a:lnTo>
                      <a:lnTo>
                        <a:pt x="138" y="309"/>
                      </a:lnTo>
                      <a:lnTo>
                        <a:pt x="138" y="309"/>
                      </a:lnTo>
                      <a:lnTo>
                        <a:pt x="139" y="309"/>
                      </a:lnTo>
                      <a:lnTo>
                        <a:pt x="139" y="309"/>
                      </a:lnTo>
                      <a:lnTo>
                        <a:pt x="139" y="309"/>
                      </a:lnTo>
                      <a:lnTo>
                        <a:pt x="140" y="309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0" y="306"/>
                      </a:lnTo>
                      <a:lnTo>
                        <a:pt x="143" y="306"/>
                      </a:lnTo>
                      <a:lnTo>
                        <a:pt x="143" y="306"/>
                      </a:lnTo>
                      <a:lnTo>
                        <a:pt x="143" y="306"/>
                      </a:lnTo>
                      <a:lnTo>
                        <a:pt x="147" y="306"/>
                      </a:lnTo>
                      <a:lnTo>
                        <a:pt x="147" y="303"/>
                      </a:lnTo>
                      <a:lnTo>
                        <a:pt x="147" y="303"/>
                      </a:lnTo>
                      <a:lnTo>
                        <a:pt x="148" y="303"/>
                      </a:lnTo>
                      <a:lnTo>
                        <a:pt x="148" y="303"/>
                      </a:lnTo>
                      <a:lnTo>
                        <a:pt x="148" y="303"/>
                      </a:lnTo>
                      <a:lnTo>
                        <a:pt x="150" y="303"/>
                      </a:lnTo>
                      <a:lnTo>
                        <a:pt x="150" y="303"/>
                      </a:lnTo>
                      <a:lnTo>
                        <a:pt x="150" y="303"/>
                      </a:lnTo>
                      <a:lnTo>
                        <a:pt x="157" y="303"/>
                      </a:lnTo>
                      <a:lnTo>
                        <a:pt x="157" y="300"/>
                      </a:lnTo>
                      <a:lnTo>
                        <a:pt x="157" y="300"/>
                      </a:lnTo>
                      <a:lnTo>
                        <a:pt x="159" y="300"/>
                      </a:lnTo>
                      <a:lnTo>
                        <a:pt x="159" y="298"/>
                      </a:lnTo>
                      <a:lnTo>
                        <a:pt x="159" y="298"/>
                      </a:lnTo>
                      <a:lnTo>
                        <a:pt x="162" y="298"/>
                      </a:lnTo>
                      <a:lnTo>
                        <a:pt x="162" y="295"/>
                      </a:lnTo>
                      <a:lnTo>
                        <a:pt x="162" y="295"/>
                      </a:lnTo>
                      <a:lnTo>
                        <a:pt x="165" y="295"/>
                      </a:lnTo>
                      <a:lnTo>
                        <a:pt x="165" y="292"/>
                      </a:lnTo>
                      <a:lnTo>
                        <a:pt x="165" y="292"/>
                      </a:lnTo>
                      <a:lnTo>
                        <a:pt x="167" y="292"/>
                      </a:lnTo>
                      <a:lnTo>
                        <a:pt x="167" y="292"/>
                      </a:lnTo>
                      <a:lnTo>
                        <a:pt x="167" y="292"/>
                      </a:lnTo>
                      <a:lnTo>
                        <a:pt x="168" y="292"/>
                      </a:lnTo>
                      <a:lnTo>
                        <a:pt x="168" y="289"/>
                      </a:lnTo>
                      <a:lnTo>
                        <a:pt x="168" y="289"/>
                      </a:lnTo>
                      <a:lnTo>
                        <a:pt x="171" y="289"/>
                      </a:lnTo>
                      <a:lnTo>
                        <a:pt x="171" y="287"/>
                      </a:lnTo>
                      <a:lnTo>
                        <a:pt x="171" y="287"/>
                      </a:lnTo>
                      <a:lnTo>
                        <a:pt x="172" y="287"/>
                      </a:lnTo>
                      <a:lnTo>
                        <a:pt x="172" y="287"/>
                      </a:lnTo>
                      <a:lnTo>
                        <a:pt x="172" y="287"/>
                      </a:lnTo>
                      <a:lnTo>
                        <a:pt x="180" y="287"/>
                      </a:lnTo>
                      <a:lnTo>
                        <a:pt x="180" y="287"/>
                      </a:lnTo>
                      <a:lnTo>
                        <a:pt x="180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6" y="287"/>
                      </a:lnTo>
                      <a:lnTo>
                        <a:pt x="187" y="287"/>
                      </a:lnTo>
                      <a:lnTo>
                        <a:pt x="187" y="287"/>
                      </a:lnTo>
                      <a:lnTo>
                        <a:pt x="187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89" y="287"/>
                      </a:lnTo>
                      <a:lnTo>
                        <a:pt x="191" y="287"/>
                      </a:lnTo>
                      <a:lnTo>
                        <a:pt x="191" y="287"/>
                      </a:lnTo>
                      <a:lnTo>
                        <a:pt x="191" y="287"/>
                      </a:lnTo>
                      <a:lnTo>
                        <a:pt x="192" y="287"/>
                      </a:lnTo>
                      <a:lnTo>
                        <a:pt x="192" y="284"/>
                      </a:lnTo>
                      <a:lnTo>
                        <a:pt x="192" y="284"/>
                      </a:lnTo>
                      <a:lnTo>
                        <a:pt x="193" y="284"/>
                      </a:lnTo>
                      <a:lnTo>
                        <a:pt x="193" y="281"/>
                      </a:lnTo>
                      <a:lnTo>
                        <a:pt x="193" y="281"/>
                      </a:lnTo>
                      <a:lnTo>
                        <a:pt x="194" y="281"/>
                      </a:lnTo>
                      <a:lnTo>
                        <a:pt x="194" y="278"/>
                      </a:lnTo>
                      <a:lnTo>
                        <a:pt x="194" y="278"/>
                      </a:lnTo>
                      <a:lnTo>
                        <a:pt x="195" y="278"/>
                      </a:lnTo>
                      <a:lnTo>
                        <a:pt x="195" y="278"/>
                      </a:lnTo>
                      <a:lnTo>
                        <a:pt x="195" y="278"/>
                      </a:lnTo>
                      <a:lnTo>
                        <a:pt x="197" y="278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7" y="275"/>
                      </a:lnTo>
                      <a:lnTo>
                        <a:pt x="198" y="275"/>
                      </a:lnTo>
                      <a:lnTo>
                        <a:pt x="198" y="273"/>
                      </a:lnTo>
                      <a:lnTo>
                        <a:pt x="198" y="273"/>
                      </a:lnTo>
                      <a:lnTo>
                        <a:pt x="199" y="273"/>
                      </a:lnTo>
                      <a:lnTo>
                        <a:pt x="199" y="273"/>
                      </a:lnTo>
                      <a:lnTo>
                        <a:pt x="199" y="273"/>
                      </a:lnTo>
                      <a:lnTo>
                        <a:pt x="201" y="273"/>
                      </a:lnTo>
                      <a:lnTo>
                        <a:pt x="201" y="270"/>
                      </a:lnTo>
                      <a:lnTo>
                        <a:pt x="201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4" y="270"/>
                      </a:lnTo>
                      <a:lnTo>
                        <a:pt x="206" y="270"/>
                      </a:lnTo>
                      <a:lnTo>
                        <a:pt x="206" y="267"/>
                      </a:lnTo>
                      <a:lnTo>
                        <a:pt x="206" y="267"/>
                      </a:lnTo>
                      <a:lnTo>
                        <a:pt x="207" y="267"/>
                      </a:lnTo>
                      <a:lnTo>
                        <a:pt x="207" y="267"/>
                      </a:lnTo>
                      <a:lnTo>
                        <a:pt x="207" y="267"/>
                      </a:lnTo>
                      <a:lnTo>
                        <a:pt x="212" y="267"/>
                      </a:lnTo>
                      <a:lnTo>
                        <a:pt x="212" y="264"/>
                      </a:lnTo>
                      <a:lnTo>
                        <a:pt x="212" y="264"/>
                      </a:lnTo>
                      <a:lnTo>
                        <a:pt x="213" y="264"/>
                      </a:lnTo>
                      <a:lnTo>
                        <a:pt x="213" y="262"/>
                      </a:lnTo>
                      <a:lnTo>
                        <a:pt x="213" y="262"/>
                      </a:lnTo>
                      <a:lnTo>
                        <a:pt x="217" y="262"/>
                      </a:lnTo>
                      <a:lnTo>
                        <a:pt x="217" y="262"/>
                      </a:lnTo>
                      <a:lnTo>
                        <a:pt x="217" y="262"/>
                      </a:lnTo>
                      <a:lnTo>
                        <a:pt x="218" y="262"/>
                      </a:lnTo>
                      <a:lnTo>
                        <a:pt x="218" y="262"/>
                      </a:lnTo>
                      <a:lnTo>
                        <a:pt x="218" y="262"/>
                      </a:lnTo>
                      <a:lnTo>
                        <a:pt x="219" y="262"/>
                      </a:lnTo>
                      <a:lnTo>
                        <a:pt x="219" y="262"/>
                      </a:lnTo>
                      <a:lnTo>
                        <a:pt x="219" y="262"/>
                      </a:lnTo>
                      <a:lnTo>
                        <a:pt x="221" y="262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1" y="259"/>
                      </a:lnTo>
                      <a:lnTo>
                        <a:pt x="226" y="259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6"/>
                      </a:lnTo>
                      <a:lnTo>
                        <a:pt x="226" y="253"/>
                      </a:lnTo>
                      <a:lnTo>
                        <a:pt x="226" y="253"/>
                      </a:lnTo>
                      <a:lnTo>
                        <a:pt x="227" y="253"/>
                      </a:lnTo>
                      <a:lnTo>
                        <a:pt x="227" y="253"/>
                      </a:lnTo>
                      <a:lnTo>
                        <a:pt x="227" y="253"/>
                      </a:lnTo>
                      <a:lnTo>
                        <a:pt x="231" y="253"/>
                      </a:lnTo>
                      <a:lnTo>
                        <a:pt x="231" y="253"/>
                      </a:lnTo>
                      <a:lnTo>
                        <a:pt x="231" y="253"/>
                      </a:lnTo>
                      <a:lnTo>
                        <a:pt x="234" y="253"/>
                      </a:lnTo>
                      <a:lnTo>
                        <a:pt x="234" y="253"/>
                      </a:lnTo>
                      <a:lnTo>
                        <a:pt x="234" y="253"/>
                      </a:lnTo>
                      <a:lnTo>
                        <a:pt x="236" y="253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6" y="250"/>
                      </a:lnTo>
                      <a:lnTo>
                        <a:pt x="238" y="250"/>
                      </a:lnTo>
                      <a:lnTo>
                        <a:pt x="238" y="250"/>
                      </a:lnTo>
                      <a:lnTo>
                        <a:pt x="238" y="250"/>
                      </a:lnTo>
                      <a:lnTo>
                        <a:pt x="243" y="250"/>
                      </a:lnTo>
                      <a:lnTo>
                        <a:pt x="243" y="250"/>
                      </a:lnTo>
                      <a:lnTo>
                        <a:pt x="243" y="250"/>
                      </a:lnTo>
                      <a:lnTo>
                        <a:pt x="245" y="250"/>
                      </a:lnTo>
                      <a:lnTo>
                        <a:pt x="245" y="248"/>
                      </a:lnTo>
                      <a:lnTo>
                        <a:pt x="245" y="248"/>
                      </a:lnTo>
                      <a:lnTo>
                        <a:pt x="250" y="248"/>
                      </a:lnTo>
                      <a:lnTo>
                        <a:pt x="250" y="245"/>
                      </a:lnTo>
                      <a:lnTo>
                        <a:pt x="250" y="245"/>
                      </a:lnTo>
                      <a:lnTo>
                        <a:pt x="253" y="245"/>
                      </a:lnTo>
                      <a:lnTo>
                        <a:pt x="253" y="245"/>
                      </a:lnTo>
                      <a:lnTo>
                        <a:pt x="253" y="245"/>
                      </a:lnTo>
                      <a:lnTo>
                        <a:pt x="254" y="245"/>
                      </a:lnTo>
                      <a:lnTo>
                        <a:pt x="254" y="245"/>
                      </a:lnTo>
                      <a:lnTo>
                        <a:pt x="254" y="245"/>
                      </a:lnTo>
                      <a:lnTo>
                        <a:pt x="260" y="245"/>
                      </a:lnTo>
                      <a:lnTo>
                        <a:pt x="260" y="245"/>
                      </a:lnTo>
                      <a:lnTo>
                        <a:pt x="260" y="245"/>
                      </a:lnTo>
                      <a:lnTo>
                        <a:pt x="262" y="245"/>
                      </a:lnTo>
                      <a:lnTo>
                        <a:pt x="262" y="242"/>
                      </a:lnTo>
                      <a:lnTo>
                        <a:pt x="262" y="242"/>
                      </a:lnTo>
                      <a:lnTo>
                        <a:pt x="263" y="242"/>
                      </a:lnTo>
                      <a:lnTo>
                        <a:pt x="263" y="242"/>
                      </a:lnTo>
                      <a:lnTo>
                        <a:pt x="263" y="242"/>
                      </a:lnTo>
                      <a:lnTo>
                        <a:pt x="264" y="242"/>
                      </a:lnTo>
                      <a:lnTo>
                        <a:pt x="264" y="242"/>
                      </a:lnTo>
                      <a:lnTo>
                        <a:pt x="264" y="242"/>
                      </a:lnTo>
                      <a:lnTo>
                        <a:pt x="265" y="242"/>
                      </a:lnTo>
                      <a:lnTo>
                        <a:pt x="265" y="239"/>
                      </a:lnTo>
                      <a:lnTo>
                        <a:pt x="265" y="239"/>
                      </a:lnTo>
                      <a:lnTo>
                        <a:pt x="266" y="239"/>
                      </a:lnTo>
                      <a:lnTo>
                        <a:pt x="266" y="237"/>
                      </a:lnTo>
                      <a:lnTo>
                        <a:pt x="266" y="237"/>
                      </a:lnTo>
                      <a:lnTo>
                        <a:pt x="270" y="237"/>
                      </a:lnTo>
                      <a:lnTo>
                        <a:pt x="270" y="237"/>
                      </a:lnTo>
                      <a:lnTo>
                        <a:pt x="270" y="237"/>
                      </a:lnTo>
                      <a:lnTo>
                        <a:pt x="271" y="237"/>
                      </a:lnTo>
                      <a:lnTo>
                        <a:pt x="271" y="234"/>
                      </a:lnTo>
                      <a:lnTo>
                        <a:pt x="271" y="234"/>
                      </a:lnTo>
                      <a:lnTo>
                        <a:pt x="274" y="234"/>
                      </a:lnTo>
                      <a:lnTo>
                        <a:pt x="274" y="234"/>
                      </a:lnTo>
                      <a:lnTo>
                        <a:pt x="274" y="234"/>
                      </a:lnTo>
                      <a:lnTo>
                        <a:pt x="275" y="234"/>
                      </a:lnTo>
                      <a:lnTo>
                        <a:pt x="275" y="234"/>
                      </a:lnTo>
                      <a:lnTo>
                        <a:pt x="275" y="234"/>
                      </a:lnTo>
                      <a:lnTo>
                        <a:pt x="277" y="234"/>
                      </a:lnTo>
                      <a:lnTo>
                        <a:pt x="277" y="231"/>
                      </a:lnTo>
                      <a:lnTo>
                        <a:pt x="277" y="231"/>
                      </a:lnTo>
                      <a:lnTo>
                        <a:pt x="277" y="231"/>
                      </a:lnTo>
                      <a:lnTo>
                        <a:pt x="277" y="228"/>
                      </a:lnTo>
                      <a:lnTo>
                        <a:pt x="277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8" y="228"/>
                      </a:lnTo>
                      <a:lnTo>
                        <a:pt x="279" y="228"/>
                      </a:lnTo>
                      <a:lnTo>
                        <a:pt x="279" y="225"/>
                      </a:lnTo>
                      <a:lnTo>
                        <a:pt x="279" y="225"/>
                      </a:lnTo>
                      <a:lnTo>
                        <a:pt x="281" y="225"/>
                      </a:lnTo>
                      <a:lnTo>
                        <a:pt x="281" y="225"/>
                      </a:lnTo>
                      <a:lnTo>
                        <a:pt x="281" y="225"/>
                      </a:lnTo>
                      <a:lnTo>
                        <a:pt x="286" y="225"/>
                      </a:lnTo>
                      <a:lnTo>
                        <a:pt x="286" y="223"/>
                      </a:lnTo>
                      <a:lnTo>
                        <a:pt x="286" y="223"/>
                      </a:lnTo>
                      <a:lnTo>
                        <a:pt x="286" y="223"/>
                      </a:lnTo>
                      <a:lnTo>
                        <a:pt x="286" y="220"/>
                      </a:lnTo>
                      <a:lnTo>
                        <a:pt x="286" y="220"/>
                      </a:lnTo>
                      <a:lnTo>
                        <a:pt x="287" y="220"/>
                      </a:lnTo>
                      <a:lnTo>
                        <a:pt x="287" y="220"/>
                      </a:lnTo>
                      <a:lnTo>
                        <a:pt x="287" y="220"/>
                      </a:lnTo>
                      <a:lnTo>
                        <a:pt x="289" y="220"/>
                      </a:lnTo>
                      <a:lnTo>
                        <a:pt x="289" y="220"/>
                      </a:lnTo>
                      <a:lnTo>
                        <a:pt x="289" y="220"/>
                      </a:lnTo>
                      <a:lnTo>
                        <a:pt x="290" y="220"/>
                      </a:lnTo>
                      <a:lnTo>
                        <a:pt x="290" y="217"/>
                      </a:lnTo>
                      <a:lnTo>
                        <a:pt x="290" y="217"/>
                      </a:lnTo>
                      <a:lnTo>
                        <a:pt x="291" y="217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1" y="214"/>
                      </a:lnTo>
                      <a:lnTo>
                        <a:pt x="292" y="214"/>
                      </a:lnTo>
                      <a:lnTo>
                        <a:pt x="292" y="211"/>
                      </a:lnTo>
                      <a:lnTo>
                        <a:pt x="292" y="211"/>
                      </a:lnTo>
                      <a:lnTo>
                        <a:pt x="294" y="211"/>
                      </a:lnTo>
                      <a:lnTo>
                        <a:pt x="294" y="211"/>
                      </a:lnTo>
                      <a:lnTo>
                        <a:pt x="294" y="211"/>
                      </a:lnTo>
                      <a:lnTo>
                        <a:pt x="295" y="211"/>
                      </a:lnTo>
                      <a:lnTo>
                        <a:pt x="295" y="211"/>
                      </a:lnTo>
                      <a:lnTo>
                        <a:pt x="295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6" y="211"/>
                      </a:lnTo>
                      <a:lnTo>
                        <a:pt x="297" y="211"/>
                      </a:lnTo>
                      <a:lnTo>
                        <a:pt x="297" y="211"/>
                      </a:lnTo>
                      <a:lnTo>
                        <a:pt x="297" y="211"/>
                      </a:lnTo>
                      <a:lnTo>
                        <a:pt x="300" y="211"/>
                      </a:lnTo>
                      <a:lnTo>
                        <a:pt x="300" y="211"/>
                      </a:lnTo>
                      <a:lnTo>
                        <a:pt x="300" y="211"/>
                      </a:lnTo>
                      <a:lnTo>
                        <a:pt x="301" y="211"/>
                      </a:lnTo>
                      <a:lnTo>
                        <a:pt x="301" y="208"/>
                      </a:lnTo>
                      <a:lnTo>
                        <a:pt x="301" y="208"/>
                      </a:lnTo>
                      <a:lnTo>
                        <a:pt x="302" y="208"/>
                      </a:lnTo>
                      <a:lnTo>
                        <a:pt x="302" y="206"/>
                      </a:lnTo>
                      <a:lnTo>
                        <a:pt x="302" y="206"/>
                      </a:lnTo>
                      <a:lnTo>
                        <a:pt x="304" y="206"/>
                      </a:lnTo>
                      <a:lnTo>
                        <a:pt x="304" y="203"/>
                      </a:lnTo>
                      <a:lnTo>
                        <a:pt x="304" y="203"/>
                      </a:lnTo>
                      <a:lnTo>
                        <a:pt x="306" y="203"/>
                      </a:lnTo>
                      <a:lnTo>
                        <a:pt x="306" y="200"/>
                      </a:lnTo>
                      <a:lnTo>
                        <a:pt x="306" y="200"/>
                      </a:lnTo>
                      <a:lnTo>
                        <a:pt x="313" y="200"/>
                      </a:lnTo>
                      <a:lnTo>
                        <a:pt x="313" y="200"/>
                      </a:lnTo>
                      <a:lnTo>
                        <a:pt x="313" y="200"/>
                      </a:lnTo>
                      <a:lnTo>
                        <a:pt x="314" y="200"/>
                      </a:lnTo>
                      <a:lnTo>
                        <a:pt x="314" y="197"/>
                      </a:lnTo>
                      <a:lnTo>
                        <a:pt x="314" y="197"/>
                      </a:lnTo>
                      <a:lnTo>
                        <a:pt x="315" y="197"/>
                      </a:lnTo>
                      <a:lnTo>
                        <a:pt x="315" y="197"/>
                      </a:lnTo>
                      <a:lnTo>
                        <a:pt x="315" y="197"/>
                      </a:lnTo>
                      <a:lnTo>
                        <a:pt x="317" y="197"/>
                      </a:lnTo>
                      <a:lnTo>
                        <a:pt x="317" y="197"/>
                      </a:lnTo>
                      <a:lnTo>
                        <a:pt x="317" y="197"/>
                      </a:lnTo>
                      <a:lnTo>
                        <a:pt x="322" y="197"/>
                      </a:lnTo>
                      <a:lnTo>
                        <a:pt x="322" y="197"/>
                      </a:lnTo>
                      <a:lnTo>
                        <a:pt x="322" y="197"/>
                      </a:lnTo>
                      <a:lnTo>
                        <a:pt x="323" y="197"/>
                      </a:lnTo>
                      <a:lnTo>
                        <a:pt x="323" y="197"/>
                      </a:lnTo>
                      <a:lnTo>
                        <a:pt x="323" y="197"/>
                      </a:lnTo>
                      <a:lnTo>
                        <a:pt x="324" y="197"/>
                      </a:lnTo>
                      <a:lnTo>
                        <a:pt x="324" y="194"/>
                      </a:lnTo>
                      <a:lnTo>
                        <a:pt x="324" y="194"/>
                      </a:lnTo>
                      <a:lnTo>
                        <a:pt x="325" y="194"/>
                      </a:lnTo>
                      <a:lnTo>
                        <a:pt x="325" y="194"/>
                      </a:lnTo>
                      <a:lnTo>
                        <a:pt x="325" y="194"/>
                      </a:lnTo>
                      <a:lnTo>
                        <a:pt x="326" y="194"/>
                      </a:lnTo>
                      <a:lnTo>
                        <a:pt x="326" y="194"/>
                      </a:lnTo>
                      <a:lnTo>
                        <a:pt x="326" y="194"/>
                      </a:lnTo>
                      <a:lnTo>
                        <a:pt x="327" y="194"/>
                      </a:lnTo>
                      <a:lnTo>
                        <a:pt x="327" y="194"/>
                      </a:lnTo>
                      <a:lnTo>
                        <a:pt x="327" y="194"/>
                      </a:lnTo>
                      <a:lnTo>
                        <a:pt x="328" y="194"/>
                      </a:lnTo>
                      <a:lnTo>
                        <a:pt x="328" y="192"/>
                      </a:lnTo>
                      <a:lnTo>
                        <a:pt x="328" y="192"/>
                      </a:lnTo>
                      <a:lnTo>
                        <a:pt x="329" y="192"/>
                      </a:lnTo>
                      <a:lnTo>
                        <a:pt x="329" y="189"/>
                      </a:lnTo>
                      <a:lnTo>
                        <a:pt x="329" y="189"/>
                      </a:lnTo>
                      <a:lnTo>
                        <a:pt x="331" y="189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1" y="186"/>
                      </a:lnTo>
                      <a:lnTo>
                        <a:pt x="332" y="186"/>
                      </a:lnTo>
                      <a:lnTo>
                        <a:pt x="332" y="186"/>
                      </a:lnTo>
                      <a:lnTo>
                        <a:pt x="332" y="186"/>
                      </a:lnTo>
                      <a:lnTo>
                        <a:pt x="334" y="186"/>
                      </a:lnTo>
                      <a:lnTo>
                        <a:pt x="334" y="186"/>
                      </a:lnTo>
                      <a:lnTo>
                        <a:pt x="334" y="186"/>
                      </a:lnTo>
                      <a:lnTo>
                        <a:pt x="335" y="186"/>
                      </a:lnTo>
                      <a:lnTo>
                        <a:pt x="335" y="186"/>
                      </a:lnTo>
                      <a:lnTo>
                        <a:pt x="335" y="186"/>
                      </a:lnTo>
                      <a:lnTo>
                        <a:pt x="338" y="186"/>
                      </a:lnTo>
                      <a:lnTo>
                        <a:pt x="338" y="186"/>
                      </a:lnTo>
                      <a:lnTo>
                        <a:pt x="33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6"/>
                      </a:lnTo>
                      <a:lnTo>
                        <a:pt x="348" y="183"/>
                      </a:lnTo>
                      <a:lnTo>
                        <a:pt x="348" y="183"/>
                      </a:lnTo>
                      <a:lnTo>
                        <a:pt x="352" y="183"/>
                      </a:lnTo>
                      <a:lnTo>
                        <a:pt x="352" y="183"/>
                      </a:lnTo>
                      <a:lnTo>
                        <a:pt x="352" y="183"/>
                      </a:lnTo>
                      <a:lnTo>
                        <a:pt x="353" y="183"/>
                      </a:lnTo>
                      <a:lnTo>
                        <a:pt x="353" y="180"/>
                      </a:lnTo>
                      <a:lnTo>
                        <a:pt x="353" y="180"/>
                      </a:lnTo>
                      <a:lnTo>
                        <a:pt x="356" y="180"/>
                      </a:lnTo>
                      <a:lnTo>
                        <a:pt x="356" y="178"/>
                      </a:lnTo>
                      <a:lnTo>
                        <a:pt x="356" y="178"/>
                      </a:lnTo>
                      <a:lnTo>
                        <a:pt x="358" y="178"/>
                      </a:lnTo>
                      <a:lnTo>
                        <a:pt x="358" y="178"/>
                      </a:lnTo>
                      <a:lnTo>
                        <a:pt x="358" y="178"/>
                      </a:lnTo>
                      <a:lnTo>
                        <a:pt x="359" y="178"/>
                      </a:lnTo>
                      <a:lnTo>
                        <a:pt x="359" y="178"/>
                      </a:lnTo>
                      <a:lnTo>
                        <a:pt x="359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8"/>
                      </a:lnTo>
                      <a:lnTo>
                        <a:pt x="360" y="172"/>
                      </a:lnTo>
                      <a:lnTo>
                        <a:pt x="360" y="172"/>
                      </a:lnTo>
                      <a:lnTo>
                        <a:pt x="368" y="172"/>
                      </a:lnTo>
                      <a:lnTo>
                        <a:pt x="368" y="169"/>
                      </a:lnTo>
                      <a:lnTo>
                        <a:pt x="368" y="169"/>
                      </a:lnTo>
                      <a:lnTo>
                        <a:pt x="370" y="169"/>
                      </a:lnTo>
                      <a:lnTo>
                        <a:pt x="370" y="166"/>
                      </a:lnTo>
                      <a:lnTo>
                        <a:pt x="370" y="166"/>
                      </a:lnTo>
                      <a:lnTo>
                        <a:pt x="371" y="166"/>
                      </a:lnTo>
                      <a:lnTo>
                        <a:pt x="371" y="166"/>
                      </a:lnTo>
                      <a:lnTo>
                        <a:pt x="371" y="166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lnTo>
                        <a:pt x="378" y="166"/>
                      </a:lnTo>
                      <a:lnTo>
                        <a:pt x="379" y="166"/>
                      </a:lnTo>
                      <a:lnTo>
                        <a:pt x="379" y="166"/>
                      </a:lnTo>
                      <a:lnTo>
                        <a:pt x="379" y="166"/>
                      </a:lnTo>
                      <a:lnTo>
                        <a:pt x="382" y="166"/>
                      </a:lnTo>
                      <a:lnTo>
                        <a:pt x="382" y="166"/>
                      </a:lnTo>
                      <a:lnTo>
                        <a:pt x="382" y="166"/>
                      </a:lnTo>
                      <a:lnTo>
                        <a:pt x="385" y="166"/>
                      </a:lnTo>
                      <a:lnTo>
                        <a:pt x="385" y="166"/>
                      </a:lnTo>
                      <a:lnTo>
                        <a:pt x="385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6"/>
                      </a:lnTo>
                      <a:lnTo>
                        <a:pt x="386" y="163"/>
                      </a:lnTo>
                      <a:lnTo>
                        <a:pt x="386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8" y="163"/>
                      </a:lnTo>
                      <a:lnTo>
                        <a:pt x="389" y="163"/>
                      </a:lnTo>
                      <a:lnTo>
                        <a:pt x="389" y="163"/>
                      </a:lnTo>
                      <a:lnTo>
                        <a:pt x="389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0" y="163"/>
                      </a:lnTo>
                      <a:lnTo>
                        <a:pt x="393" y="163"/>
                      </a:lnTo>
                      <a:lnTo>
                        <a:pt x="393" y="163"/>
                      </a:lnTo>
                      <a:lnTo>
                        <a:pt x="393" y="163"/>
                      </a:lnTo>
                      <a:lnTo>
                        <a:pt x="394" y="163"/>
                      </a:lnTo>
                      <a:lnTo>
                        <a:pt x="394" y="163"/>
                      </a:lnTo>
                      <a:lnTo>
                        <a:pt x="394" y="163"/>
                      </a:lnTo>
                      <a:lnTo>
                        <a:pt x="398" y="163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398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0" y="161"/>
                      </a:lnTo>
                      <a:lnTo>
                        <a:pt x="407" y="161"/>
                      </a:lnTo>
                      <a:lnTo>
                        <a:pt x="407" y="161"/>
                      </a:lnTo>
                      <a:lnTo>
                        <a:pt x="407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8" y="161"/>
                      </a:lnTo>
                      <a:lnTo>
                        <a:pt x="409" y="161"/>
                      </a:lnTo>
                      <a:lnTo>
                        <a:pt x="409" y="161"/>
                      </a:lnTo>
                      <a:lnTo>
                        <a:pt x="409" y="161"/>
                      </a:lnTo>
                      <a:lnTo>
                        <a:pt x="410" y="161"/>
                      </a:lnTo>
                      <a:lnTo>
                        <a:pt x="410" y="161"/>
                      </a:lnTo>
                      <a:lnTo>
                        <a:pt x="410" y="161"/>
                      </a:lnTo>
                      <a:lnTo>
                        <a:pt x="411" y="161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1" y="158"/>
                      </a:lnTo>
                      <a:lnTo>
                        <a:pt x="413" y="158"/>
                      </a:lnTo>
                      <a:lnTo>
                        <a:pt x="413" y="155"/>
                      </a:lnTo>
                      <a:lnTo>
                        <a:pt x="413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5"/>
                      </a:lnTo>
                      <a:lnTo>
                        <a:pt x="414" y="152"/>
                      </a:lnTo>
                      <a:lnTo>
                        <a:pt x="414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52"/>
                      </a:lnTo>
                      <a:lnTo>
                        <a:pt x="417" y="149"/>
                      </a:lnTo>
                      <a:lnTo>
                        <a:pt x="417" y="149"/>
                      </a:lnTo>
                      <a:lnTo>
                        <a:pt x="421" y="149"/>
                      </a:lnTo>
                      <a:lnTo>
                        <a:pt x="421" y="149"/>
                      </a:lnTo>
                      <a:lnTo>
                        <a:pt x="421" y="149"/>
                      </a:lnTo>
                      <a:lnTo>
                        <a:pt x="423" y="149"/>
                      </a:lnTo>
                      <a:lnTo>
                        <a:pt x="423" y="149"/>
                      </a:lnTo>
                      <a:lnTo>
                        <a:pt x="423" y="149"/>
                      </a:lnTo>
                      <a:lnTo>
                        <a:pt x="426" y="149"/>
                      </a:lnTo>
                      <a:lnTo>
                        <a:pt x="426" y="149"/>
                      </a:lnTo>
                      <a:lnTo>
                        <a:pt x="426" y="149"/>
                      </a:lnTo>
                      <a:lnTo>
                        <a:pt x="427" y="149"/>
                      </a:lnTo>
                      <a:lnTo>
                        <a:pt x="427" y="149"/>
                      </a:lnTo>
                      <a:lnTo>
                        <a:pt x="427" y="149"/>
                      </a:lnTo>
                      <a:lnTo>
                        <a:pt x="431" y="149"/>
                      </a:lnTo>
                      <a:lnTo>
                        <a:pt x="431" y="149"/>
                      </a:lnTo>
                      <a:lnTo>
                        <a:pt x="431" y="149"/>
                      </a:lnTo>
                      <a:lnTo>
                        <a:pt x="432" y="149"/>
                      </a:lnTo>
                      <a:lnTo>
                        <a:pt x="432" y="146"/>
                      </a:lnTo>
                      <a:lnTo>
                        <a:pt x="432" y="146"/>
                      </a:lnTo>
                      <a:lnTo>
                        <a:pt x="436" y="146"/>
                      </a:lnTo>
                      <a:lnTo>
                        <a:pt x="436" y="146"/>
                      </a:lnTo>
                      <a:lnTo>
                        <a:pt x="436" y="146"/>
                      </a:lnTo>
                      <a:lnTo>
                        <a:pt x="437" y="146"/>
                      </a:lnTo>
                      <a:lnTo>
                        <a:pt x="437" y="143"/>
                      </a:lnTo>
                      <a:lnTo>
                        <a:pt x="437" y="143"/>
                      </a:lnTo>
                      <a:lnTo>
                        <a:pt x="439" y="143"/>
                      </a:lnTo>
                      <a:lnTo>
                        <a:pt x="439" y="143"/>
                      </a:lnTo>
                      <a:lnTo>
                        <a:pt x="439" y="143"/>
                      </a:lnTo>
                      <a:lnTo>
                        <a:pt x="441" y="143"/>
                      </a:lnTo>
                      <a:lnTo>
                        <a:pt x="441" y="141"/>
                      </a:lnTo>
                      <a:lnTo>
                        <a:pt x="441" y="141"/>
                      </a:lnTo>
                      <a:lnTo>
                        <a:pt x="442" y="141"/>
                      </a:lnTo>
                      <a:lnTo>
                        <a:pt x="442" y="141"/>
                      </a:lnTo>
                      <a:lnTo>
                        <a:pt x="442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4" y="141"/>
                      </a:lnTo>
                      <a:lnTo>
                        <a:pt x="447" y="141"/>
                      </a:lnTo>
                      <a:lnTo>
                        <a:pt x="447" y="141"/>
                      </a:lnTo>
                      <a:lnTo>
                        <a:pt x="447" y="141"/>
                      </a:lnTo>
                      <a:lnTo>
                        <a:pt x="453" y="141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3" y="138"/>
                      </a:lnTo>
                      <a:lnTo>
                        <a:pt x="455" y="138"/>
                      </a:lnTo>
                      <a:lnTo>
                        <a:pt x="455" y="135"/>
                      </a:lnTo>
                      <a:lnTo>
                        <a:pt x="455" y="135"/>
                      </a:lnTo>
                      <a:lnTo>
                        <a:pt x="457" y="135"/>
                      </a:lnTo>
                      <a:lnTo>
                        <a:pt x="457" y="132"/>
                      </a:lnTo>
                      <a:lnTo>
                        <a:pt x="457" y="132"/>
                      </a:lnTo>
                      <a:lnTo>
                        <a:pt x="458" y="132"/>
                      </a:lnTo>
                      <a:lnTo>
                        <a:pt x="458" y="129"/>
                      </a:lnTo>
                      <a:lnTo>
                        <a:pt x="458" y="129"/>
                      </a:lnTo>
                      <a:lnTo>
                        <a:pt x="459" y="129"/>
                      </a:lnTo>
                      <a:lnTo>
                        <a:pt x="459" y="129"/>
                      </a:lnTo>
                      <a:lnTo>
                        <a:pt x="459" y="129"/>
                      </a:lnTo>
                      <a:lnTo>
                        <a:pt x="460" y="129"/>
                      </a:lnTo>
                      <a:lnTo>
                        <a:pt x="460" y="129"/>
                      </a:lnTo>
                      <a:lnTo>
                        <a:pt x="460" y="129"/>
                      </a:lnTo>
                      <a:lnTo>
                        <a:pt x="461" y="129"/>
                      </a:lnTo>
                      <a:lnTo>
                        <a:pt x="461" y="126"/>
                      </a:lnTo>
                      <a:lnTo>
                        <a:pt x="461" y="126"/>
                      </a:lnTo>
                      <a:lnTo>
                        <a:pt x="462" y="126"/>
                      </a:lnTo>
                      <a:lnTo>
                        <a:pt x="462" y="126"/>
                      </a:lnTo>
                      <a:lnTo>
                        <a:pt x="462" y="126"/>
                      </a:lnTo>
                      <a:lnTo>
                        <a:pt x="466" y="126"/>
                      </a:lnTo>
                      <a:lnTo>
                        <a:pt x="466" y="126"/>
                      </a:lnTo>
                      <a:lnTo>
                        <a:pt x="466" y="126"/>
                      </a:lnTo>
                      <a:lnTo>
                        <a:pt x="467" y="126"/>
                      </a:lnTo>
                      <a:lnTo>
                        <a:pt x="467" y="126"/>
                      </a:lnTo>
                      <a:lnTo>
                        <a:pt x="467" y="126"/>
                      </a:lnTo>
                      <a:lnTo>
                        <a:pt x="470" y="126"/>
                      </a:lnTo>
                      <a:lnTo>
                        <a:pt x="470" y="126"/>
                      </a:lnTo>
                      <a:lnTo>
                        <a:pt x="470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6"/>
                      </a:lnTo>
                      <a:lnTo>
                        <a:pt x="471" y="123"/>
                      </a:lnTo>
                      <a:lnTo>
                        <a:pt x="471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2" y="123"/>
                      </a:lnTo>
                      <a:lnTo>
                        <a:pt x="473" y="123"/>
                      </a:lnTo>
                      <a:lnTo>
                        <a:pt x="473" y="120"/>
                      </a:lnTo>
                      <a:lnTo>
                        <a:pt x="473" y="120"/>
                      </a:lnTo>
                      <a:lnTo>
                        <a:pt x="474" y="120"/>
                      </a:lnTo>
                      <a:lnTo>
                        <a:pt x="474" y="120"/>
                      </a:lnTo>
                      <a:lnTo>
                        <a:pt x="474" y="120"/>
                      </a:lnTo>
                      <a:lnTo>
                        <a:pt x="476" y="120"/>
                      </a:lnTo>
                      <a:lnTo>
                        <a:pt x="476" y="120"/>
                      </a:lnTo>
                      <a:lnTo>
                        <a:pt x="476" y="120"/>
                      </a:lnTo>
                      <a:lnTo>
                        <a:pt x="478" y="120"/>
                      </a:lnTo>
                      <a:lnTo>
                        <a:pt x="478" y="118"/>
                      </a:lnTo>
                      <a:lnTo>
                        <a:pt x="478" y="118"/>
                      </a:lnTo>
                      <a:lnTo>
                        <a:pt x="479" y="118"/>
                      </a:lnTo>
                      <a:lnTo>
                        <a:pt x="479" y="115"/>
                      </a:lnTo>
                      <a:lnTo>
                        <a:pt x="479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1" y="115"/>
                      </a:lnTo>
                      <a:lnTo>
                        <a:pt x="482" y="115"/>
                      </a:lnTo>
                      <a:lnTo>
                        <a:pt x="482" y="115"/>
                      </a:lnTo>
                      <a:lnTo>
                        <a:pt x="482" y="115"/>
                      </a:lnTo>
                      <a:lnTo>
                        <a:pt x="483" y="115"/>
                      </a:lnTo>
                      <a:lnTo>
                        <a:pt x="483" y="115"/>
                      </a:lnTo>
                      <a:lnTo>
                        <a:pt x="483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5"/>
                      </a:lnTo>
                      <a:lnTo>
                        <a:pt x="485" y="112"/>
                      </a:lnTo>
                      <a:lnTo>
                        <a:pt x="485" y="112"/>
                      </a:lnTo>
                      <a:lnTo>
                        <a:pt x="486" y="112"/>
                      </a:lnTo>
                      <a:lnTo>
                        <a:pt x="486" y="112"/>
                      </a:lnTo>
                      <a:lnTo>
                        <a:pt x="486" y="112"/>
                      </a:lnTo>
                      <a:lnTo>
                        <a:pt x="488" y="112"/>
                      </a:lnTo>
                      <a:lnTo>
                        <a:pt x="488" y="112"/>
                      </a:lnTo>
                      <a:lnTo>
                        <a:pt x="488" y="112"/>
                      </a:lnTo>
                      <a:lnTo>
                        <a:pt x="492" y="112"/>
                      </a:lnTo>
                      <a:lnTo>
                        <a:pt x="492" y="112"/>
                      </a:lnTo>
                      <a:lnTo>
                        <a:pt x="492" y="112"/>
                      </a:lnTo>
                      <a:lnTo>
                        <a:pt x="494" y="112"/>
                      </a:lnTo>
                      <a:lnTo>
                        <a:pt x="494" y="112"/>
                      </a:lnTo>
                      <a:lnTo>
                        <a:pt x="494" y="112"/>
                      </a:lnTo>
                      <a:lnTo>
                        <a:pt x="496" y="112"/>
                      </a:lnTo>
                      <a:lnTo>
                        <a:pt x="496" y="112"/>
                      </a:lnTo>
                      <a:lnTo>
                        <a:pt x="496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12"/>
                      </a:lnTo>
                      <a:lnTo>
                        <a:pt x="501" y="109"/>
                      </a:lnTo>
                      <a:lnTo>
                        <a:pt x="501" y="109"/>
                      </a:lnTo>
                      <a:lnTo>
                        <a:pt x="504" y="109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4" y="106"/>
                      </a:lnTo>
                      <a:lnTo>
                        <a:pt x="505" y="106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5" y="103"/>
                      </a:lnTo>
                      <a:lnTo>
                        <a:pt x="506" y="103"/>
                      </a:lnTo>
                      <a:lnTo>
                        <a:pt x="506" y="103"/>
                      </a:lnTo>
                      <a:lnTo>
                        <a:pt x="506" y="103"/>
                      </a:lnTo>
                      <a:lnTo>
                        <a:pt x="508" y="103"/>
                      </a:lnTo>
                      <a:lnTo>
                        <a:pt x="508" y="103"/>
                      </a:lnTo>
                      <a:lnTo>
                        <a:pt x="508" y="103"/>
                      </a:lnTo>
                      <a:lnTo>
                        <a:pt x="509" y="103"/>
                      </a:lnTo>
                      <a:lnTo>
                        <a:pt x="509" y="103"/>
                      </a:lnTo>
                      <a:lnTo>
                        <a:pt x="509" y="103"/>
                      </a:lnTo>
                      <a:lnTo>
                        <a:pt x="510" y="103"/>
                      </a:lnTo>
                      <a:lnTo>
                        <a:pt x="510" y="103"/>
                      </a:lnTo>
                      <a:lnTo>
                        <a:pt x="510" y="103"/>
                      </a:lnTo>
                      <a:lnTo>
                        <a:pt x="512" y="103"/>
                      </a:lnTo>
                      <a:lnTo>
                        <a:pt x="512" y="103"/>
                      </a:lnTo>
                      <a:lnTo>
                        <a:pt x="512" y="103"/>
                      </a:lnTo>
                      <a:lnTo>
                        <a:pt x="513" y="103"/>
                      </a:lnTo>
                      <a:lnTo>
                        <a:pt x="513" y="103"/>
                      </a:lnTo>
                      <a:lnTo>
                        <a:pt x="513" y="103"/>
                      </a:lnTo>
                      <a:lnTo>
                        <a:pt x="515" y="103"/>
                      </a:lnTo>
                      <a:lnTo>
                        <a:pt x="515" y="103"/>
                      </a:lnTo>
                      <a:lnTo>
                        <a:pt x="515" y="103"/>
                      </a:lnTo>
                      <a:lnTo>
                        <a:pt x="516" y="103"/>
                      </a:lnTo>
                      <a:lnTo>
                        <a:pt x="516" y="100"/>
                      </a:lnTo>
                      <a:lnTo>
                        <a:pt x="516" y="100"/>
                      </a:lnTo>
                      <a:lnTo>
                        <a:pt x="517" y="100"/>
                      </a:lnTo>
                      <a:lnTo>
                        <a:pt x="517" y="97"/>
                      </a:lnTo>
                      <a:lnTo>
                        <a:pt x="517" y="97"/>
                      </a:lnTo>
                      <a:lnTo>
                        <a:pt x="518" y="97"/>
                      </a:lnTo>
                      <a:lnTo>
                        <a:pt x="518" y="94"/>
                      </a:lnTo>
                      <a:lnTo>
                        <a:pt x="518" y="94"/>
                      </a:lnTo>
                      <a:lnTo>
                        <a:pt x="520" y="94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0" y="91"/>
                      </a:lnTo>
                      <a:lnTo>
                        <a:pt x="523" y="91"/>
                      </a:lnTo>
                      <a:lnTo>
                        <a:pt x="523" y="89"/>
                      </a:lnTo>
                      <a:lnTo>
                        <a:pt x="523" y="89"/>
                      </a:lnTo>
                      <a:lnTo>
                        <a:pt x="525" y="89"/>
                      </a:lnTo>
                      <a:lnTo>
                        <a:pt x="525" y="89"/>
                      </a:lnTo>
                      <a:lnTo>
                        <a:pt x="525" y="89"/>
                      </a:lnTo>
                      <a:lnTo>
                        <a:pt x="526" y="89"/>
                      </a:lnTo>
                      <a:lnTo>
                        <a:pt x="526" y="86"/>
                      </a:lnTo>
                      <a:lnTo>
                        <a:pt x="526" y="86"/>
                      </a:lnTo>
                      <a:lnTo>
                        <a:pt x="527" y="86"/>
                      </a:lnTo>
                      <a:lnTo>
                        <a:pt x="527" y="83"/>
                      </a:lnTo>
                      <a:lnTo>
                        <a:pt x="527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29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1" y="83"/>
                      </a:lnTo>
                      <a:lnTo>
                        <a:pt x="532" y="83"/>
                      </a:lnTo>
                      <a:lnTo>
                        <a:pt x="532" y="83"/>
                      </a:lnTo>
                      <a:lnTo>
                        <a:pt x="532" y="83"/>
                      </a:lnTo>
                      <a:lnTo>
                        <a:pt x="533" y="83"/>
                      </a:lnTo>
                      <a:lnTo>
                        <a:pt x="533" y="83"/>
                      </a:lnTo>
                      <a:lnTo>
                        <a:pt x="533" y="83"/>
                      </a:lnTo>
                      <a:lnTo>
                        <a:pt x="535" y="83"/>
                      </a:lnTo>
                      <a:lnTo>
                        <a:pt x="535" y="83"/>
                      </a:lnTo>
                      <a:lnTo>
                        <a:pt x="535" y="83"/>
                      </a:lnTo>
                      <a:lnTo>
                        <a:pt x="536" y="83"/>
                      </a:lnTo>
                      <a:lnTo>
                        <a:pt x="536" y="80"/>
                      </a:lnTo>
                      <a:lnTo>
                        <a:pt x="536" y="80"/>
                      </a:lnTo>
                      <a:lnTo>
                        <a:pt x="537" y="80"/>
                      </a:lnTo>
                      <a:lnTo>
                        <a:pt x="537" y="80"/>
                      </a:lnTo>
                      <a:lnTo>
                        <a:pt x="537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39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0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1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80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2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3" y="77"/>
                      </a:lnTo>
                      <a:lnTo>
                        <a:pt x="544" y="77"/>
                      </a:lnTo>
                      <a:lnTo>
                        <a:pt x="544" y="77"/>
                      </a:lnTo>
                      <a:lnTo>
                        <a:pt x="544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5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6" y="77"/>
                      </a:lnTo>
                      <a:lnTo>
                        <a:pt x="547" y="77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7" y="74"/>
                      </a:lnTo>
                      <a:lnTo>
                        <a:pt x="548" y="74"/>
                      </a:lnTo>
                      <a:lnTo>
                        <a:pt x="548" y="74"/>
                      </a:lnTo>
                      <a:lnTo>
                        <a:pt x="548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74"/>
                      </a:lnTo>
                      <a:lnTo>
                        <a:pt x="549" y="68"/>
                      </a:lnTo>
                      <a:lnTo>
                        <a:pt x="549" y="68"/>
                      </a:lnTo>
                      <a:lnTo>
                        <a:pt x="549" y="68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49" y="65"/>
                      </a:lnTo>
                      <a:lnTo>
                        <a:pt x="550" y="65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62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0" y="59"/>
                      </a:lnTo>
                      <a:lnTo>
                        <a:pt x="551" y="59"/>
                      </a:lnTo>
                      <a:lnTo>
                        <a:pt x="551" y="59"/>
                      </a:lnTo>
                      <a:lnTo>
                        <a:pt x="551" y="59"/>
                      </a:lnTo>
                      <a:lnTo>
                        <a:pt x="552" y="59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2" y="56"/>
                      </a:lnTo>
                      <a:lnTo>
                        <a:pt x="553" y="56"/>
                      </a:lnTo>
                      <a:lnTo>
                        <a:pt x="553" y="56"/>
                      </a:lnTo>
                      <a:lnTo>
                        <a:pt x="553" y="56"/>
                      </a:lnTo>
                      <a:lnTo>
                        <a:pt x="554" y="56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4" y="53"/>
                      </a:lnTo>
                      <a:lnTo>
                        <a:pt x="555" y="53"/>
                      </a:lnTo>
                      <a:lnTo>
                        <a:pt x="555" y="53"/>
                      </a:lnTo>
                      <a:lnTo>
                        <a:pt x="555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6" y="53"/>
                      </a:lnTo>
                      <a:lnTo>
                        <a:pt x="557" y="53"/>
                      </a:lnTo>
                      <a:lnTo>
                        <a:pt x="557" y="53"/>
                      </a:lnTo>
                      <a:lnTo>
                        <a:pt x="557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59" y="53"/>
                      </a:lnTo>
                      <a:lnTo>
                        <a:pt x="560" y="53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0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1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2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3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4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5" y="50"/>
                      </a:lnTo>
                      <a:lnTo>
                        <a:pt x="566" y="50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6" y="47"/>
                      </a:lnTo>
                      <a:lnTo>
                        <a:pt x="567" y="47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7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8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69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0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1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2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3" y="44"/>
                      </a:lnTo>
                      <a:lnTo>
                        <a:pt x="574" y="44"/>
                      </a:lnTo>
                      <a:lnTo>
                        <a:pt x="574" y="44"/>
                      </a:lnTo>
                      <a:lnTo>
                        <a:pt x="574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5" y="44"/>
                      </a:lnTo>
                      <a:lnTo>
                        <a:pt x="576" y="44"/>
                      </a:lnTo>
                      <a:lnTo>
                        <a:pt x="576" y="44"/>
                      </a:lnTo>
                      <a:lnTo>
                        <a:pt x="576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7" y="44"/>
                      </a:lnTo>
                      <a:lnTo>
                        <a:pt x="578" y="44"/>
                      </a:lnTo>
                      <a:lnTo>
                        <a:pt x="578" y="44"/>
                      </a:lnTo>
                      <a:lnTo>
                        <a:pt x="578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79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0" y="44"/>
                      </a:lnTo>
                      <a:lnTo>
                        <a:pt x="581" y="44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1" y="41"/>
                      </a:lnTo>
                      <a:lnTo>
                        <a:pt x="582" y="41"/>
                      </a:lnTo>
                      <a:lnTo>
                        <a:pt x="582" y="41"/>
                      </a:lnTo>
                      <a:lnTo>
                        <a:pt x="582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3" y="41"/>
                      </a:lnTo>
                      <a:lnTo>
                        <a:pt x="584" y="41"/>
                      </a:lnTo>
                      <a:lnTo>
                        <a:pt x="584" y="41"/>
                      </a:lnTo>
                      <a:lnTo>
                        <a:pt x="584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5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6" y="41"/>
                      </a:lnTo>
                      <a:lnTo>
                        <a:pt x="587" y="41"/>
                      </a:lnTo>
                      <a:lnTo>
                        <a:pt x="587" y="41"/>
                      </a:lnTo>
                      <a:lnTo>
                        <a:pt x="587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8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89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0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41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1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8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2" y="34"/>
                      </a:lnTo>
                      <a:lnTo>
                        <a:pt x="593" y="34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3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4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5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6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7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8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599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0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1" y="31"/>
                      </a:lnTo>
                      <a:lnTo>
                        <a:pt x="602" y="31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2" y="27"/>
                      </a:lnTo>
                      <a:lnTo>
                        <a:pt x="603" y="27"/>
                      </a:lnTo>
                      <a:lnTo>
                        <a:pt x="603" y="27"/>
                      </a:lnTo>
                      <a:lnTo>
                        <a:pt x="603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4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5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6" y="27"/>
                      </a:lnTo>
                      <a:lnTo>
                        <a:pt x="607" y="27"/>
                      </a:lnTo>
                      <a:lnTo>
                        <a:pt x="607" y="27"/>
                      </a:lnTo>
                      <a:lnTo>
                        <a:pt x="607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8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7"/>
                      </a:lnTo>
                      <a:lnTo>
                        <a:pt x="609" y="23"/>
                      </a:lnTo>
                      <a:lnTo>
                        <a:pt x="609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0" y="23"/>
                      </a:lnTo>
                      <a:lnTo>
                        <a:pt x="611" y="23"/>
                      </a:lnTo>
                      <a:lnTo>
                        <a:pt x="611" y="23"/>
                      </a:lnTo>
                      <a:lnTo>
                        <a:pt x="611" y="23"/>
                      </a:lnTo>
                      <a:lnTo>
                        <a:pt x="614" y="23"/>
                      </a:lnTo>
                      <a:lnTo>
                        <a:pt x="614" y="23"/>
                      </a:lnTo>
                      <a:lnTo>
                        <a:pt x="614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5" y="23"/>
                      </a:lnTo>
                      <a:lnTo>
                        <a:pt x="616" y="23"/>
                      </a:lnTo>
                      <a:lnTo>
                        <a:pt x="616" y="23"/>
                      </a:lnTo>
                      <a:lnTo>
                        <a:pt x="616" y="23"/>
                      </a:lnTo>
                      <a:lnTo>
                        <a:pt x="617" y="23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7" y="20"/>
                      </a:lnTo>
                      <a:lnTo>
                        <a:pt x="618" y="20"/>
                      </a:lnTo>
                      <a:lnTo>
                        <a:pt x="618" y="20"/>
                      </a:lnTo>
                      <a:lnTo>
                        <a:pt x="618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19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0" y="20"/>
                      </a:lnTo>
                      <a:lnTo>
                        <a:pt x="621" y="20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1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2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3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4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6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12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4"/>
                      </a:lnTo>
                      <a:lnTo>
                        <a:pt x="631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2" y="4"/>
                      </a:lnTo>
                      <a:lnTo>
                        <a:pt x="633" y="4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3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4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5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6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7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</a:path>
                  </a:pathLst>
                </a:custGeom>
                <a:noFill/>
                <a:ln w="38100" cap="flat">
                  <a:solidFill>
                    <a:srgbClr val="0070C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3" name="Freeform 40">
                  <a:extLst>
                    <a:ext uri="{FF2B5EF4-FFF2-40B4-BE49-F238E27FC236}">
                      <a16:creationId xmlns:a16="http://schemas.microsoft.com/office/drawing/2014/main" id="{343A2184-53B9-A6ED-3D0A-8A98DBF8C91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3245564" y="2762092"/>
                  <a:ext cx="5707063" cy="2660650"/>
                </a:xfrm>
                <a:custGeom>
                  <a:avLst/>
                  <a:gdLst>
                    <a:gd name="T0" fmla="*/ 36 w 639"/>
                    <a:gd name="T1" fmla="*/ 287 h 298"/>
                    <a:gd name="T2" fmla="*/ 52 w 639"/>
                    <a:gd name="T3" fmla="*/ 285 h 298"/>
                    <a:gd name="T4" fmla="*/ 81 w 639"/>
                    <a:gd name="T5" fmla="*/ 277 h 298"/>
                    <a:gd name="T6" fmla="*/ 103 w 639"/>
                    <a:gd name="T7" fmla="*/ 266 h 298"/>
                    <a:gd name="T8" fmla="*/ 130 w 639"/>
                    <a:gd name="T9" fmla="*/ 253 h 298"/>
                    <a:gd name="T10" fmla="*/ 145 w 639"/>
                    <a:gd name="T11" fmla="*/ 250 h 298"/>
                    <a:gd name="T12" fmla="*/ 161 w 639"/>
                    <a:gd name="T13" fmla="*/ 239 h 298"/>
                    <a:gd name="T14" fmla="*/ 179 w 639"/>
                    <a:gd name="T15" fmla="*/ 234 h 298"/>
                    <a:gd name="T16" fmla="*/ 196 w 639"/>
                    <a:gd name="T17" fmla="*/ 220 h 298"/>
                    <a:gd name="T18" fmla="*/ 208 w 639"/>
                    <a:gd name="T19" fmla="*/ 217 h 298"/>
                    <a:gd name="T20" fmla="*/ 224 w 639"/>
                    <a:gd name="T21" fmla="*/ 217 h 298"/>
                    <a:gd name="T22" fmla="*/ 234 w 639"/>
                    <a:gd name="T23" fmla="*/ 204 h 298"/>
                    <a:gd name="T24" fmla="*/ 246 w 639"/>
                    <a:gd name="T25" fmla="*/ 196 h 298"/>
                    <a:gd name="T26" fmla="*/ 270 w 639"/>
                    <a:gd name="T27" fmla="*/ 187 h 298"/>
                    <a:gd name="T28" fmla="*/ 285 w 639"/>
                    <a:gd name="T29" fmla="*/ 185 h 298"/>
                    <a:gd name="T30" fmla="*/ 295 w 639"/>
                    <a:gd name="T31" fmla="*/ 182 h 298"/>
                    <a:gd name="T32" fmla="*/ 313 w 639"/>
                    <a:gd name="T33" fmla="*/ 174 h 298"/>
                    <a:gd name="T34" fmla="*/ 329 w 639"/>
                    <a:gd name="T35" fmla="*/ 168 h 298"/>
                    <a:gd name="T36" fmla="*/ 340 w 639"/>
                    <a:gd name="T37" fmla="*/ 165 h 298"/>
                    <a:gd name="T38" fmla="*/ 361 w 639"/>
                    <a:gd name="T39" fmla="*/ 146 h 298"/>
                    <a:gd name="T40" fmla="*/ 376 w 639"/>
                    <a:gd name="T41" fmla="*/ 146 h 298"/>
                    <a:gd name="T42" fmla="*/ 395 w 639"/>
                    <a:gd name="T43" fmla="*/ 135 h 298"/>
                    <a:gd name="T44" fmla="*/ 409 w 639"/>
                    <a:gd name="T45" fmla="*/ 124 h 298"/>
                    <a:gd name="T46" fmla="*/ 424 w 639"/>
                    <a:gd name="T47" fmla="*/ 118 h 298"/>
                    <a:gd name="T48" fmla="*/ 440 w 639"/>
                    <a:gd name="T49" fmla="*/ 113 h 298"/>
                    <a:gd name="T50" fmla="*/ 449 w 639"/>
                    <a:gd name="T51" fmla="*/ 99 h 298"/>
                    <a:gd name="T52" fmla="*/ 460 w 639"/>
                    <a:gd name="T53" fmla="*/ 90 h 298"/>
                    <a:gd name="T54" fmla="*/ 466 w 639"/>
                    <a:gd name="T55" fmla="*/ 85 h 298"/>
                    <a:gd name="T56" fmla="*/ 476 w 639"/>
                    <a:gd name="T57" fmla="*/ 76 h 298"/>
                    <a:gd name="T58" fmla="*/ 494 w 639"/>
                    <a:gd name="T59" fmla="*/ 70 h 298"/>
                    <a:gd name="T60" fmla="*/ 505 w 639"/>
                    <a:gd name="T61" fmla="*/ 65 h 298"/>
                    <a:gd name="T62" fmla="*/ 516 w 639"/>
                    <a:gd name="T63" fmla="*/ 59 h 298"/>
                    <a:gd name="T64" fmla="*/ 523 w 639"/>
                    <a:gd name="T65" fmla="*/ 53 h 298"/>
                    <a:gd name="T66" fmla="*/ 533 w 639"/>
                    <a:gd name="T67" fmla="*/ 51 h 298"/>
                    <a:gd name="T68" fmla="*/ 537 w 639"/>
                    <a:gd name="T69" fmla="*/ 51 h 298"/>
                    <a:gd name="T70" fmla="*/ 541 w 639"/>
                    <a:gd name="T71" fmla="*/ 51 h 298"/>
                    <a:gd name="T72" fmla="*/ 546 w 639"/>
                    <a:gd name="T73" fmla="*/ 45 h 298"/>
                    <a:gd name="T74" fmla="*/ 551 w 639"/>
                    <a:gd name="T75" fmla="*/ 42 h 298"/>
                    <a:gd name="T76" fmla="*/ 555 w 639"/>
                    <a:gd name="T77" fmla="*/ 42 h 298"/>
                    <a:gd name="T78" fmla="*/ 559 w 639"/>
                    <a:gd name="T79" fmla="*/ 36 h 298"/>
                    <a:gd name="T80" fmla="*/ 562 w 639"/>
                    <a:gd name="T81" fmla="*/ 36 h 298"/>
                    <a:gd name="T82" fmla="*/ 565 w 639"/>
                    <a:gd name="T83" fmla="*/ 36 h 298"/>
                    <a:gd name="T84" fmla="*/ 568 w 639"/>
                    <a:gd name="T85" fmla="*/ 36 h 298"/>
                    <a:gd name="T86" fmla="*/ 570 w 639"/>
                    <a:gd name="T87" fmla="*/ 36 h 298"/>
                    <a:gd name="T88" fmla="*/ 573 w 639"/>
                    <a:gd name="T89" fmla="*/ 33 h 298"/>
                    <a:gd name="T90" fmla="*/ 578 w 639"/>
                    <a:gd name="T91" fmla="*/ 33 h 298"/>
                    <a:gd name="T92" fmla="*/ 583 w 639"/>
                    <a:gd name="T93" fmla="*/ 30 h 298"/>
                    <a:gd name="T94" fmla="*/ 587 w 639"/>
                    <a:gd name="T95" fmla="*/ 27 h 298"/>
                    <a:gd name="T96" fmla="*/ 590 w 639"/>
                    <a:gd name="T97" fmla="*/ 27 h 298"/>
                    <a:gd name="T98" fmla="*/ 592 w 639"/>
                    <a:gd name="T99" fmla="*/ 20 h 298"/>
                    <a:gd name="T100" fmla="*/ 595 w 639"/>
                    <a:gd name="T101" fmla="*/ 20 h 298"/>
                    <a:gd name="T102" fmla="*/ 598 w 639"/>
                    <a:gd name="T103" fmla="*/ 20 h 298"/>
                    <a:gd name="T104" fmla="*/ 601 w 639"/>
                    <a:gd name="T105" fmla="*/ 20 h 298"/>
                    <a:gd name="T106" fmla="*/ 603 w 639"/>
                    <a:gd name="T107" fmla="*/ 20 h 298"/>
                    <a:gd name="T108" fmla="*/ 610 w 639"/>
                    <a:gd name="T109" fmla="*/ 20 h 298"/>
                    <a:gd name="T110" fmla="*/ 616 w 639"/>
                    <a:gd name="T111" fmla="*/ 20 h 298"/>
                    <a:gd name="T112" fmla="*/ 622 w 639"/>
                    <a:gd name="T113" fmla="*/ 12 h 298"/>
                    <a:gd name="T114" fmla="*/ 625 w 639"/>
                    <a:gd name="T115" fmla="*/ 12 h 298"/>
                    <a:gd name="T116" fmla="*/ 629 w 639"/>
                    <a:gd name="T117" fmla="*/ 8 h 298"/>
                    <a:gd name="T118" fmla="*/ 634 w 639"/>
                    <a:gd name="T119" fmla="*/ 8 h 298"/>
                    <a:gd name="T120" fmla="*/ 637 w 639"/>
                    <a:gd name="T121" fmla="*/ 4 h 29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39" h="298">
                      <a:moveTo>
                        <a:pt x="0" y="298"/>
                      </a:moveTo>
                      <a:lnTo>
                        <a:pt x="10" y="298"/>
                      </a:lnTo>
                      <a:lnTo>
                        <a:pt x="10" y="295"/>
                      </a:lnTo>
                      <a:lnTo>
                        <a:pt x="10" y="295"/>
                      </a:lnTo>
                      <a:lnTo>
                        <a:pt x="12" y="295"/>
                      </a:lnTo>
                      <a:lnTo>
                        <a:pt x="12" y="293"/>
                      </a:lnTo>
                      <a:lnTo>
                        <a:pt x="12" y="293"/>
                      </a:lnTo>
                      <a:lnTo>
                        <a:pt x="17" y="293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17" y="290"/>
                      </a:lnTo>
                      <a:lnTo>
                        <a:pt x="27" y="290"/>
                      </a:lnTo>
                      <a:lnTo>
                        <a:pt x="27" y="287"/>
                      </a:lnTo>
                      <a:lnTo>
                        <a:pt x="27" y="287"/>
                      </a:lnTo>
                      <a:lnTo>
                        <a:pt x="30" y="287"/>
                      </a:lnTo>
                      <a:lnTo>
                        <a:pt x="30" y="287"/>
                      </a:lnTo>
                      <a:lnTo>
                        <a:pt x="30" y="287"/>
                      </a:lnTo>
                      <a:lnTo>
                        <a:pt x="35" y="287"/>
                      </a:lnTo>
                      <a:lnTo>
                        <a:pt x="35" y="287"/>
                      </a:lnTo>
                      <a:lnTo>
                        <a:pt x="35" y="287"/>
                      </a:lnTo>
                      <a:lnTo>
                        <a:pt x="36" y="287"/>
                      </a:lnTo>
                      <a:lnTo>
                        <a:pt x="36" y="287"/>
                      </a:lnTo>
                      <a:lnTo>
                        <a:pt x="36" y="287"/>
                      </a:lnTo>
                      <a:lnTo>
                        <a:pt x="37" y="287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7" y="285"/>
                      </a:lnTo>
                      <a:lnTo>
                        <a:pt x="39" y="285"/>
                      </a:lnTo>
                      <a:lnTo>
                        <a:pt x="39" y="285"/>
                      </a:lnTo>
                      <a:lnTo>
                        <a:pt x="39" y="285"/>
                      </a:lnTo>
                      <a:lnTo>
                        <a:pt x="43" y="285"/>
                      </a:lnTo>
                      <a:lnTo>
                        <a:pt x="43" y="285"/>
                      </a:lnTo>
                      <a:lnTo>
                        <a:pt x="43" y="285"/>
                      </a:lnTo>
                      <a:lnTo>
                        <a:pt x="46" y="285"/>
                      </a:lnTo>
                      <a:lnTo>
                        <a:pt x="46" y="285"/>
                      </a:lnTo>
                      <a:lnTo>
                        <a:pt x="46" y="285"/>
                      </a:lnTo>
                      <a:lnTo>
                        <a:pt x="51" y="285"/>
                      </a:lnTo>
                      <a:lnTo>
                        <a:pt x="51" y="285"/>
                      </a:lnTo>
                      <a:lnTo>
                        <a:pt x="51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2" y="285"/>
                      </a:lnTo>
                      <a:lnTo>
                        <a:pt x="59" y="285"/>
                      </a:lnTo>
                      <a:lnTo>
                        <a:pt x="59" y="285"/>
                      </a:lnTo>
                      <a:lnTo>
                        <a:pt x="59" y="285"/>
                      </a:lnTo>
                      <a:lnTo>
                        <a:pt x="60" y="285"/>
                      </a:lnTo>
                      <a:lnTo>
                        <a:pt x="60" y="282"/>
                      </a:lnTo>
                      <a:lnTo>
                        <a:pt x="60" y="282"/>
                      </a:lnTo>
                      <a:lnTo>
                        <a:pt x="66" y="282"/>
                      </a:lnTo>
                      <a:lnTo>
                        <a:pt x="66" y="282"/>
                      </a:lnTo>
                      <a:lnTo>
                        <a:pt x="66" y="282"/>
                      </a:lnTo>
                      <a:lnTo>
                        <a:pt x="69" y="282"/>
                      </a:lnTo>
                      <a:lnTo>
                        <a:pt x="69" y="279"/>
                      </a:lnTo>
                      <a:lnTo>
                        <a:pt x="69" y="279"/>
                      </a:lnTo>
                      <a:lnTo>
                        <a:pt x="72" y="279"/>
                      </a:lnTo>
                      <a:lnTo>
                        <a:pt x="72" y="279"/>
                      </a:lnTo>
                      <a:lnTo>
                        <a:pt x="72" y="279"/>
                      </a:lnTo>
                      <a:lnTo>
                        <a:pt x="74" y="279"/>
                      </a:lnTo>
                      <a:lnTo>
                        <a:pt x="74" y="277"/>
                      </a:lnTo>
                      <a:lnTo>
                        <a:pt x="74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1" y="277"/>
                      </a:lnTo>
                      <a:lnTo>
                        <a:pt x="87" y="277"/>
                      </a:lnTo>
                      <a:lnTo>
                        <a:pt x="87" y="274"/>
                      </a:lnTo>
                      <a:lnTo>
                        <a:pt x="87" y="274"/>
                      </a:lnTo>
                      <a:lnTo>
                        <a:pt x="87" y="274"/>
                      </a:lnTo>
                      <a:lnTo>
                        <a:pt x="87" y="271"/>
                      </a:lnTo>
                      <a:lnTo>
                        <a:pt x="87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89" y="271"/>
                      </a:lnTo>
                      <a:lnTo>
                        <a:pt x="91" y="271"/>
                      </a:lnTo>
                      <a:lnTo>
                        <a:pt x="91" y="271"/>
                      </a:lnTo>
                      <a:lnTo>
                        <a:pt x="91" y="271"/>
                      </a:lnTo>
                      <a:lnTo>
                        <a:pt x="101" y="271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1" y="269"/>
                      </a:lnTo>
                      <a:lnTo>
                        <a:pt x="103" y="269"/>
                      </a:lnTo>
                      <a:lnTo>
                        <a:pt x="103" y="266"/>
                      </a:lnTo>
                      <a:lnTo>
                        <a:pt x="103" y="266"/>
                      </a:lnTo>
                      <a:lnTo>
                        <a:pt x="107" y="266"/>
                      </a:lnTo>
                      <a:lnTo>
                        <a:pt x="107" y="263"/>
                      </a:lnTo>
                      <a:lnTo>
                        <a:pt x="107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3"/>
                      </a:lnTo>
                      <a:lnTo>
                        <a:pt x="110" y="261"/>
                      </a:lnTo>
                      <a:lnTo>
                        <a:pt x="110" y="261"/>
                      </a:lnTo>
                      <a:lnTo>
                        <a:pt x="116" y="261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16" y="258"/>
                      </a:lnTo>
                      <a:lnTo>
                        <a:pt x="120" y="258"/>
                      </a:lnTo>
                      <a:lnTo>
                        <a:pt x="120" y="258"/>
                      </a:lnTo>
                      <a:lnTo>
                        <a:pt x="120" y="258"/>
                      </a:lnTo>
                      <a:lnTo>
                        <a:pt x="127" y="258"/>
                      </a:lnTo>
                      <a:lnTo>
                        <a:pt x="127" y="255"/>
                      </a:lnTo>
                      <a:lnTo>
                        <a:pt x="127" y="255"/>
                      </a:lnTo>
                      <a:lnTo>
                        <a:pt x="130" y="255"/>
                      </a:lnTo>
                      <a:lnTo>
                        <a:pt x="130" y="253"/>
                      </a:lnTo>
                      <a:lnTo>
                        <a:pt x="130" y="253"/>
                      </a:lnTo>
                      <a:lnTo>
                        <a:pt x="138" y="253"/>
                      </a:lnTo>
                      <a:lnTo>
                        <a:pt x="138" y="253"/>
                      </a:lnTo>
                      <a:lnTo>
                        <a:pt x="138" y="253"/>
                      </a:lnTo>
                      <a:lnTo>
                        <a:pt x="141" y="253"/>
                      </a:lnTo>
                      <a:lnTo>
                        <a:pt x="141" y="253"/>
                      </a:lnTo>
                      <a:lnTo>
                        <a:pt x="141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2" y="253"/>
                      </a:lnTo>
                      <a:lnTo>
                        <a:pt x="143" y="253"/>
                      </a:lnTo>
                      <a:lnTo>
                        <a:pt x="143" y="250"/>
                      </a:lnTo>
                      <a:lnTo>
                        <a:pt x="143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4" y="250"/>
                      </a:lnTo>
                      <a:lnTo>
                        <a:pt x="145" y="250"/>
                      </a:lnTo>
                      <a:lnTo>
                        <a:pt x="145" y="250"/>
                      </a:lnTo>
                      <a:lnTo>
                        <a:pt x="145" y="250"/>
                      </a:lnTo>
                      <a:lnTo>
                        <a:pt x="149" y="250"/>
                      </a:lnTo>
                      <a:lnTo>
                        <a:pt x="149" y="247"/>
                      </a:lnTo>
                      <a:lnTo>
                        <a:pt x="149" y="247"/>
                      </a:lnTo>
                      <a:lnTo>
                        <a:pt x="150" y="247"/>
                      </a:lnTo>
                      <a:lnTo>
                        <a:pt x="150" y="247"/>
                      </a:lnTo>
                      <a:lnTo>
                        <a:pt x="150" y="247"/>
                      </a:lnTo>
                      <a:lnTo>
                        <a:pt x="152" y="247"/>
                      </a:lnTo>
                      <a:lnTo>
                        <a:pt x="152" y="247"/>
                      </a:lnTo>
                      <a:lnTo>
                        <a:pt x="152" y="247"/>
                      </a:lnTo>
                      <a:lnTo>
                        <a:pt x="153" y="247"/>
                      </a:lnTo>
                      <a:lnTo>
                        <a:pt x="153" y="244"/>
                      </a:lnTo>
                      <a:lnTo>
                        <a:pt x="153" y="244"/>
                      </a:lnTo>
                      <a:lnTo>
                        <a:pt x="156" y="244"/>
                      </a:lnTo>
                      <a:lnTo>
                        <a:pt x="156" y="244"/>
                      </a:lnTo>
                      <a:lnTo>
                        <a:pt x="156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4"/>
                      </a:lnTo>
                      <a:lnTo>
                        <a:pt x="158" y="242"/>
                      </a:lnTo>
                      <a:lnTo>
                        <a:pt x="158" y="242"/>
                      </a:lnTo>
                      <a:lnTo>
                        <a:pt x="161" y="242"/>
                      </a:lnTo>
                      <a:lnTo>
                        <a:pt x="161" y="239"/>
                      </a:lnTo>
                      <a:lnTo>
                        <a:pt x="161" y="239"/>
                      </a:lnTo>
                      <a:lnTo>
                        <a:pt x="162" y="239"/>
                      </a:lnTo>
                      <a:lnTo>
                        <a:pt x="162" y="239"/>
                      </a:lnTo>
                      <a:lnTo>
                        <a:pt x="162" y="239"/>
                      </a:lnTo>
                      <a:lnTo>
                        <a:pt x="163" y="239"/>
                      </a:lnTo>
                      <a:lnTo>
                        <a:pt x="163" y="236"/>
                      </a:lnTo>
                      <a:lnTo>
                        <a:pt x="163" y="236"/>
                      </a:lnTo>
                      <a:lnTo>
                        <a:pt x="167" y="236"/>
                      </a:lnTo>
                      <a:lnTo>
                        <a:pt x="167" y="236"/>
                      </a:lnTo>
                      <a:lnTo>
                        <a:pt x="167" y="236"/>
                      </a:lnTo>
                      <a:lnTo>
                        <a:pt x="168" y="236"/>
                      </a:lnTo>
                      <a:lnTo>
                        <a:pt x="168" y="236"/>
                      </a:lnTo>
                      <a:lnTo>
                        <a:pt x="168" y="236"/>
                      </a:lnTo>
                      <a:lnTo>
                        <a:pt x="171" y="236"/>
                      </a:lnTo>
                      <a:lnTo>
                        <a:pt x="171" y="236"/>
                      </a:lnTo>
                      <a:lnTo>
                        <a:pt x="171" y="236"/>
                      </a:lnTo>
                      <a:lnTo>
                        <a:pt x="176" y="236"/>
                      </a:lnTo>
                      <a:lnTo>
                        <a:pt x="176" y="234"/>
                      </a:lnTo>
                      <a:lnTo>
                        <a:pt x="176" y="234"/>
                      </a:lnTo>
                      <a:lnTo>
                        <a:pt x="178" y="234"/>
                      </a:lnTo>
                      <a:lnTo>
                        <a:pt x="178" y="234"/>
                      </a:lnTo>
                      <a:lnTo>
                        <a:pt x="178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79" y="234"/>
                      </a:lnTo>
                      <a:lnTo>
                        <a:pt x="180" y="234"/>
                      </a:lnTo>
                      <a:lnTo>
                        <a:pt x="180" y="234"/>
                      </a:lnTo>
                      <a:lnTo>
                        <a:pt x="180" y="234"/>
                      </a:lnTo>
                      <a:lnTo>
                        <a:pt x="182" y="234"/>
                      </a:lnTo>
                      <a:lnTo>
                        <a:pt x="182" y="231"/>
                      </a:lnTo>
                      <a:lnTo>
                        <a:pt x="182" y="231"/>
                      </a:lnTo>
                      <a:lnTo>
                        <a:pt x="185" y="231"/>
                      </a:lnTo>
                      <a:lnTo>
                        <a:pt x="185" y="228"/>
                      </a:lnTo>
                      <a:lnTo>
                        <a:pt x="185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86" y="228"/>
                      </a:lnTo>
                      <a:lnTo>
                        <a:pt x="192" y="228"/>
                      </a:lnTo>
                      <a:lnTo>
                        <a:pt x="192" y="223"/>
                      </a:lnTo>
                      <a:lnTo>
                        <a:pt x="192" y="223"/>
                      </a:lnTo>
                      <a:lnTo>
                        <a:pt x="196" y="223"/>
                      </a:lnTo>
                      <a:lnTo>
                        <a:pt x="196" y="220"/>
                      </a:lnTo>
                      <a:lnTo>
                        <a:pt x="196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198" y="220"/>
                      </a:lnTo>
                      <a:lnTo>
                        <a:pt x="203" y="220"/>
                      </a:lnTo>
                      <a:lnTo>
                        <a:pt x="203" y="220"/>
                      </a:lnTo>
                      <a:lnTo>
                        <a:pt x="203" y="220"/>
                      </a:lnTo>
                      <a:lnTo>
                        <a:pt x="205" y="220"/>
                      </a:lnTo>
                      <a:lnTo>
                        <a:pt x="205" y="220"/>
                      </a:lnTo>
                      <a:lnTo>
                        <a:pt x="205" y="220"/>
                      </a:lnTo>
                      <a:lnTo>
                        <a:pt x="206" y="220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6" y="217"/>
                      </a:lnTo>
                      <a:lnTo>
                        <a:pt x="207" y="217"/>
                      </a:lnTo>
                      <a:lnTo>
                        <a:pt x="207" y="217"/>
                      </a:lnTo>
                      <a:lnTo>
                        <a:pt x="207" y="217"/>
                      </a:lnTo>
                      <a:lnTo>
                        <a:pt x="208" y="217"/>
                      </a:lnTo>
                      <a:lnTo>
                        <a:pt x="208" y="217"/>
                      </a:lnTo>
                      <a:lnTo>
                        <a:pt x="208" y="217"/>
                      </a:lnTo>
                      <a:lnTo>
                        <a:pt x="210" y="217"/>
                      </a:lnTo>
                      <a:lnTo>
                        <a:pt x="210" y="217"/>
                      </a:lnTo>
                      <a:lnTo>
                        <a:pt x="210" y="217"/>
                      </a:lnTo>
                      <a:lnTo>
                        <a:pt x="214" y="217"/>
                      </a:lnTo>
                      <a:lnTo>
                        <a:pt x="214" y="217"/>
                      </a:lnTo>
                      <a:lnTo>
                        <a:pt x="214" y="217"/>
                      </a:lnTo>
                      <a:lnTo>
                        <a:pt x="216" y="217"/>
                      </a:lnTo>
                      <a:lnTo>
                        <a:pt x="216" y="217"/>
                      </a:lnTo>
                      <a:lnTo>
                        <a:pt x="216" y="217"/>
                      </a:lnTo>
                      <a:lnTo>
                        <a:pt x="217" y="217"/>
                      </a:lnTo>
                      <a:lnTo>
                        <a:pt x="217" y="217"/>
                      </a:lnTo>
                      <a:lnTo>
                        <a:pt x="217" y="217"/>
                      </a:lnTo>
                      <a:lnTo>
                        <a:pt x="219" y="217"/>
                      </a:lnTo>
                      <a:lnTo>
                        <a:pt x="219" y="217"/>
                      </a:lnTo>
                      <a:lnTo>
                        <a:pt x="219" y="217"/>
                      </a:lnTo>
                      <a:lnTo>
                        <a:pt x="221" y="217"/>
                      </a:lnTo>
                      <a:lnTo>
                        <a:pt x="221" y="217"/>
                      </a:lnTo>
                      <a:lnTo>
                        <a:pt x="221" y="217"/>
                      </a:lnTo>
                      <a:lnTo>
                        <a:pt x="222" y="217"/>
                      </a:lnTo>
                      <a:lnTo>
                        <a:pt x="222" y="217"/>
                      </a:lnTo>
                      <a:lnTo>
                        <a:pt x="222" y="217"/>
                      </a:lnTo>
                      <a:lnTo>
                        <a:pt x="224" y="217"/>
                      </a:lnTo>
                      <a:lnTo>
                        <a:pt x="224" y="217"/>
                      </a:lnTo>
                      <a:lnTo>
                        <a:pt x="224" y="217"/>
                      </a:lnTo>
                      <a:lnTo>
                        <a:pt x="225" y="217"/>
                      </a:lnTo>
                      <a:lnTo>
                        <a:pt x="225" y="217"/>
                      </a:lnTo>
                      <a:lnTo>
                        <a:pt x="225" y="217"/>
                      </a:lnTo>
                      <a:lnTo>
                        <a:pt x="228" y="217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28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15"/>
                      </a:lnTo>
                      <a:lnTo>
                        <a:pt x="231" y="209"/>
                      </a:lnTo>
                      <a:lnTo>
                        <a:pt x="231" y="209"/>
                      </a:lnTo>
                      <a:lnTo>
                        <a:pt x="231" y="209"/>
                      </a:lnTo>
                      <a:lnTo>
                        <a:pt x="231" y="206"/>
                      </a:lnTo>
                      <a:lnTo>
                        <a:pt x="231" y="206"/>
                      </a:lnTo>
                      <a:lnTo>
                        <a:pt x="234" y="206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4" y="204"/>
                      </a:lnTo>
                      <a:lnTo>
                        <a:pt x="235" y="204"/>
                      </a:lnTo>
                      <a:lnTo>
                        <a:pt x="235" y="201"/>
                      </a:lnTo>
                      <a:lnTo>
                        <a:pt x="235" y="201"/>
                      </a:lnTo>
                      <a:lnTo>
                        <a:pt x="238" y="201"/>
                      </a:lnTo>
                      <a:lnTo>
                        <a:pt x="238" y="201"/>
                      </a:lnTo>
                      <a:lnTo>
                        <a:pt x="238" y="201"/>
                      </a:lnTo>
                      <a:lnTo>
                        <a:pt x="240" y="201"/>
                      </a:lnTo>
                      <a:lnTo>
                        <a:pt x="240" y="201"/>
                      </a:lnTo>
                      <a:lnTo>
                        <a:pt x="240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201"/>
                      </a:lnTo>
                      <a:lnTo>
                        <a:pt x="242" y="198"/>
                      </a:lnTo>
                      <a:lnTo>
                        <a:pt x="242" y="198"/>
                      </a:lnTo>
                      <a:lnTo>
                        <a:pt x="243" y="198"/>
                      </a:lnTo>
                      <a:lnTo>
                        <a:pt x="243" y="198"/>
                      </a:lnTo>
                      <a:lnTo>
                        <a:pt x="243" y="198"/>
                      </a:lnTo>
                      <a:lnTo>
                        <a:pt x="245" y="198"/>
                      </a:lnTo>
                      <a:lnTo>
                        <a:pt x="245" y="198"/>
                      </a:lnTo>
                      <a:lnTo>
                        <a:pt x="245" y="198"/>
                      </a:lnTo>
                      <a:lnTo>
                        <a:pt x="246" y="198"/>
                      </a:lnTo>
                      <a:lnTo>
                        <a:pt x="246" y="196"/>
                      </a:lnTo>
                      <a:lnTo>
                        <a:pt x="246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6"/>
                      </a:lnTo>
                      <a:lnTo>
                        <a:pt x="254" y="193"/>
                      </a:lnTo>
                      <a:lnTo>
                        <a:pt x="254" y="193"/>
                      </a:lnTo>
                      <a:lnTo>
                        <a:pt x="259" y="193"/>
                      </a:lnTo>
                      <a:lnTo>
                        <a:pt x="259" y="193"/>
                      </a:lnTo>
                      <a:lnTo>
                        <a:pt x="259" y="193"/>
                      </a:lnTo>
                      <a:lnTo>
                        <a:pt x="261" y="193"/>
                      </a:lnTo>
                      <a:lnTo>
                        <a:pt x="261" y="193"/>
                      </a:lnTo>
                      <a:lnTo>
                        <a:pt x="261" y="193"/>
                      </a:lnTo>
                      <a:lnTo>
                        <a:pt x="262" y="193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2" y="190"/>
                      </a:lnTo>
                      <a:lnTo>
                        <a:pt x="263" y="190"/>
                      </a:lnTo>
                      <a:lnTo>
                        <a:pt x="263" y="190"/>
                      </a:lnTo>
                      <a:lnTo>
                        <a:pt x="263" y="190"/>
                      </a:lnTo>
                      <a:lnTo>
                        <a:pt x="270" y="190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0" y="187"/>
                      </a:lnTo>
                      <a:lnTo>
                        <a:pt x="273" y="187"/>
                      </a:lnTo>
                      <a:lnTo>
                        <a:pt x="273" y="187"/>
                      </a:lnTo>
                      <a:lnTo>
                        <a:pt x="273" y="187"/>
                      </a:lnTo>
                      <a:lnTo>
                        <a:pt x="274" y="187"/>
                      </a:lnTo>
                      <a:lnTo>
                        <a:pt x="274" y="187"/>
                      </a:lnTo>
                      <a:lnTo>
                        <a:pt x="274" y="187"/>
                      </a:lnTo>
                      <a:lnTo>
                        <a:pt x="279" y="187"/>
                      </a:lnTo>
                      <a:lnTo>
                        <a:pt x="279" y="187"/>
                      </a:lnTo>
                      <a:lnTo>
                        <a:pt x="279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0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1" y="187"/>
                      </a:lnTo>
                      <a:lnTo>
                        <a:pt x="285" y="187"/>
                      </a:lnTo>
                      <a:lnTo>
                        <a:pt x="285" y="185"/>
                      </a:lnTo>
                      <a:lnTo>
                        <a:pt x="285" y="185"/>
                      </a:lnTo>
                      <a:lnTo>
                        <a:pt x="287" y="185"/>
                      </a:lnTo>
                      <a:lnTo>
                        <a:pt x="287" y="185"/>
                      </a:lnTo>
                      <a:lnTo>
                        <a:pt x="287" y="185"/>
                      </a:lnTo>
                      <a:lnTo>
                        <a:pt x="288" y="185"/>
                      </a:lnTo>
                      <a:lnTo>
                        <a:pt x="288" y="185"/>
                      </a:lnTo>
                      <a:lnTo>
                        <a:pt x="288" y="185"/>
                      </a:lnTo>
                      <a:lnTo>
                        <a:pt x="292" y="185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2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4" y="182"/>
                      </a:lnTo>
                      <a:lnTo>
                        <a:pt x="295" y="182"/>
                      </a:lnTo>
                      <a:lnTo>
                        <a:pt x="295" y="182"/>
                      </a:lnTo>
                      <a:lnTo>
                        <a:pt x="295" y="182"/>
                      </a:lnTo>
                      <a:lnTo>
                        <a:pt x="297" y="182"/>
                      </a:lnTo>
                      <a:lnTo>
                        <a:pt x="297" y="182"/>
                      </a:lnTo>
                      <a:lnTo>
                        <a:pt x="297" y="182"/>
                      </a:lnTo>
                      <a:lnTo>
                        <a:pt x="298" y="182"/>
                      </a:lnTo>
                      <a:lnTo>
                        <a:pt x="298" y="179"/>
                      </a:lnTo>
                      <a:lnTo>
                        <a:pt x="298" y="179"/>
                      </a:lnTo>
                      <a:lnTo>
                        <a:pt x="299" y="179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299" y="176"/>
                      </a:lnTo>
                      <a:lnTo>
                        <a:pt x="306" y="176"/>
                      </a:lnTo>
                      <a:lnTo>
                        <a:pt x="306" y="176"/>
                      </a:lnTo>
                      <a:lnTo>
                        <a:pt x="306" y="176"/>
                      </a:lnTo>
                      <a:lnTo>
                        <a:pt x="308" y="176"/>
                      </a:lnTo>
                      <a:lnTo>
                        <a:pt x="308" y="176"/>
                      </a:lnTo>
                      <a:lnTo>
                        <a:pt x="308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6"/>
                      </a:lnTo>
                      <a:lnTo>
                        <a:pt x="313" y="174"/>
                      </a:lnTo>
                      <a:lnTo>
                        <a:pt x="313" y="174"/>
                      </a:lnTo>
                      <a:lnTo>
                        <a:pt x="317" y="174"/>
                      </a:lnTo>
                      <a:lnTo>
                        <a:pt x="317" y="174"/>
                      </a:lnTo>
                      <a:lnTo>
                        <a:pt x="317" y="174"/>
                      </a:lnTo>
                      <a:lnTo>
                        <a:pt x="322" y="174"/>
                      </a:lnTo>
                      <a:lnTo>
                        <a:pt x="322" y="174"/>
                      </a:lnTo>
                      <a:lnTo>
                        <a:pt x="322" y="174"/>
                      </a:lnTo>
                      <a:lnTo>
                        <a:pt x="323" y="174"/>
                      </a:lnTo>
                      <a:lnTo>
                        <a:pt x="323" y="171"/>
                      </a:lnTo>
                      <a:lnTo>
                        <a:pt x="323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5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7" y="171"/>
                      </a:lnTo>
                      <a:lnTo>
                        <a:pt x="329" y="171"/>
                      </a:lnTo>
                      <a:lnTo>
                        <a:pt x="329" y="168"/>
                      </a:lnTo>
                      <a:lnTo>
                        <a:pt x="329" y="168"/>
                      </a:lnTo>
                      <a:lnTo>
                        <a:pt x="331" y="168"/>
                      </a:lnTo>
                      <a:lnTo>
                        <a:pt x="331" y="168"/>
                      </a:lnTo>
                      <a:lnTo>
                        <a:pt x="331" y="168"/>
                      </a:lnTo>
                      <a:lnTo>
                        <a:pt x="333" y="168"/>
                      </a:lnTo>
                      <a:lnTo>
                        <a:pt x="333" y="168"/>
                      </a:lnTo>
                      <a:lnTo>
                        <a:pt x="333" y="168"/>
                      </a:lnTo>
                      <a:lnTo>
                        <a:pt x="334" y="168"/>
                      </a:lnTo>
                      <a:lnTo>
                        <a:pt x="334" y="168"/>
                      </a:lnTo>
                      <a:lnTo>
                        <a:pt x="334" y="168"/>
                      </a:lnTo>
                      <a:lnTo>
                        <a:pt x="335" y="168"/>
                      </a:lnTo>
                      <a:lnTo>
                        <a:pt x="335" y="168"/>
                      </a:lnTo>
                      <a:lnTo>
                        <a:pt x="335" y="168"/>
                      </a:lnTo>
                      <a:lnTo>
                        <a:pt x="336" y="168"/>
                      </a:lnTo>
                      <a:lnTo>
                        <a:pt x="336" y="165"/>
                      </a:lnTo>
                      <a:lnTo>
                        <a:pt x="336" y="165"/>
                      </a:lnTo>
                      <a:lnTo>
                        <a:pt x="338" y="165"/>
                      </a:lnTo>
                      <a:lnTo>
                        <a:pt x="338" y="165"/>
                      </a:lnTo>
                      <a:lnTo>
                        <a:pt x="338" y="165"/>
                      </a:lnTo>
                      <a:lnTo>
                        <a:pt x="339" y="165"/>
                      </a:lnTo>
                      <a:lnTo>
                        <a:pt x="339" y="165"/>
                      </a:lnTo>
                      <a:lnTo>
                        <a:pt x="339" y="165"/>
                      </a:lnTo>
                      <a:lnTo>
                        <a:pt x="340" y="165"/>
                      </a:lnTo>
                      <a:lnTo>
                        <a:pt x="340" y="165"/>
                      </a:lnTo>
                      <a:lnTo>
                        <a:pt x="340" y="165"/>
                      </a:lnTo>
                      <a:lnTo>
                        <a:pt x="341" y="165"/>
                      </a:lnTo>
                      <a:lnTo>
                        <a:pt x="341" y="163"/>
                      </a:lnTo>
                      <a:lnTo>
                        <a:pt x="341" y="163"/>
                      </a:lnTo>
                      <a:lnTo>
                        <a:pt x="342" y="163"/>
                      </a:lnTo>
                      <a:lnTo>
                        <a:pt x="342" y="160"/>
                      </a:lnTo>
                      <a:lnTo>
                        <a:pt x="342" y="160"/>
                      </a:lnTo>
                      <a:lnTo>
                        <a:pt x="347" y="160"/>
                      </a:lnTo>
                      <a:lnTo>
                        <a:pt x="347" y="157"/>
                      </a:lnTo>
                      <a:lnTo>
                        <a:pt x="347" y="157"/>
                      </a:lnTo>
                      <a:lnTo>
                        <a:pt x="351" y="157"/>
                      </a:lnTo>
                      <a:lnTo>
                        <a:pt x="351" y="154"/>
                      </a:lnTo>
                      <a:lnTo>
                        <a:pt x="351" y="154"/>
                      </a:lnTo>
                      <a:lnTo>
                        <a:pt x="352" y="154"/>
                      </a:lnTo>
                      <a:lnTo>
                        <a:pt x="352" y="154"/>
                      </a:lnTo>
                      <a:lnTo>
                        <a:pt x="352" y="154"/>
                      </a:lnTo>
                      <a:lnTo>
                        <a:pt x="355" y="154"/>
                      </a:lnTo>
                      <a:lnTo>
                        <a:pt x="355" y="152"/>
                      </a:lnTo>
                      <a:lnTo>
                        <a:pt x="355" y="152"/>
                      </a:lnTo>
                      <a:lnTo>
                        <a:pt x="356" y="152"/>
                      </a:lnTo>
                      <a:lnTo>
                        <a:pt x="356" y="149"/>
                      </a:lnTo>
                      <a:lnTo>
                        <a:pt x="356" y="149"/>
                      </a:lnTo>
                      <a:lnTo>
                        <a:pt x="361" y="149"/>
                      </a:lnTo>
                      <a:lnTo>
                        <a:pt x="361" y="146"/>
                      </a:lnTo>
                      <a:lnTo>
                        <a:pt x="361" y="146"/>
                      </a:lnTo>
                      <a:lnTo>
                        <a:pt x="363" y="146"/>
                      </a:lnTo>
                      <a:lnTo>
                        <a:pt x="363" y="146"/>
                      </a:lnTo>
                      <a:lnTo>
                        <a:pt x="363" y="146"/>
                      </a:lnTo>
                      <a:lnTo>
                        <a:pt x="366" y="146"/>
                      </a:lnTo>
                      <a:lnTo>
                        <a:pt x="366" y="146"/>
                      </a:lnTo>
                      <a:lnTo>
                        <a:pt x="366" y="146"/>
                      </a:lnTo>
                      <a:lnTo>
                        <a:pt x="369" y="146"/>
                      </a:lnTo>
                      <a:lnTo>
                        <a:pt x="369" y="146"/>
                      </a:lnTo>
                      <a:lnTo>
                        <a:pt x="369" y="146"/>
                      </a:lnTo>
                      <a:lnTo>
                        <a:pt x="370" y="146"/>
                      </a:lnTo>
                      <a:lnTo>
                        <a:pt x="370" y="146"/>
                      </a:lnTo>
                      <a:lnTo>
                        <a:pt x="370" y="146"/>
                      </a:lnTo>
                      <a:lnTo>
                        <a:pt x="373" y="146"/>
                      </a:lnTo>
                      <a:lnTo>
                        <a:pt x="373" y="146"/>
                      </a:lnTo>
                      <a:lnTo>
                        <a:pt x="373" y="146"/>
                      </a:lnTo>
                      <a:lnTo>
                        <a:pt x="374" y="146"/>
                      </a:lnTo>
                      <a:lnTo>
                        <a:pt x="374" y="146"/>
                      </a:lnTo>
                      <a:lnTo>
                        <a:pt x="374" y="146"/>
                      </a:lnTo>
                      <a:lnTo>
                        <a:pt x="375" y="146"/>
                      </a:lnTo>
                      <a:lnTo>
                        <a:pt x="375" y="146"/>
                      </a:lnTo>
                      <a:lnTo>
                        <a:pt x="375" y="146"/>
                      </a:lnTo>
                      <a:lnTo>
                        <a:pt x="376" y="146"/>
                      </a:lnTo>
                      <a:lnTo>
                        <a:pt x="376" y="146"/>
                      </a:lnTo>
                      <a:lnTo>
                        <a:pt x="376" y="146"/>
                      </a:lnTo>
                      <a:lnTo>
                        <a:pt x="383" y="146"/>
                      </a:lnTo>
                      <a:lnTo>
                        <a:pt x="383" y="146"/>
                      </a:lnTo>
                      <a:lnTo>
                        <a:pt x="383" y="146"/>
                      </a:lnTo>
                      <a:lnTo>
                        <a:pt x="384" y="146"/>
                      </a:lnTo>
                      <a:lnTo>
                        <a:pt x="384" y="146"/>
                      </a:lnTo>
                      <a:lnTo>
                        <a:pt x="384" y="146"/>
                      </a:lnTo>
                      <a:lnTo>
                        <a:pt x="385" y="146"/>
                      </a:lnTo>
                      <a:lnTo>
                        <a:pt x="385" y="143"/>
                      </a:lnTo>
                      <a:lnTo>
                        <a:pt x="385" y="143"/>
                      </a:lnTo>
                      <a:lnTo>
                        <a:pt x="389" y="143"/>
                      </a:lnTo>
                      <a:lnTo>
                        <a:pt x="389" y="140"/>
                      </a:lnTo>
                      <a:lnTo>
                        <a:pt x="389" y="140"/>
                      </a:lnTo>
                      <a:lnTo>
                        <a:pt x="390" y="140"/>
                      </a:lnTo>
                      <a:lnTo>
                        <a:pt x="390" y="138"/>
                      </a:lnTo>
                      <a:lnTo>
                        <a:pt x="390" y="138"/>
                      </a:lnTo>
                      <a:lnTo>
                        <a:pt x="394" y="138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4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5" y="135"/>
                      </a:lnTo>
                      <a:lnTo>
                        <a:pt x="399" y="135"/>
                      </a:lnTo>
                      <a:lnTo>
                        <a:pt x="399" y="135"/>
                      </a:lnTo>
                      <a:lnTo>
                        <a:pt x="399" y="135"/>
                      </a:lnTo>
                      <a:lnTo>
                        <a:pt x="400" y="135"/>
                      </a:lnTo>
                      <a:lnTo>
                        <a:pt x="400" y="132"/>
                      </a:lnTo>
                      <a:lnTo>
                        <a:pt x="400" y="132"/>
                      </a:lnTo>
                      <a:lnTo>
                        <a:pt x="402" y="132"/>
                      </a:lnTo>
                      <a:lnTo>
                        <a:pt x="402" y="129"/>
                      </a:lnTo>
                      <a:lnTo>
                        <a:pt x="402" y="129"/>
                      </a:lnTo>
                      <a:lnTo>
                        <a:pt x="403" y="129"/>
                      </a:lnTo>
                      <a:lnTo>
                        <a:pt x="403" y="127"/>
                      </a:lnTo>
                      <a:lnTo>
                        <a:pt x="403" y="127"/>
                      </a:lnTo>
                      <a:lnTo>
                        <a:pt x="403" y="127"/>
                      </a:lnTo>
                      <a:lnTo>
                        <a:pt x="403" y="124"/>
                      </a:lnTo>
                      <a:lnTo>
                        <a:pt x="403" y="124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7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09" y="124"/>
                      </a:lnTo>
                      <a:lnTo>
                        <a:pt x="413" y="124"/>
                      </a:lnTo>
                      <a:lnTo>
                        <a:pt x="413" y="124"/>
                      </a:lnTo>
                      <a:lnTo>
                        <a:pt x="413" y="124"/>
                      </a:lnTo>
                      <a:lnTo>
                        <a:pt x="414" y="124"/>
                      </a:lnTo>
                      <a:lnTo>
                        <a:pt x="414" y="124"/>
                      </a:lnTo>
                      <a:lnTo>
                        <a:pt x="414" y="124"/>
                      </a:lnTo>
                      <a:lnTo>
                        <a:pt x="416" y="124"/>
                      </a:lnTo>
                      <a:lnTo>
                        <a:pt x="416" y="124"/>
                      </a:lnTo>
                      <a:lnTo>
                        <a:pt x="416" y="124"/>
                      </a:lnTo>
                      <a:lnTo>
                        <a:pt x="418" y="124"/>
                      </a:lnTo>
                      <a:lnTo>
                        <a:pt x="418" y="121"/>
                      </a:lnTo>
                      <a:lnTo>
                        <a:pt x="418" y="121"/>
                      </a:lnTo>
                      <a:lnTo>
                        <a:pt x="420" y="121"/>
                      </a:lnTo>
                      <a:lnTo>
                        <a:pt x="420" y="121"/>
                      </a:lnTo>
                      <a:lnTo>
                        <a:pt x="420" y="121"/>
                      </a:lnTo>
                      <a:lnTo>
                        <a:pt x="422" y="121"/>
                      </a:lnTo>
                      <a:lnTo>
                        <a:pt x="422" y="121"/>
                      </a:lnTo>
                      <a:lnTo>
                        <a:pt x="422" y="121"/>
                      </a:lnTo>
                      <a:lnTo>
                        <a:pt x="424" y="121"/>
                      </a:lnTo>
                      <a:lnTo>
                        <a:pt x="424" y="118"/>
                      </a:lnTo>
                      <a:lnTo>
                        <a:pt x="424" y="118"/>
                      </a:lnTo>
                      <a:lnTo>
                        <a:pt x="425" y="118"/>
                      </a:lnTo>
                      <a:lnTo>
                        <a:pt x="425" y="115"/>
                      </a:lnTo>
                      <a:lnTo>
                        <a:pt x="425" y="115"/>
                      </a:lnTo>
                      <a:lnTo>
                        <a:pt x="426" y="115"/>
                      </a:lnTo>
                      <a:lnTo>
                        <a:pt x="426" y="115"/>
                      </a:lnTo>
                      <a:lnTo>
                        <a:pt x="426" y="115"/>
                      </a:lnTo>
                      <a:lnTo>
                        <a:pt x="431" y="115"/>
                      </a:lnTo>
                      <a:lnTo>
                        <a:pt x="431" y="115"/>
                      </a:lnTo>
                      <a:lnTo>
                        <a:pt x="431" y="115"/>
                      </a:lnTo>
                      <a:lnTo>
                        <a:pt x="432" y="115"/>
                      </a:lnTo>
                      <a:lnTo>
                        <a:pt x="432" y="115"/>
                      </a:lnTo>
                      <a:lnTo>
                        <a:pt x="432" y="115"/>
                      </a:lnTo>
                      <a:lnTo>
                        <a:pt x="434" y="115"/>
                      </a:lnTo>
                      <a:lnTo>
                        <a:pt x="434" y="115"/>
                      </a:lnTo>
                      <a:lnTo>
                        <a:pt x="434" y="115"/>
                      </a:lnTo>
                      <a:lnTo>
                        <a:pt x="436" y="115"/>
                      </a:lnTo>
                      <a:lnTo>
                        <a:pt x="436" y="115"/>
                      </a:lnTo>
                      <a:lnTo>
                        <a:pt x="436" y="115"/>
                      </a:lnTo>
                      <a:lnTo>
                        <a:pt x="438" y="115"/>
                      </a:lnTo>
                      <a:lnTo>
                        <a:pt x="438" y="115"/>
                      </a:lnTo>
                      <a:lnTo>
                        <a:pt x="438" y="115"/>
                      </a:lnTo>
                      <a:lnTo>
                        <a:pt x="440" y="115"/>
                      </a:lnTo>
                      <a:lnTo>
                        <a:pt x="440" y="113"/>
                      </a:lnTo>
                      <a:lnTo>
                        <a:pt x="440" y="113"/>
                      </a:lnTo>
                      <a:lnTo>
                        <a:pt x="442" y="113"/>
                      </a:lnTo>
                      <a:lnTo>
                        <a:pt x="442" y="113"/>
                      </a:lnTo>
                      <a:lnTo>
                        <a:pt x="442" y="113"/>
                      </a:lnTo>
                      <a:lnTo>
                        <a:pt x="443" y="113"/>
                      </a:lnTo>
                      <a:lnTo>
                        <a:pt x="443" y="107"/>
                      </a:lnTo>
                      <a:lnTo>
                        <a:pt x="443" y="107"/>
                      </a:lnTo>
                      <a:lnTo>
                        <a:pt x="446" y="107"/>
                      </a:lnTo>
                      <a:lnTo>
                        <a:pt x="446" y="104"/>
                      </a:lnTo>
                      <a:lnTo>
                        <a:pt x="446" y="104"/>
                      </a:lnTo>
                      <a:lnTo>
                        <a:pt x="446" y="104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6" y="101"/>
                      </a:lnTo>
                      <a:lnTo>
                        <a:pt x="447" y="101"/>
                      </a:lnTo>
                      <a:lnTo>
                        <a:pt x="447" y="101"/>
                      </a:lnTo>
                      <a:lnTo>
                        <a:pt x="447" y="101"/>
                      </a:lnTo>
                      <a:lnTo>
                        <a:pt x="448" y="101"/>
                      </a:lnTo>
                      <a:lnTo>
                        <a:pt x="448" y="99"/>
                      </a:lnTo>
                      <a:lnTo>
                        <a:pt x="448" y="99"/>
                      </a:lnTo>
                      <a:lnTo>
                        <a:pt x="449" y="99"/>
                      </a:lnTo>
                      <a:lnTo>
                        <a:pt x="449" y="99"/>
                      </a:lnTo>
                      <a:lnTo>
                        <a:pt x="449" y="99"/>
                      </a:lnTo>
                      <a:lnTo>
                        <a:pt x="451" y="99"/>
                      </a:lnTo>
                      <a:lnTo>
                        <a:pt x="451" y="99"/>
                      </a:lnTo>
                      <a:lnTo>
                        <a:pt x="451" y="99"/>
                      </a:lnTo>
                      <a:lnTo>
                        <a:pt x="452" y="99"/>
                      </a:lnTo>
                      <a:lnTo>
                        <a:pt x="452" y="96"/>
                      </a:lnTo>
                      <a:lnTo>
                        <a:pt x="452" y="96"/>
                      </a:lnTo>
                      <a:lnTo>
                        <a:pt x="455" y="96"/>
                      </a:lnTo>
                      <a:lnTo>
                        <a:pt x="455" y="96"/>
                      </a:lnTo>
                      <a:lnTo>
                        <a:pt x="455" y="96"/>
                      </a:lnTo>
                      <a:lnTo>
                        <a:pt x="456" y="96"/>
                      </a:lnTo>
                      <a:lnTo>
                        <a:pt x="456" y="96"/>
                      </a:lnTo>
                      <a:lnTo>
                        <a:pt x="456" y="96"/>
                      </a:lnTo>
                      <a:lnTo>
                        <a:pt x="457" y="96"/>
                      </a:lnTo>
                      <a:lnTo>
                        <a:pt x="457" y="93"/>
                      </a:lnTo>
                      <a:lnTo>
                        <a:pt x="457" y="93"/>
                      </a:lnTo>
                      <a:lnTo>
                        <a:pt x="458" y="93"/>
                      </a:lnTo>
                      <a:lnTo>
                        <a:pt x="458" y="93"/>
                      </a:lnTo>
                      <a:lnTo>
                        <a:pt x="458" y="93"/>
                      </a:lnTo>
                      <a:lnTo>
                        <a:pt x="459" y="93"/>
                      </a:lnTo>
                      <a:lnTo>
                        <a:pt x="459" y="90"/>
                      </a:lnTo>
                      <a:lnTo>
                        <a:pt x="459" y="90"/>
                      </a:lnTo>
                      <a:lnTo>
                        <a:pt x="460" y="90"/>
                      </a:lnTo>
                      <a:lnTo>
                        <a:pt x="460" y="90"/>
                      </a:lnTo>
                      <a:lnTo>
                        <a:pt x="460" y="90"/>
                      </a:lnTo>
                      <a:lnTo>
                        <a:pt x="461" y="90"/>
                      </a:lnTo>
                      <a:lnTo>
                        <a:pt x="461" y="90"/>
                      </a:lnTo>
                      <a:lnTo>
                        <a:pt x="461" y="90"/>
                      </a:lnTo>
                      <a:lnTo>
                        <a:pt x="463" y="90"/>
                      </a:lnTo>
                      <a:lnTo>
                        <a:pt x="463" y="87"/>
                      </a:lnTo>
                      <a:lnTo>
                        <a:pt x="463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7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4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5" y="85"/>
                      </a:lnTo>
                      <a:lnTo>
                        <a:pt x="466" y="85"/>
                      </a:lnTo>
                      <a:lnTo>
                        <a:pt x="466" y="85"/>
                      </a:lnTo>
                      <a:lnTo>
                        <a:pt x="466" y="85"/>
                      </a:lnTo>
                      <a:lnTo>
                        <a:pt x="467" y="85"/>
                      </a:lnTo>
                      <a:lnTo>
                        <a:pt x="467" y="85"/>
                      </a:lnTo>
                      <a:lnTo>
                        <a:pt x="467" y="85"/>
                      </a:lnTo>
                      <a:lnTo>
                        <a:pt x="468" y="85"/>
                      </a:lnTo>
                      <a:lnTo>
                        <a:pt x="468" y="85"/>
                      </a:lnTo>
                      <a:lnTo>
                        <a:pt x="468" y="85"/>
                      </a:lnTo>
                      <a:lnTo>
                        <a:pt x="469" y="85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69" y="82"/>
                      </a:lnTo>
                      <a:lnTo>
                        <a:pt x="470" y="82"/>
                      </a:lnTo>
                      <a:lnTo>
                        <a:pt x="470" y="82"/>
                      </a:lnTo>
                      <a:lnTo>
                        <a:pt x="470" y="82"/>
                      </a:lnTo>
                      <a:lnTo>
                        <a:pt x="471" y="82"/>
                      </a:lnTo>
                      <a:lnTo>
                        <a:pt x="471" y="82"/>
                      </a:lnTo>
                      <a:lnTo>
                        <a:pt x="471" y="82"/>
                      </a:lnTo>
                      <a:lnTo>
                        <a:pt x="475" y="82"/>
                      </a:lnTo>
                      <a:lnTo>
                        <a:pt x="475" y="79"/>
                      </a:lnTo>
                      <a:lnTo>
                        <a:pt x="475" y="79"/>
                      </a:lnTo>
                      <a:lnTo>
                        <a:pt x="476" y="79"/>
                      </a:lnTo>
                      <a:lnTo>
                        <a:pt x="476" y="76"/>
                      </a:lnTo>
                      <a:lnTo>
                        <a:pt x="476" y="76"/>
                      </a:lnTo>
                      <a:lnTo>
                        <a:pt x="478" y="76"/>
                      </a:lnTo>
                      <a:lnTo>
                        <a:pt x="478" y="76"/>
                      </a:lnTo>
                      <a:lnTo>
                        <a:pt x="478" y="76"/>
                      </a:lnTo>
                      <a:lnTo>
                        <a:pt x="480" y="76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0" y="73"/>
                      </a:lnTo>
                      <a:lnTo>
                        <a:pt x="481" y="73"/>
                      </a:lnTo>
                      <a:lnTo>
                        <a:pt x="481" y="70"/>
                      </a:lnTo>
                      <a:lnTo>
                        <a:pt x="481" y="70"/>
                      </a:lnTo>
                      <a:lnTo>
                        <a:pt x="486" y="70"/>
                      </a:lnTo>
                      <a:lnTo>
                        <a:pt x="486" y="70"/>
                      </a:lnTo>
                      <a:lnTo>
                        <a:pt x="486" y="70"/>
                      </a:lnTo>
                      <a:lnTo>
                        <a:pt x="488" y="70"/>
                      </a:lnTo>
                      <a:lnTo>
                        <a:pt x="488" y="70"/>
                      </a:lnTo>
                      <a:lnTo>
                        <a:pt x="488" y="70"/>
                      </a:lnTo>
                      <a:lnTo>
                        <a:pt x="490" y="70"/>
                      </a:lnTo>
                      <a:lnTo>
                        <a:pt x="490" y="70"/>
                      </a:lnTo>
                      <a:lnTo>
                        <a:pt x="490" y="70"/>
                      </a:lnTo>
                      <a:lnTo>
                        <a:pt x="494" y="70"/>
                      </a:lnTo>
                      <a:lnTo>
                        <a:pt x="494" y="70"/>
                      </a:lnTo>
                      <a:lnTo>
                        <a:pt x="494" y="70"/>
                      </a:lnTo>
                      <a:lnTo>
                        <a:pt x="495" y="70"/>
                      </a:lnTo>
                      <a:lnTo>
                        <a:pt x="495" y="70"/>
                      </a:lnTo>
                      <a:lnTo>
                        <a:pt x="495" y="70"/>
                      </a:lnTo>
                      <a:lnTo>
                        <a:pt x="497" y="70"/>
                      </a:lnTo>
                      <a:lnTo>
                        <a:pt x="497" y="70"/>
                      </a:lnTo>
                      <a:lnTo>
                        <a:pt x="497" y="70"/>
                      </a:lnTo>
                      <a:lnTo>
                        <a:pt x="498" y="70"/>
                      </a:lnTo>
                      <a:lnTo>
                        <a:pt x="498" y="70"/>
                      </a:lnTo>
                      <a:lnTo>
                        <a:pt x="498" y="70"/>
                      </a:lnTo>
                      <a:lnTo>
                        <a:pt x="499" y="70"/>
                      </a:lnTo>
                      <a:lnTo>
                        <a:pt x="499" y="70"/>
                      </a:lnTo>
                      <a:lnTo>
                        <a:pt x="499" y="70"/>
                      </a:lnTo>
                      <a:lnTo>
                        <a:pt x="500" y="70"/>
                      </a:lnTo>
                      <a:lnTo>
                        <a:pt x="500" y="68"/>
                      </a:lnTo>
                      <a:lnTo>
                        <a:pt x="500" y="68"/>
                      </a:lnTo>
                      <a:lnTo>
                        <a:pt x="501" y="68"/>
                      </a:lnTo>
                      <a:lnTo>
                        <a:pt x="501" y="68"/>
                      </a:lnTo>
                      <a:lnTo>
                        <a:pt x="501" y="68"/>
                      </a:lnTo>
                      <a:lnTo>
                        <a:pt x="505" y="68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5" y="65"/>
                      </a:lnTo>
                      <a:lnTo>
                        <a:pt x="507" y="65"/>
                      </a:lnTo>
                      <a:lnTo>
                        <a:pt x="507" y="62"/>
                      </a:lnTo>
                      <a:lnTo>
                        <a:pt x="507" y="62"/>
                      </a:lnTo>
                      <a:lnTo>
                        <a:pt x="509" y="62"/>
                      </a:lnTo>
                      <a:lnTo>
                        <a:pt x="509" y="62"/>
                      </a:lnTo>
                      <a:lnTo>
                        <a:pt x="509" y="62"/>
                      </a:lnTo>
                      <a:lnTo>
                        <a:pt x="511" y="62"/>
                      </a:lnTo>
                      <a:lnTo>
                        <a:pt x="511" y="62"/>
                      </a:lnTo>
                      <a:lnTo>
                        <a:pt x="511" y="62"/>
                      </a:lnTo>
                      <a:lnTo>
                        <a:pt x="512" y="62"/>
                      </a:lnTo>
                      <a:lnTo>
                        <a:pt x="512" y="62"/>
                      </a:lnTo>
                      <a:lnTo>
                        <a:pt x="512" y="62"/>
                      </a:lnTo>
                      <a:lnTo>
                        <a:pt x="513" y="62"/>
                      </a:lnTo>
                      <a:lnTo>
                        <a:pt x="513" y="59"/>
                      </a:lnTo>
                      <a:lnTo>
                        <a:pt x="513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5" y="59"/>
                      </a:lnTo>
                      <a:lnTo>
                        <a:pt x="516" y="59"/>
                      </a:lnTo>
                      <a:lnTo>
                        <a:pt x="516" y="59"/>
                      </a:lnTo>
                      <a:lnTo>
                        <a:pt x="516" y="59"/>
                      </a:lnTo>
                      <a:lnTo>
                        <a:pt x="519" y="59"/>
                      </a:lnTo>
                      <a:lnTo>
                        <a:pt x="519" y="59"/>
                      </a:lnTo>
                      <a:lnTo>
                        <a:pt x="519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0" y="59"/>
                      </a:lnTo>
                      <a:lnTo>
                        <a:pt x="521" y="59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1" y="56"/>
                      </a:lnTo>
                      <a:lnTo>
                        <a:pt x="523" y="56"/>
                      </a:lnTo>
                      <a:lnTo>
                        <a:pt x="523" y="53"/>
                      </a:lnTo>
                      <a:lnTo>
                        <a:pt x="523" y="53"/>
                      </a:lnTo>
                      <a:lnTo>
                        <a:pt x="524" y="53"/>
                      </a:lnTo>
                      <a:lnTo>
                        <a:pt x="524" y="53"/>
                      </a:lnTo>
                      <a:lnTo>
                        <a:pt x="524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5" y="53"/>
                      </a:lnTo>
                      <a:lnTo>
                        <a:pt x="528" y="53"/>
                      </a:lnTo>
                      <a:lnTo>
                        <a:pt x="528" y="51"/>
                      </a:lnTo>
                      <a:lnTo>
                        <a:pt x="528" y="51"/>
                      </a:lnTo>
                      <a:lnTo>
                        <a:pt x="529" y="51"/>
                      </a:lnTo>
                      <a:lnTo>
                        <a:pt x="529" y="51"/>
                      </a:lnTo>
                      <a:lnTo>
                        <a:pt x="529" y="51"/>
                      </a:lnTo>
                      <a:lnTo>
                        <a:pt x="531" y="51"/>
                      </a:lnTo>
                      <a:lnTo>
                        <a:pt x="531" y="51"/>
                      </a:lnTo>
                      <a:lnTo>
                        <a:pt x="531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2" y="51"/>
                      </a:lnTo>
                      <a:lnTo>
                        <a:pt x="533" y="51"/>
                      </a:lnTo>
                      <a:lnTo>
                        <a:pt x="533" y="51"/>
                      </a:lnTo>
                      <a:lnTo>
                        <a:pt x="533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4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5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6" y="51"/>
                      </a:lnTo>
                      <a:lnTo>
                        <a:pt x="537" y="51"/>
                      </a:lnTo>
                      <a:lnTo>
                        <a:pt x="537" y="51"/>
                      </a:lnTo>
                      <a:lnTo>
                        <a:pt x="537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8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39" y="51"/>
                      </a:lnTo>
                      <a:lnTo>
                        <a:pt x="540" y="51"/>
                      </a:lnTo>
                      <a:lnTo>
                        <a:pt x="540" y="51"/>
                      </a:lnTo>
                      <a:lnTo>
                        <a:pt x="540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1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51"/>
                      </a:lnTo>
                      <a:lnTo>
                        <a:pt x="542" y="48"/>
                      </a:lnTo>
                      <a:lnTo>
                        <a:pt x="542" y="48"/>
                      </a:lnTo>
                      <a:lnTo>
                        <a:pt x="543" y="48"/>
                      </a:lnTo>
                      <a:lnTo>
                        <a:pt x="543" y="45"/>
                      </a:lnTo>
                      <a:lnTo>
                        <a:pt x="543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4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6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7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8" y="45"/>
                      </a:lnTo>
                      <a:lnTo>
                        <a:pt x="549" y="45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49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1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2" y="42"/>
                      </a:lnTo>
                      <a:lnTo>
                        <a:pt x="553" y="42"/>
                      </a:lnTo>
                      <a:lnTo>
                        <a:pt x="553" y="42"/>
                      </a:lnTo>
                      <a:lnTo>
                        <a:pt x="553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4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5" y="42"/>
                      </a:lnTo>
                      <a:lnTo>
                        <a:pt x="556" y="42"/>
                      </a:lnTo>
                      <a:lnTo>
                        <a:pt x="556" y="42"/>
                      </a:lnTo>
                      <a:lnTo>
                        <a:pt x="556" y="42"/>
                      </a:lnTo>
                      <a:lnTo>
                        <a:pt x="557" y="42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7" y="39"/>
                      </a:lnTo>
                      <a:lnTo>
                        <a:pt x="558" y="39"/>
                      </a:lnTo>
                      <a:lnTo>
                        <a:pt x="558" y="39"/>
                      </a:lnTo>
                      <a:lnTo>
                        <a:pt x="558" y="39"/>
                      </a:lnTo>
                      <a:lnTo>
                        <a:pt x="559" y="39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59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0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1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2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3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4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5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6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7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8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69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0" y="36"/>
                      </a:lnTo>
                      <a:lnTo>
                        <a:pt x="571" y="36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1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2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3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4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5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6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78" y="33"/>
                      </a:lnTo>
                      <a:lnTo>
                        <a:pt x="580" y="33"/>
                      </a:lnTo>
                      <a:lnTo>
                        <a:pt x="580" y="33"/>
                      </a:lnTo>
                      <a:lnTo>
                        <a:pt x="580" y="33"/>
                      </a:lnTo>
                      <a:lnTo>
                        <a:pt x="581" y="33"/>
                      </a:lnTo>
                      <a:lnTo>
                        <a:pt x="581" y="33"/>
                      </a:lnTo>
                      <a:lnTo>
                        <a:pt x="581" y="33"/>
                      </a:lnTo>
                      <a:lnTo>
                        <a:pt x="582" y="33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2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3" y="30"/>
                      </a:lnTo>
                      <a:lnTo>
                        <a:pt x="584" y="30"/>
                      </a:lnTo>
                      <a:lnTo>
                        <a:pt x="584" y="30"/>
                      </a:lnTo>
                      <a:lnTo>
                        <a:pt x="584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5" y="30"/>
                      </a:lnTo>
                      <a:lnTo>
                        <a:pt x="586" y="30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6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7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8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89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0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1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7"/>
                      </a:lnTo>
                      <a:lnTo>
                        <a:pt x="592" y="23"/>
                      </a:lnTo>
                      <a:lnTo>
                        <a:pt x="592" y="23"/>
                      </a:lnTo>
                      <a:lnTo>
                        <a:pt x="592" y="23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2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3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4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5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6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7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8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599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0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1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2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3" y="20"/>
                      </a:lnTo>
                      <a:lnTo>
                        <a:pt x="604" y="20"/>
                      </a:lnTo>
                      <a:lnTo>
                        <a:pt x="604" y="20"/>
                      </a:lnTo>
                      <a:lnTo>
                        <a:pt x="604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5" y="20"/>
                      </a:lnTo>
                      <a:lnTo>
                        <a:pt x="606" y="20"/>
                      </a:lnTo>
                      <a:lnTo>
                        <a:pt x="606" y="20"/>
                      </a:lnTo>
                      <a:lnTo>
                        <a:pt x="606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08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0" y="20"/>
                      </a:lnTo>
                      <a:lnTo>
                        <a:pt x="612" y="20"/>
                      </a:lnTo>
                      <a:lnTo>
                        <a:pt x="612" y="20"/>
                      </a:lnTo>
                      <a:lnTo>
                        <a:pt x="612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4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5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6" y="20"/>
                      </a:lnTo>
                      <a:lnTo>
                        <a:pt x="617" y="20"/>
                      </a:lnTo>
                      <a:lnTo>
                        <a:pt x="617" y="12"/>
                      </a:lnTo>
                      <a:lnTo>
                        <a:pt x="617" y="12"/>
                      </a:lnTo>
                      <a:lnTo>
                        <a:pt x="618" y="12"/>
                      </a:lnTo>
                      <a:lnTo>
                        <a:pt x="618" y="12"/>
                      </a:lnTo>
                      <a:lnTo>
                        <a:pt x="618" y="12"/>
                      </a:lnTo>
                      <a:lnTo>
                        <a:pt x="619" y="12"/>
                      </a:lnTo>
                      <a:lnTo>
                        <a:pt x="619" y="12"/>
                      </a:lnTo>
                      <a:lnTo>
                        <a:pt x="619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0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1" y="12"/>
                      </a:lnTo>
                      <a:lnTo>
                        <a:pt x="622" y="12"/>
                      </a:lnTo>
                      <a:lnTo>
                        <a:pt x="622" y="12"/>
                      </a:lnTo>
                      <a:lnTo>
                        <a:pt x="622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3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4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5" y="12"/>
                      </a:lnTo>
                      <a:lnTo>
                        <a:pt x="626" y="12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6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7" y="8"/>
                      </a:lnTo>
                      <a:lnTo>
                        <a:pt x="628" y="8"/>
                      </a:lnTo>
                      <a:lnTo>
                        <a:pt x="628" y="8"/>
                      </a:lnTo>
                      <a:lnTo>
                        <a:pt x="628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29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0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1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2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3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8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4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5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6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7" y="4"/>
                      </a:lnTo>
                      <a:lnTo>
                        <a:pt x="638" y="4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8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  <a:lnTo>
                        <a:pt x="639" y="0"/>
                      </a:lnTo>
                    </a:path>
                  </a:pathLst>
                </a:custGeom>
                <a:noFill/>
                <a:ln w="38100" cap="flat">
                  <a:solidFill>
                    <a:srgbClr val="C00000"/>
                  </a:solidFill>
                  <a:prstDash val="solid"/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74" name="Rectangle 41">
                  <a:extLst>
                    <a:ext uri="{FF2B5EF4-FFF2-40B4-BE49-F238E27FC236}">
                      <a16:creationId xmlns:a16="http://schemas.microsoft.com/office/drawing/2014/main" id="{5EA0CED4-2BE1-D9D2-3620-4B06AC637B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06601" y="2590642"/>
                  <a:ext cx="581891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Arial" panose="020B0604020202020204" pitchFamily="34" charset="0"/>
                    </a:rPr>
                    <a:t>3.32%</a:t>
                  </a:r>
                  <a:endPara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5" name="Rectangle 42">
                  <a:extLst>
                    <a:ext uri="{FF2B5EF4-FFF2-40B4-BE49-F238E27FC236}">
                      <a16:creationId xmlns:a16="http://schemas.microsoft.com/office/drawing/2014/main" id="{001B93CF-C1AF-236D-F416-6161FFFD79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9006601" y="1690529"/>
                  <a:ext cx="581891" cy="246221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none" lIns="0" tIns="0" rIns="0" bIns="0" numCol="1" anchor="t" anchorCtr="0" compatLnSpc="1">
                  <a:prstTxWarp prst="textNoShape">
                    <a:avLst/>
                  </a:prstTxWarp>
                  <a:spAutoFit/>
                </a:bodyPr>
                <a:lstStyle>
                  <a:lvl1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marL="0" marR="0" lvl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altLang="en-US" sz="1600" b="1" i="0" u="none" strike="noStrike" cap="none" normalizeH="0" baseline="0" dirty="0">
                      <a:ln>
                        <a:noFill/>
                      </a:ln>
                      <a:solidFill>
                        <a:srgbClr val="0070C0"/>
                      </a:solidFill>
                      <a:effectLst/>
                      <a:latin typeface="Arial" panose="020B0604020202020204" pitchFamily="34" charset="0"/>
                    </a:rPr>
                    <a:t>4.45%</a:t>
                  </a:r>
                  <a:endParaRPr kumimoji="0" lang="en-US" altLang="en-US" sz="2400" b="1" i="0" u="none" strike="noStrike" cap="none" normalizeH="0" baseline="0" dirty="0">
                    <a:ln>
                      <a:noFill/>
                    </a:ln>
                    <a:solidFill>
                      <a:srgbClr val="0070C0"/>
                    </a:solidFill>
                    <a:effectLst/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5289AB7D-2C5A-7874-CEB4-FC0BED14DE4E}"/>
                  </a:ext>
                </a:extLst>
              </p:cNvPr>
              <p:cNvSpPr txBox="1"/>
              <p:nvPr/>
            </p:nvSpPr>
            <p:spPr>
              <a:xfrm>
                <a:off x="10053170" y="1951385"/>
                <a:ext cx="12908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600" b="1" dirty="0"/>
                  <a:t>23% reduction</a:t>
                </a:r>
              </a:p>
            </p:txBody>
          </p:sp>
        </p:grpSp>
        <p:sp>
          <p:nvSpPr>
            <p:cNvPr id="6" name="Arrow: Down 5">
              <a:extLst>
                <a:ext uri="{FF2B5EF4-FFF2-40B4-BE49-F238E27FC236}">
                  <a16:creationId xmlns:a16="http://schemas.microsoft.com/office/drawing/2014/main" id="{597AC634-39B7-118A-45A0-4BB8798369B6}"/>
                </a:ext>
              </a:extLst>
            </p:cNvPr>
            <p:cNvSpPr/>
            <p:nvPr/>
          </p:nvSpPr>
          <p:spPr>
            <a:xfrm>
              <a:off x="9657476" y="1858804"/>
              <a:ext cx="274320" cy="903288"/>
            </a:xfrm>
            <a:prstGeom prst="downArrow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76" name="Straight Arrow Connector 75">
            <a:extLst>
              <a:ext uri="{FF2B5EF4-FFF2-40B4-BE49-F238E27FC236}">
                <a16:creationId xmlns:a16="http://schemas.microsoft.com/office/drawing/2014/main" id="{C7A2246C-CE51-591C-2EB5-56CF46D55CC1}"/>
              </a:ext>
            </a:extLst>
          </p:cNvPr>
          <p:cNvCxnSpPr/>
          <p:nvPr/>
        </p:nvCxnSpPr>
        <p:spPr>
          <a:xfrm>
            <a:off x="8642794" y="4654187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322B3FB0-3B0A-CF4F-210C-6F2A5438C56E}"/>
              </a:ext>
            </a:extLst>
          </p:cNvPr>
          <p:cNvCxnSpPr/>
          <p:nvPr/>
        </p:nvCxnSpPr>
        <p:spPr>
          <a:xfrm>
            <a:off x="8959578" y="4847683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8" name="TextBox 67">
            <a:extLst>
              <a:ext uri="{FF2B5EF4-FFF2-40B4-BE49-F238E27FC236}">
                <a16:creationId xmlns:a16="http://schemas.microsoft.com/office/drawing/2014/main" id="{6BE0EA9E-CBBF-4A13-8142-F4C84EF1D42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089495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965F6C75-8FC5-47DD-8148-FAAC847CB996}"/>
              </a:ext>
            </a:extLst>
          </p:cNvPr>
          <p:cNvCxnSpPr/>
          <p:nvPr/>
        </p:nvCxnSpPr>
        <p:spPr>
          <a:xfrm>
            <a:off x="8291427" y="1447081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Rectangle 8">
            <a:extLst>
              <a:ext uri="{FF2B5EF4-FFF2-40B4-BE49-F238E27FC236}">
                <a16:creationId xmlns:a16="http://schemas.microsoft.com/office/drawing/2014/main" id="{C7C8C1B9-404C-4FD6-82EA-4B021DEE9B61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934976" y="3385573"/>
            <a:ext cx="2782132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CV death, MI, stroke, UA, or coronary revascularization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6">
            <a:extLst>
              <a:ext uri="{FF2B5EF4-FFF2-40B4-BE49-F238E27FC236}">
                <a16:creationId xmlns:a16="http://schemas.microsoft.com/office/drawing/2014/main" id="{FC8E1A0C-EF9B-4C6A-89D4-82D256021C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39104" y="6236506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7">
            <a:extLst>
              <a:ext uri="{FF2B5EF4-FFF2-40B4-BE49-F238E27FC236}">
                <a16:creationId xmlns:a16="http://schemas.microsoft.com/office/drawing/2014/main" id="{249B107E-472D-4D15-840A-A5D4E28662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80185" y="6061638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8">
            <a:extLst>
              <a:ext uri="{FF2B5EF4-FFF2-40B4-BE49-F238E27FC236}">
                <a16:creationId xmlns:a16="http://schemas.microsoft.com/office/drawing/2014/main" id="{82A901D0-5A25-4437-9461-A88417408B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5141" y="5824346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56">
            <a:extLst>
              <a:ext uri="{FF2B5EF4-FFF2-40B4-BE49-F238E27FC236}">
                <a16:creationId xmlns:a16="http://schemas.microsoft.com/office/drawing/2014/main" id="{AFFCB96A-AAAB-4B3C-80F1-A6784D7A66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9808" y="5679874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Line 65">
            <a:extLst>
              <a:ext uri="{FF2B5EF4-FFF2-40B4-BE49-F238E27FC236}">
                <a16:creationId xmlns:a16="http://schemas.microsoft.com/office/drawing/2014/main" id="{BB834E7F-D330-47B1-B0CD-E1C5C2476876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Rectangle 66">
            <a:extLst>
              <a:ext uri="{FF2B5EF4-FFF2-40B4-BE49-F238E27FC236}">
                <a16:creationId xmlns:a16="http://schemas.microsoft.com/office/drawing/2014/main" id="{EC604536-A098-4346-9E1B-00D9218B1A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Line 67">
            <a:extLst>
              <a:ext uri="{FF2B5EF4-FFF2-40B4-BE49-F238E27FC236}">
                <a16:creationId xmlns:a16="http://schemas.microsoft.com/office/drawing/2014/main" id="{9D07FB11-393D-4CBD-BDA8-7463A2B3C76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B6E997-2A94-46FC-902A-05030DD550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0">
            <a:extLst>
              <a:ext uri="{FF2B5EF4-FFF2-40B4-BE49-F238E27FC236}">
                <a16:creationId xmlns:a16="http://schemas.microsoft.com/office/drawing/2014/main" id="{9DAEA376-F279-425D-B271-032857B7F1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316" y="6070842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31">
            <a:extLst>
              <a:ext uri="{FF2B5EF4-FFF2-40B4-BE49-F238E27FC236}">
                <a16:creationId xmlns:a16="http://schemas.microsoft.com/office/drawing/2014/main" id="{562E7463-05D2-4C47-AEB7-BB8A27B62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6291" y="6070842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12822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2">
            <a:extLst>
              <a:ext uri="{FF2B5EF4-FFF2-40B4-BE49-F238E27FC236}">
                <a16:creationId xmlns:a16="http://schemas.microsoft.com/office/drawing/2014/main" id="{8AA29EDE-CAD7-4A48-86FD-EB31D6DFD1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24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8467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33">
            <a:extLst>
              <a:ext uri="{FF2B5EF4-FFF2-40B4-BE49-F238E27FC236}">
                <a16:creationId xmlns:a16="http://schemas.microsoft.com/office/drawing/2014/main" id="{AE8452D2-B71D-4762-AA30-AAAD33DD07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21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3260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4">
            <a:extLst>
              <a:ext uri="{FF2B5EF4-FFF2-40B4-BE49-F238E27FC236}">
                <a16:creationId xmlns:a16="http://schemas.microsoft.com/office/drawing/2014/main" id="{130758DB-18E6-46C5-8538-2BA4975E3D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9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2654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35">
            <a:extLst>
              <a:ext uri="{FF2B5EF4-FFF2-40B4-BE49-F238E27FC236}">
                <a16:creationId xmlns:a16="http://schemas.microsoft.com/office/drawing/2014/main" id="{321B5FDE-3E1C-4C27-8990-066C0A27A3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16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2526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36">
            <a:extLst>
              <a:ext uri="{FF2B5EF4-FFF2-40B4-BE49-F238E27FC236}">
                <a16:creationId xmlns:a16="http://schemas.microsoft.com/office/drawing/2014/main" id="{7A372D27-7CD7-4EE5-AFC5-0C31CCE0AE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141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2372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7">
            <a:extLst>
              <a:ext uri="{FF2B5EF4-FFF2-40B4-BE49-F238E27FC236}">
                <a16:creationId xmlns:a16="http://schemas.microsoft.com/office/drawing/2014/main" id="{AD29A89F-F5D7-4B05-9D86-A353EF39E4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116" y="6070842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1498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8">
            <a:extLst>
              <a:ext uri="{FF2B5EF4-FFF2-40B4-BE49-F238E27FC236}">
                <a16:creationId xmlns:a16="http://schemas.microsoft.com/office/drawing/2014/main" id="{A300A271-FC24-462B-A5DF-EA9B8D4BE8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5479" y="6070842"/>
            <a:ext cx="3048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189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39">
            <a:extLst>
              <a:ext uri="{FF2B5EF4-FFF2-40B4-BE49-F238E27FC236}">
                <a16:creationId xmlns:a16="http://schemas.microsoft.com/office/drawing/2014/main" id="{AB0389AD-8216-4BA9-BE19-2A204D695F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7316" y="6254992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40">
            <a:extLst>
              <a:ext uri="{FF2B5EF4-FFF2-40B4-BE49-F238E27FC236}">
                <a16:creationId xmlns:a16="http://schemas.microsoft.com/office/drawing/2014/main" id="{0FCA928B-25FD-4797-B074-88FF837A3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6291" y="6254992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12937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41">
            <a:extLst>
              <a:ext uri="{FF2B5EF4-FFF2-40B4-BE49-F238E27FC236}">
                <a16:creationId xmlns:a16="http://schemas.microsoft.com/office/drawing/2014/main" id="{F125D1F6-826C-48BB-A2AC-4EA602EA2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924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8683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2">
            <a:extLst>
              <a:ext uri="{FF2B5EF4-FFF2-40B4-BE49-F238E27FC236}">
                <a16:creationId xmlns:a16="http://schemas.microsoft.com/office/drawing/2014/main" id="{7B90F5EE-520F-4ADF-AF84-87F830142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821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3389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3">
            <a:extLst>
              <a:ext uri="{FF2B5EF4-FFF2-40B4-BE49-F238E27FC236}">
                <a16:creationId xmlns:a16="http://schemas.microsoft.com/office/drawing/2014/main" id="{B55E818F-6D50-46FE-B272-93EE06F58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719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2814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4">
            <a:extLst>
              <a:ext uri="{FF2B5EF4-FFF2-40B4-BE49-F238E27FC236}">
                <a16:creationId xmlns:a16="http://schemas.microsoft.com/office/drawing/2014/main" id="{706985EA-0A67-4FB6-88CA-2546446397D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616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2699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45">
            <a:extLst>
              <a:ext uri="{FF2B5EF4-FFF2-40B4-BE49-F238E27FC236}">
                <a16:creationId xmlns:a16="http://schemas.microsoft.com/office/drawing/2014/main" id="{9C84ECBB-DAD7-4A81-8F5B-3E70A4C811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5141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2550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46">
            <a:extLst>
              <a:ext uri="{FF2B5EF4-FFF2-40B4-BE49-F238E27FC236}">
                <a16:creationId xmlns:a16="http://schemas.microsoft.com/office/drawing/2014/main" id="{D8936F72-B9C8-40FA-B198-4B5AD41A6A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4116" y="6254992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1569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47">
            <a:extLst>
              <a:ext uri="{FF2B5EF4-FFF2-40B4-BE49-F238E27FC236}">
                <a16:creationId xmlns:a16="http://schemas.microsoft.com/office/drawing/2014/main" id="{2FBA5495-D6E2-46D7-943C-5B9DF3DC75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5479" y="6254992"/>
            <a:ext cx="304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Freeform 51">
            <a:extLst>
              <a:ext uri="{FF2B5EF4-FFF2-40B4-BE49-F238E27FC236}">
                <a16:creationId xmlns:a16="http://schemas.microsoft.com/office/drawing/2014/main" id="{3E1B63B7-E26A-43C1-B050-D039A9E076CE}"/>
              </a:ext>
            </a:extLst>
          </p:cNvPr>
          <p:cNvSpPr>
            <a:spLocks/>
          </p:cNvSpPr>
          <p:nvPr/>
        </p:nvSpPr>
        <p:spPr bwMode="auto">
          <a:xfrm>
            <a:off x="3356704" y="1953493"/>
            <a:ext cx="5510213" cy="3589338"/>
          </a:xfrm>
          <a:custGeom>
            <a:avLst/>
            <a:gdLst>
              <a:gd name="T0" fmla="*/ 8 w 617"/>
              <a:gd name="T1" fmla="*/ 393 h 402"/>
              <a:gd name="T2" fmla="*/ 16 w 617"/>
              <a:gd name="T3" fmla="*/ 384 h 402"/>
              <a:gd name="T4" fmla="*/ 24 w 617"/>
              <a:gd name="T5" fmla="*/ 374 h 402"/>
              <a:gd name="T6" fmla="*/ 31 w 617"/>
              <a:gd name="T7" fmla="*/ 366 h 402"/>
              <a:gd name="T8" fmla="*/ 38 w 617"/>
              <a:gd name="T9" fmla="*/ 356 h 402"/>
              <a:gd name="T10" fmla="*/ 46 w 617"/>
              <a:gd name="T11" fmla="*/ 346 h 402"/>
              <a:gd name="T12" fmla="*/ 54 w 617"/>
              <a:gd name="T13" fmla="*/ 338 h 402"/>
              <a:gd name="T14" fmla="*/ 62 w 617"/>
              <a:gd name="T15" fmla="*/ 329 h 402"/>
              <a:gd name="T16" fmla="*/ 70 w 617"/>
              <a:gd name="T17" fmla="*/ 319 h 402"/>
              <a:gd name="T18" fmla="*/ 78 w 617"/>
              <a:gd name="T19" fmla="*/ 311 h 402"/>
              <a:gd name="T20" fmla="*/ 87 w 617"/>
              <a:gd name="T21" fmla="*/ 303 h 402"/>
              <a:gd name="T22" fmla="*/ 94 w 617"/>
              <a:gd name="T23" fmla="*/ 294 h 402"/>
              <a:gd name="T24" fmla="*/ 102 w 617"/>
              <a:gd name="T25" fmla="*/ 288 h 402"/>
              <a:gd name="T26" fmla="*/ 107 w 617"/>
              <a:gd name="T27" fmla="*/ 284 h 402"/>
              <a:gd name="T28" fmla="*/ 113 w 617"/>
              <a:gd name="T29" fmla="*/ 280 h 402"/>
              <a:gd name="T30" fmla="*/ 119 w 617"/>
              <a:gd name="T31" fmla="*/ 276 h 402"/>
              <a:gd name="T32" fmla="*/ 124 w 617"/>
              <a:gd name="T33" fmla="*/ 272 h 402"/>
              <a:gd name="T34" fmla="*/ 129 w 617"/>
              <a:gd name="T35" fmla="*/ 266 h 402"/>
              <a:gd name="T36" fmla="*/ 134 w 617"/>
              <a:gd name="T37" fmla="*/ 261 h 402"/>
              <a:gd name="T38" fmla="*/ 139 w 617"/>
              <a:gd name="T39" fmla="*/ 256 h 402"/>
              <a:gd name="T40" fmla="*/ 144 w 617"/>
              <a:gd name="T41" fmla="*/ 252 h 402"/>
              <a:gd name="T42" fmla="*/ 149 w 617"/>
              <a:gd name="T43" fmla="*/ 248 h 402"/>
              <a:gd name="T44" fmla="*/ 154 w 617"/>
              <a:gd name="T45" fmla="*/ 243 h 402"/>
              <a:gd name="T46" fmla="*/ 160 w 617"/>
              <a:gd name="T47" fmla="*/ 238 h 402"/>
              <a:gd name="T48" fmla="*/ 166 w 617"/>
              <a:gd name="T49" fmla="*/ 235 h 402"/>
              <a:gd name="T50" fmla="*/ 172 w 617"/>
              <a:gd name="T51" fmla="*/ 230 h 402"/>
              <a:gd name="T52" fmla="*/ 177 w 617"/>
              <a:gd name="T53" fmla="*/ 225 h 402"/>
              <a:gd name="T54" fmla="*/ 183 w 617"/>
              <a:gd name="T55" fmla="*/ 220 h 402"/>
              <a:gd name="T56" fmla="*/ 189 w 617"/>
              <a:gd name="T57" fmla="*/ 215 h 402"/>
              <a:gd name="T58" fmla="*/ 195 w 617"/>
              <a:gd name="T59" fmla="*/ 209 h 402"/>
              <a:gd name="T60" fmla="*/ 201 w 617"/>
              <a:gd name="T61" fmla="*/ 204 h 402"/>
              <a:gd name="T62" fmla="*/ 208 w 617"/>
              <a:gd name="T63" fmla="*/ 200 h 402"/>
              <a:gd name="T64" fmla="*/ 215 w 617"/>
              <a:gd name="T65" fmla="*/ 195 h 402"/>
              <a:gd name="T66" fmla="*/ 221 w 617"/>
              <a:gd name="T67" fmla="*/ 189 h 402"/>
              <a:gd name="T68" fmla="*/ 228 w 617"/>
              <a:gd name="T69" fmla="*/ 184 h 402"/>
              <a:gd name="T70" fmla="*/ 236 w 617"/>
              <a:gd name="T71" fmla="*/ 179 h 402"/>
              <a:gd name="T72" fmla="*/ 243 w 617"/>
              <a:gd name="T73" fmla="*/ 175 h 402"/>
              <a:gd name="T74" fmla="*/ 250 w 617"/>
              <a:gd name="T75" fmla="*/ 169 h 402"/>
              <a:gd name="T76" fmla="*/ 259 w 617"/>
              <a:gd name="T77" fmla="*/ 163 h 402"/>
              <a:gd name="T78" fmla="*/ 274 w 617"/>
              <a:gd name="T79" fmla="*/ 150 h 402"/>
              <a:gd name="T80" fmla="*/ 294 w 617"/>
              <a:gd name="T81" fmla="*/ 134 h 402"/>
              <a:gd name="T82" fmla="*/ 319 w 617"/>
              <a:gd name="T83" fmla="*/ 115 h 402"/>
              <a:gd name="T84" fmla="*/ 342 w 617"/>
              <a:gd name="T85" fmla="*/ 103 h 402"/>
              <a:gd name="T86" fmla="*/ 379 w 617"/>
              <a:gd name="T87" fmla="*/ 90 h 402"/>
              <a:gd name="T88" fmla="*/ 408 w 617"/>
              <a:gd name="T89" fmla="*/ 77 h 402"/>
              <a:gd name="T90" fmla="*/ 433 w 617"/>
              <a:gd name="T91" fmla="*/ 63 h 402"/>
              <a:gd name="T92" fmla="*/ 456 w 617"/>
              <a:gd name="T93" fmla="*/ 52 h 402"/>
              <a:gd name="T94" fmla="*/ 471 w 617"/>
              <a:gd name="T95" fmla="*/ 47 h 402"/>
              <a:gd name="T96" fmla="*/ 486 w 617"/>
              <a:gd name="T97" fmla="*/ 44 h 402"/>
              <a:gd name="T98" fmla="*/ 498 w 617"/>
              <a:gd name="T99" fmla="*/ 39 h 402"/>
              <a:gd name="T100" fmla="*/ 506 w 617"/>
              <a:gd name="T101" fmla="*/ 33 h 402"/>
              <a:gd name="T102" fmla="*/ 514 w 617"/>
              <a:gd name="T103" fmla="*/ 31 h 402"/>
              <a:gd name="T104" fmla="*/ 522 w 617"/>
              <a:gd name="T105" fmla="*/ 28 h 402"/>
              <a:gd name="T106" fmla="*/ 530 w 617"/>
              <a:gd name="T107" fmla="*/ 23 h 402"/>
              <a:gd name="T108" fmla="*/ 538 w 617"/>
              <a:gd name="T109" fmla="*/ 21 h 402"/>
              <a:gd name="T110" fmla="*/ 547 w 617"/>
              <a:gd name="T111" fmla="*/ 18 h 402"/>
              <a:gd name="T112" fmla="*/ 556 w 617"/>
              <a:gd name="T113" fmla="*/ 18 h 402"/>
              <a:gd name="T114" fmla="*/ 565 w 617"/>
              <a:gd name="T115" fmla="*/ 14 h 402"/>
              <a:gd name="T116" fmla="*/ 573 w 617"/>
              <a:gd name="T117" fmla="*/ 10 h 402"/>
              <a:gd name="T118" fmla="*/ 583 w 617"/>
              <a:gd name="T119" fmla="*/ 8 h 402"/>
              <a:gd name="T120" fmla="*/ 591 w 617"/>
              <a:gd name="T121" fmla="*/ 2 h 402"/>
              <a:gd name="T122" fmla="*/ 600 w 617"/>
              <a:gd name="T123" fmla="*/ 0 h 402"/>
              <a:gd name="T124" fmla="*/ 610 w 617"/>
              <a:gd name="T125" fmla="*/ 0 h 4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402">
                <a:moveTo>
                  <a:pt x="0" y="402"/>
                </a:move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0" y="402"/>
                </a:lnTo>
                <a:lnTo>
                  <a:pt x="1" y="402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1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1"/>
                </a:lnTo>
                <a:lnTo>
                  <a:pt x="2" y="400"/>
                </a:lnTo>
                <a:lnTo>
                  <a:pt x="2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400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3" y="399"/>
                </a:lnTo>
                <a:lnTo>
                  <a:pt x="4" y="399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4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8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5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7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6"/>
                </a:lnTo>
                <a:lnTo>
                  <a:pt x="6" y="395"/>
                </a:lnTo>
                <a:lnTo>
                  <a:pt x="6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5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7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4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8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3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9" y="392"/>
                </a:lnTo>
                <a:lnTo>
                  <a:pt x="10" y="392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1"/>
                </a:lnTo>
                <a:lnTo>
                  <a:pt x="10" y="390"/>
                </a:lnTo>
                <a:lnTo>
                  <a:pt x="10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90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1" y="389"/>
                </a:lnTo>
                <a:lnTo>
                  <a:pt x="12" y="389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2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8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3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7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6"/>
                </a:lnTo>
                <a:lnTo>
                  <a:pt x="14" y="385"/>
                </a:lnTo>
                <a:lnTo>
                  <a:pt x="14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5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5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6" y="384"/>
                </a:lnTo>
                <a:lnTo>
                  <a:pt x="17" y="384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7" y="383"/>
                </a:lnTo>
                <a:lnTo>
                  <a:pt x="18" y="383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2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8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1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19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0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8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1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7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2" y="376"/>
                </a:lnTo>
                <a:lnTo>
                  <a:pt x="23" y="376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5"/>
                </a:lnTo>
                <a:lnTo>
                  <a:pt x="23" y="374"/>
                </a:lnTo>
                <a:lnTo>
                  <a:pt x="23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4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4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3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5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2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6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1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7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70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8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9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29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8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0" y="367"/>
                </a:lnTo>
                <a:lnTo>
                  <a:pt x="31" y="367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1" y="366"/>
                </a:lnTo>
                <a:lnTo>
                  <a:pt x="32" y="366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5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2" y="364"/>
                </a:lnTo>
                <a:lnTo>
                  <a:pt x="33" y="364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3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3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2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4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5" y="361"/>
                </a:lnTo>
                <a:lnTo>
                  <a:pt x="36" y="361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60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6" y="359"/>
                </a:lnTo>
                <a:lnTo>
                  <a:pt x="37" y="359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8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7" y="357"/>
                </a:lnTo>
                <a:lnTo>
                  <a:pt x="38" y="357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8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6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39" y="355"/>
                </a:lnTo>
                <a:lnTo>
                  <a:pt x="40" y="355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0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4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1" y="353"/>
                </a:lnTo>
                <a:lnTo>
                  <a:pt x="42" y="353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2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2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1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3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50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4" y="349"/>
                </a:lnTo>
                <a:lnTo>
                  <a:pt x="45" y="349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5" y="348"/>
                </a:lnTo>
                <a:lnTo>
                  <a:pt x="46" y="348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7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6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6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7" y="345"/>
                </a:lnTo>
                <a:lnTo>
                  <a:pt x="48" y="345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8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4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3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49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2"/>
                </a:lnTo>
                <a:lnTo>
                  <a:pt x="50" y="341"/>
                </a:lnTo>
                <a:lnTo>
                  <a:pt x="50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1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1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40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2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9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3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8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4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7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6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5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5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6" y="334"/>
                </a:lnTo>
                <a:lnTo>
                  <a:pt x="57" y="334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7" y="333"/>
                </a:lnTo>
                <a:lnTo>
                  <a:pt x="58" y="333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8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2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59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1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0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30"/>
                </a:lnTo>
                <a:lnTo>
                  <a:pt x="61" y="329"/>
                </a:lnTo>
                <a:lnTo>
                  <a:pt x="61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9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2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8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3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7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6"/>
                </a:lnTo>
                <a:lnTo>
                  <a:pt x="64" y="325"/>
                </a:lnTo>
                <a:lnTo>
                  <a:pt x="64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5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5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4"/>
                </a:lnTo>
                <a:lnTo>
                  <a:pt x="66" y="323"/>
                </a:lnTo>
                <a:lnTo>
                  <a:pt x="66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7" y="323"/>
                </a:lnTo>
                <a:lnTo>
                  <a:pt x="68" y="323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2"/>
                </a:lnTo>
                <a:lnTo>
                  <a:pt x="68" y="321"/>
                </a:lnTo>
                <a:lnTo>
                  <a:pt x="68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1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20"/>
                </a:lnTo>
                <a:lnTo>
                  <a:pt x="69" y="319"/>
                </a:lnTo>
                <a:lnTo>
                  <a:pt x="69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0" y="319"/>
                </a:lnTo>
                <a:lnTo>
                  <a:pt x="71" y="319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1" y="318"/>
                </a:lnTo>
                <a:lnTo>
                  <a:pt x="72" y="318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2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7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3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6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4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5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5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4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6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3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7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2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8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1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79" y="310"/>
                </a:lnTo>
                <a:lnTo>
                  <a:pt x="80" y="310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0" y="309"/>
                </a:lnTo>
                <a:lnTo>
                  <a:pt x="81" y="309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1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8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2" y="307"/>
                </a:lnTo>
                <a:lnTo>
                  <a:pt x="83" y="307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3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6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4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5" y="305"/>
                </a:lnTo>
                <a:lnTo>
                  <a:pt x="86" y="305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4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6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7" y="303"/>
                </a:lnTo>
                <a:lnTo>
                  <a:pt x="88" y="303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2"/>
                </a:lnTo>
                <a:lnTo>
                  <a:pt x="88" y="301"/>
                </a:lnTo>
                <a:lnTo>
                  <a:pt x="88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1"/>
                </a:lnTo>
                <a:lnTo>
                  <a:pt x="89" y="300"/>
                </a:lnTo>
                <a:lnTo>
                  <a:pt x="89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300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0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9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1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8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2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7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6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3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5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4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4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5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6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3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7" y="292"/>
                </a:lnTo>
                <a:lnTo>
                  <a:pt x="98" y="292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8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1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99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90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0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9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1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8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2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7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3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4" y="286"/>
                </a:lnTo>
                <a:lnTo>
                  <a:pt x="105" y="286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5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6" y="285"/>
                </a:lnTo>
                <a:lnTo>
                  <a:pt x="107" y="285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7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8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4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09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0" y="283"/>
                </a:lnTo>
                <a:lnTo>
                  <a:pt x="111" y="283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2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1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2" y="281"/>
                </a:lnTo>
                <a:lnTo>
                  <a:pt x="113" y="281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3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80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4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9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5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8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6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7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7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8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6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19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5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0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1" y="274"/>
                </a:lnTo>
                <a:lnTo>
                  <a:pt x="122" y="274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2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3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3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2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4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1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5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70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6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9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8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7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7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6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4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3" y="263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4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60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8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39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6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0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1" y="255"/>
                </a:lnTo>
                <a:lnTo>
                  <a:pt x="142" y="255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4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2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3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3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4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2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5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1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6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7" y="250"/>
                </a:lnTo>
                <a:lnTo>
                  <a:pt x="148" y="250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8" y="249"/>
                </a:lnTo>
                <a:lnTo>
                  <a:pt x="149" y="249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49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8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0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7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1" y="246"/>
                </a:lnTo>
                <a:lnTo>
                  <a:pt x="152" y="246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2" y="245"/>
                </a:lnTo>
                <a:lnTo>
                  <a:pt x="153" y="245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4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3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4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3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5" y="242"/>
                </a:lnTo>
                <a:lnTo>
                  <a:pt x="156" y="242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6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1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7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8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40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59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9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0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8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1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2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7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3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4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5" y="236"/>
                </a:lnTo>
                <a:lnTo>
                  <a:pt x="166" y="236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6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5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7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4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8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3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69" y="232"/>
                </a:lnTo>
                <a:lnTo>
                  <a:pt x="170" y="232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0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1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1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2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30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3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9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4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8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5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7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6" y="226"/>
                </a:lnTo>
                <a:lnTo>
                  <a:pt x="177" y="226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7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5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8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4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79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0" y="223"/>
                </a:lnTo>
                <a:lnTo>
                  <a:pt x="181" y="223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1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2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2" y="221"/>
                </a:lnTo>
                <a:lnTo>
                  <a:pt x="183" y="221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3" y="220"/>
                </a:lnTo>
                <a:lnTo>
                  <a:pt x="184" y="220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9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4" y="218"/>
                </a:lnTo>
                <a:lnTo>
                  <a:pt x="185" y="218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7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5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6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7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6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8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5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89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4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0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1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3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2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2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3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1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4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10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5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6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9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7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8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8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199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7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0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6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5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1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4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2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3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3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4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2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5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6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1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7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8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09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0" y="200"/>
                </a:lnTo>
                <a:lnTo>
                  <a:pt x="211" y="200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9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1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8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2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7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3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6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4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5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5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4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6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7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3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8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2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19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1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0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90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1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9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2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3" y="188"/>
                </a:lnTo>
                <a:lnTo>
                  <a:pt x="224" y="188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7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4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6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5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6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5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7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4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8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29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0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3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1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2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2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3" y="181"/>
                </a:lnTo>
                <a:lnTo>
                  <a:pt x="234" y="181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4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80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5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6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9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7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8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8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39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0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7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1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6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2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3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5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4" y="174"/>
                </a:lnTo>
                <a:lnTo>
                  <a:pt x="245" y="174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3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5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2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6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1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7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8" y="170"/>
                </a:lnTo>
                <a:lnTo>
                  <a:pt x="249" y="170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0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9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1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2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8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4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7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5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6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6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7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5"/>
                </a:lnTo>
                <a:lnTo>
                  <a:pt x="258" y="164"/>
                </a:lnTo>
                <a:lnTo>
                  <a:pt x="258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2"/>
                </a:lnTo>
                <a:lnTo>
                  <a:pt x="259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1" y="161"/>
                </a:lnTo>
                <a:lnTo>
                  <a:pt x="262" y="161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2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3" y="159"/>
                </a:lnTo>
                <a:lnTo>
                  <a:pt x="264" y="159"/>
                </a:lnTo>
                <a:lnTo>
                  <a:pt x="264" y="159"/>
                </a:lnTo>
                <a:lnTo>
                  <a:pt x="264" y="159"/>
                </a:lnTo>
                <a:lnTo>
                  <a:pt x="265" y="159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8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9" y="157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5"/>
                </a:lnTo>
                <a:lnTo>
                  <a:pt x="269" y="155"/>
                </a:lnTo>
                <a:lnTo>
                  <a:pt x="269" y="155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4"/>
                </a:lnTo>
                <a:lnTo>
                  <a:pt x="269" y="153"/>
                </a:lnTo>
                <a:lnTo>
                  <a:pt x="269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3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0" y="152"/>
                </a:lnTo>
                <a:lnTo>
                  <a:pt x="271" y="152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1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2" y="151"/>
                </a:lnTo>
                <a:lnTo>
                  <a:pt x="274" y="151"/>
                </a:lnTo>
                <a:lnTo>
                  <a:pt x="274" y="150"/>
                </a:lnTo>
                <a:lnTo>
                  <a:pt x="274" y="150"/>
                </a:lnTo>
                <a:lnTo>
                  <a:pt x="275" y="150"/>
                </a:lnTo>
                <a:lnTo>
                  <a:pt x="275" y="150"/>
                </a:lnTo>
                <a:lnTo>
                  <a:pt x="275" y="150"/>
                </a:lnTo>
                <a:lnTo>
                  <a:pt x="276" y="150"/>
                </a:lnTo>
                <a:lnTo>
                  <a:pt x="276" y="150"/>
                </a:lnTo>
                <a:lnTo>
                  <a:pt x="276" y="150"/>
                </a:lnTo>
                <a:lnTo>
                  <a:pt x="277" y="150"/>
                </a:lnTo>
                <a:lnTo>
                  <a:pt x="277" y="149"/>
                </a:lnTo>
                <a:lnTo>
                  <a:pt x="277" y="149"/>
                </a:lnTo>
                <a:lnTo>
                  <a:pt x="277" y="149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7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8" y="148"/>
                </a:lnTo>
                <a:lnTo>
                  <a:pt x="279" y="148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79" y="147"/>
                </a:lnTo>
                <a:lnTo>
                  <a:pt x="280" y="147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0" y="146"/>
                </a:lnTo>
                <a:lnTo>
                  <a:pt x="281" y="146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1" y="145"/>
                </a:lnTo>
                <a:lnTo>
                  <a:pt x="282" y="145"/>
                </a:lnTo>
                <a:lnTo>
                  <a:pt x="282" y="144"/>
                </a:lnTo>
                <a:lnTo>
                  <a:pt x="282" y="144"/>
                </a:lnTo>
                <a:lnTo>
                  <a:pt x="282" y="144"/>
                </a:lnTo>
                <a:lnTo>
                  <a:pt x="282" y="143"/>
                </a:lnTo>
                <a:lnTo>
                  <a:pt x="282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3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3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4" y="142"/>
                </a:lnTo>
                <a:lnTo>
                  <a:pt x="285" y="142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5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1"/>
                </a:lnTo>
                <a:lnTo>
                  <a:pt x="286" y="140"/>
                </a:lnTo>
                <a:lnTo>
                  <a:pt x="286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40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7" y="139"/>
                </a:lnTo>
                <a:lnTo>
                  <a:pt x="288" y="139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8"/>
                </a:lnTo>
                <a:lnTo>
                  <a:pt x="288" y="137"/>
                </a:lnTo>
                <a:lnTo>
                  <a:pt x="288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7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89" y="136"/>
                </a:lnTo>
                <a:lnTo>
                  <a:pt x="290" y="136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0" y="135"/>
                </a:lnTo>
                <a:lnTo>
                  <a:pt x="292" y="135"/>
                </a:lnTo>
                <a:lnTo>
                  <a:pt x="292" y="135"/>
                </a:lnTo>
                <a:lnTo>
                  <a:pt x="292" y="135"/>
                </a:lnTo>
                <a:lnTo>
                  <a:pt x="293" y="135"/>
                </a:lnTo>
                <a:lnTo>
                  <a:pt x="293" y="134"/>
                </a:lnTo>
                <a:lnTo>
                  <a:pt x="293" y="134"/>
                </a:lnTo>
                <a:lnTo>
                  <a:pt x="294" y="134"/>
                </a:lnTo>
                <a:lnTo>
                  <a:pt x="294" y="134"/>
                </a:lnTo>
                <a:lnTo>
                  <a:pt x="294" y="134"/>
                </a:lnTo>
                <a:lnTo>
                  <a:pt x="295" y="134"/>
                </a:lnTo>
                <a:lnTo>
                  <a:pt x="295" y="133"/>
                </a:lnTo>
                <a:lnTo>
                  <a:pt x="295" y="133"/>
                </a:lnTo>
                <a:lnTo>
                  <a:pt x="296" y="133"/>
                </a:lnTo>
                <a:lnTo>
                  <a:pt x="296" y="132"/>
                </a:lnTo>
                <a:lnTo>
                  <a:pt x="296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2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7" y="131"/>
                </a:lnTo>
                <a:lnTo>
                  <a:pt x="298" y="131"/>
                </a:lnTo>
                <a:lnTo>
                  <a:pt x="298" y="130"/>
                </a:lnTo>
                <a:lnTo>
                  <a:pt x="298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30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299" y="129"/>
                </a:lnTo>
                <a:lnTo>
                  <a:pt x="300" y="129"/>
                </a:lnTo>
                <a:lnTo>
                  <a:pt x="300" y="128"/>
                </a:lnTo>
                <a:lnTo>
                  <a:pt x="300" y="128"/>
                </a:lnTo>
                <a:lnTo>
                  <a:pt x="301" y="128"/>
                </a:lnTo>
                <a:lnTo>
                  <a:pt x="301" y="128"/>
                </a:lnTo>
                <a:lnTo>
                  <a:pt x="301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8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2" y="127"/>
                </a:lnTo>
                <a:lnTo>
                  <a:pt x="303" y="127"/>
                </a:lnTo>
                <a:lnTo>
                  <a:pt x="303" y="127"/>
                </a:lnTo>
                <a:lnTo>
                  <a:pt x="303" y="127"/>
                </a:lnTo>
                <a:lnTo>
                  <a:pt x="305" y="127"/>
                </a:lnTo>
                <a:lnTo>
                  <a:pt x="305" y="127"/>
                </a:lnTo>
                <a:lnTo>
                  <a:pt x="305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6" y="127"/>
                </a:lnTo>
                <a:lnTo>
                  <a:pt x="307" y="127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7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6"/>
                </a:lnTo>
                <a:lnTo>
                  <a:pt x="308" y="125"/>
                </a:lnTo>
                <a:lnTo>
                  <a:pt x="308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5"/>
                </a:lnTo>
                <a:lnTo>
                  <a:pt x="310" y="124"/>
                </a:lnTo>
                <a:lnTo>
                  <a:pt x="310" y="124"/>
                </a:lnTo>
                <a:lnTo>
                  <a:pt x="311" y="124"/>
                </a:lnTo>
                <a:lnTo>
                  <a:pt x="311" y="123"/>
                </a:lnTo>
                <a:lnTo>
                  <a:pt x="311" y="123"/>
                </a:lnTo>
                <a:lnTo>
                  <a:pt x="311" y="123"/>
                </a:lnTo>
                <a:lnTo>
                  <a:pt x="311" y="122"/>
                </a:lnTo>
                <a:lnTo>
                  <a:pt x="311" y="122"/>
                </a:lnTo>
                <a:lnTo>
                  <a:pt x="311" y="122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1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1"/>
                </a:lnTo>
                <a:lnTo>
                  <a:pt x="312" y="120"/>
                </a:lnTo>
                <a:lnTo>
                  <a:pt x="312" y="120"/>
                </a:lnTo>
                <a:lnTo>
                  <a:pt x="313" y="120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3" y="119"/>
                </a:lnTo>
                <a:lnTo>
                  <a:pt x="314" y="119"/>
                </a:lnTo>
                <a:lnTo>
                  <a:pt x="314" y="118"/>
                </a:lnTo>
                <a:lnTo>
                  <a:pt x="314" y="118"/>
                </a:lnTo>
                <a:lnTo>
                  <a:pt x="316" y="118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6" y="117"/>
                </a:lnTo>
                <a:lnTo>
                  <a:pt x="317" y="117"/>
                </a:lnTo>
                <a:lnTo>
                  <a:pt x="317" y="116"/>
                </a:lnTo>
                <a:lnTo>
                  <a:pt x="317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6"/>
                </a:lnTo>
                <a:lnTo>
                  <a:pt x="318" y="115"/>
                </a:lnTo>
                <a:lnTo>
                  <a:pt x="318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19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0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5"/>
                </a:lnTo>
                <a:lnTo>
                  <a:pt x="321" y="114"/>
                </a:lnTo>
                <a:lnTo>
                  <a:pt x="321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4"/>
                </a:lnTo>
                <a:lnTo>
                  <a:pt x="322" y="113"/>
                </a:lnTo>
                <a:lnTo>
                  <a:pt x="322" y="113"/>
                </a:lnTo>
                <a:lnTo>
                  <a:pt x="323" y="113"/>
                </a:lnTo>
                <a:lnTo>
                  <a:pt x="323" y="113"/>
                </a:lnTo>
                <a:lnTo>
                  <a:pt x="323" y="113"/>
                </a:lnTo>
                <a:lnTo>
                  <a:pt x="325" y="113"/>
                </a:lnTo>
                <a:lnTo>
                  <a:pt x="325" y="112"/>
                </a:lnTo>
                <a:lnTo>
                  <a:pt x="325" y="112"/>
                </a:lnTo>
                <a:lnTo>
                  <a:pt x="326" y="112"/>
                </a:lnTo>
                <a:lnTo>
                  <a:pt x="326" y="112"/>
                </a:lnTo>
                <a:lnTo>
                  <a:pt x="326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7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2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29" y="111"/>
                </a:lnTo>
                <a:lnTo>
                  <a:pt x="330" y="111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10"/>
                </a:lnTo>
                <a:lnTo>
                  <a:pt x="330" y="109"/>
                </a:lnTo>
                <a:lnTo>
                  <a:pt x="330" y="109"/>
                </a:lnTo>
                <a:lnTo>
                  <a:pt x="332" y="109"/>
                </a:lnTo>
                <a:lnTo>
                  <a:pt x="332" y="109"/>
                </a:lnTo>
                <a:lnTo>
                  <a:pt x="332" y="109"/>
                </a:lnTo>
                <a:lnTo>
                  <a:pt x="333" y="109"/>
                </a:lnTo>
                <a:lnTo>
                  <a:pt x="333" y="109"/>
                </a:lnTo>
                <a:lnTo>
                  <a:pt x="333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9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4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5" y="108"/>
                </a:lnTo>
                <a:lnTo>
                  <a:pt x="336" y="108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6" y="107"/>
                </a:lnTo>
                <a:lnTo>
                  <a:pt x="337" y="107"/>
                </a:lnTo>
                <a:lnTo>
                  <a:pt x="337" y="106"/>
                </a:lnTo>
                <a:lnTo>
                  <a:pt x="337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8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6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39" y="105"/>
                </a:lnTo>
                <a:lnTo>
                  <a:pt x="340" y="105"/>
                </a:lnTo>
                <a:lnTo>
                  <a:pt x="340" y="105"/>
                </a:lnTo>
                <a:lnTo>
                  <a:pt x="340" y="105"/>
                </a:lnTo>
                <a:lnTo>
                  <a:pt x="341" y="105"/>
                </a:lnTo>
                <a:lnTo>
                  <a:pt x="341" y="104"/>
                </a:lnTo>
                <a:lnTo>
                  <a:pt x="341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4"/>
                </a:lnTo>
                <a:lnTo>
                  <a:pt x="342" y="103"/>
                </a:lnTo>
                <a:lnTo>
                  <a:pt x="342" y="103"/>
                </a:lnTo>
                <a:lnTo>
                  <a:pt x="343" y="103"/>
                </a:lnTo>
                <a:lnTo>
                  <a:pt x="343" y="103"/>
                </a:lnTo>
                <a:lnTo>
                  <a:pt x="343" y="103"/>
                </a:lnTo>
                <a:lnTo>
                  <a:pt x="345" y="103"/>
                </a:lnTo>
                <a:lnTo>
                  <a:pt x="345" y="103"/>
                </a:lnTo>
                <a:lnTo>
                  <a:pt x="345" y="103"/>
                </a:lnTo>
                <a:lnTo>
                  <a:pt x="346" y="103"/>
                </a:lnTo>
                <a:lnTo>
                  <a:pt x="346" y="102"/>
                </a:lnTo>
                <a:lnTo>
                  <a:pt x="346" y="102"/>
                </a:lnTo>
                <a:lnTo>
                  <a:pt x="348" y="102"/>
                </a:lnTo>
                <a:lnTo>
                  <a:pt x="348" y="102"/>
                </a:lnTo>
                <a:lnTo>
                  <a:pt x="348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0" y="102"/>
                </a:lnTo>
                <a:lnTo>
                  <a:pt x="351" y="102"/>
                </a:lnTo>
                <a:lnTo>
                  <a:pt x="351" y="102"/>
                </a:lnTo>
                <a:lnTo>
                  <a:pt x="351" y="102"/>
                </a:lnTo>
                <a:lnTo>
                  <a:pt x="352" y="102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2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1"/>
                </a:lnTo>
                <a:lnTo>
                  <a:pt x="354" y="100"/>
                </a:lnTo>
                <a:lnTo>
                  <a:pt x="354" y="100"/>
                </a:lnTo>
                <a:lnTo>
                  <a:pt x="355" y="100"/>
                </a:lnTo>
                <a:lnTo>
                  <a:pt x="355" y="100"/>
                </a:lnTo>
                <a:lnTo>
                  <a:pt x="355" y="100"/>
                </a:lnTo>
                <a:lnTo>
                  <a:pt x="356" y="100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6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9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59" y="98"/>
                </a:lnTo>
                <a:lnTo>
                  <a:pt x="360" y="98"/>
                </a:lnTo>
                <a:lnTo>
                  <a:pt x="360" y="97"/>
                </a:lnTo>
                <a:lnTo>
                  <a:pt x="360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2" y="97"/>
                </a:lnTo>
                <a:lnTo>
                  <a:pt x="364" y="97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6"/>
                </a:lnTo>
                <a:lnTo>
                  <a:pt x="364" y="95"/>
                </a:lnTo>
                <a:lnTo>
                  <a:pt x="364" y="95"/>
                </a:lnTo>
                <a:lnTo>
                  <a:pt x="365" y="95"/>
                </a:lnTo>
                <a:lnTo>
                  <a:pt x="365" y="95"/>
                </a:lnTo>
                <a:lnTo>
                  <a:pt x="365" y="95"/>
                </a:lnTo>
                <a:lnTo>
                  <a:pt x="366" y="95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6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67" y="94"/>
                </a:lnTo>
                <a:lnTo>
                  <a:pt x="370" y="94"/>
                </a:lnTo>
                <a:lnTo>
                  <a:pt x="370" y="94"/>
                </a:lnTo>
                <a:lnTo>
                  <a:pt x="370" y="94"/>
                </a:lnTo>
                <a:lnTo>
                  <a:pt x="371" y="94"/>
                </a:lnTo>
                <a:lnTo>
                  <a:pt x="371" y="93"/>
                </a:lnTo>
                <a:lnTo>
                  <a:pt x="371" y="93"/>
                </a:lnTo>
                <a:lnTo>
                  <a:pt x="373" y="93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3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5" y="92"/>
                </a:lnTo>
                <a:lnTo>
                  <a:pt x="376" y="92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6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1"/>
                </a:lnTo>
                <a:lnTo>
                  <a:pt x="377" y="90"/>
                </a:lnTo>
                <a:lnTo>
                  <a:pt x="377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79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90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3" y="89"/>
                </a:lnTo>
                <a:lnTo>
                  <a:pt x="384" y="89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4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8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6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7" y="87"/>
                </a:lnTo>
                <a:lnTo>
                  <a:pt x="389" y="87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89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6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0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2" y="85"/>
                </a:lnTo>
                <a:lnTo>
                  <a:pt x="393" y="85"/>
                </a:lnTo>
                <a:lnTo>
                  <a:pt x="393" y="85"/>
                </a:lnTo>
                <a:lnTo>
                  <a:pt x="393" y="85"/>
                </a:lnTo>
                <a:lnTo>
                  <a:pt x="394" y="85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4" y="84"/>
                </a:lnTo>
                <a:lnTo>
                  <a:pt x="395" y="84"/>
                </a:lnTo>
                <a:lnTo>
                  <a:pt x="395" y="84"/>
                </a:lnTo>
                <a:lnTo>
                  <a:pt x="395" y="84"/>
                </a:lnTo>
                <a:lnTo>
                  <a:pt x="396" y="84"/>
                </a:lnTo>
                <a:lnTo>
                  <a:pt x="396" y="84"/>
                </a:lnTo>
                <a:lnTo>
                  <a:pt x="396" y="84"/>
                </a:lnTo>
                <a:lnTo>
                  <a:pt x="397" y="84"/>
                </a:lnTo>
                <a:lnTo>
                  <a:pt x="397" y="84"/>
                </a:lnTo>
                <a:lnTo>
                  <a:pt x="397" y="84"/>
                </a:lnTo>
                <a:lnTo>
                  <a:pt x="398" y="84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8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3"/>
                </a:lnTo>
                <a:lnTo>
                  <a:pt x="399" y="82"/>
                </a:lnTo>
                <a:lnTo>
                  <a:pt x="399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2"/>
                </a:lnTo>
                <a:lnTo>
                  <a:pt x="400" y="81"/>
                </a:lnTo>
                <a:lnTo>
                  <a:pt x="400" y="81"/>
                </a:lnTo>
                <a:lnTo>
                  <a:pt x="401" y="81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1" y="80"/>
                </a:lnTo>
                <a:lnTo>
                  <a:pt x="402" y="80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9"/>
                </a:lnTo>
                <a:lnTo>
                  <a:pt x="402" y="78"/>
                </a:lnTo>
                <a:lnTo>
                  <a:pt x="402" y="78"/>
                </a:lnTo>
                <a:lnTo>
                  <a:pt x="403" y="78"/>
                </a:lnTo>
                <a:lnTo>
                  <a:pt x="403" y="78"/>
                </a:lnTo>
                <a:lnTo>
                  <a:pt x="403" y="78"/>
                </a:lnTo>
                <a:lnTo>
                  <a:pt x="404" y="78"/>
                </a:lnTo>
                <a:lnTo>
                  <a:pt x="404" y="78"/>
                </a:lnTo>
                <a:lnTo>
                  <a:pt x="404" y="78"/>
                </a:lnTo>
                <a:lnTo>
                  <a:pt x="406" y="78"/>
                </a:lnTo>
                <a:lnTo>
                  <a:pt x="406" y="78"/>
                </a:lnTo>
                <a:lnTo>
                  <a:pt x="406" y="78"/>
                </a:lnTo>
                <a:lnTo>
                  <a:pt x="407" y="78"/>
                </a:lnTo>
                <a:lnTo>
                  <a:pt x="407" y="77"/>
                </a:lnTo>
                <a:lnTo>
                  <a:pt x="407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8" y="77"/>
                </a:lnTo>
                <a:lnTo>
                  <a:pt x="409" y="77"/>
                </a:lnTo>
                <a:lnTo>
                  <a:pt x="409" y="77"/>
                </a:lnTo>
                <a:lnTo>
                  <a:pt x="409" y="77"/>
                </a:lnTo>
                <a:lnTo>
                  <a:pt x="410" y="77"/>
                </a:lnTo>
                <a:lnTo>
                  <a:pt x="410" y="77"/>
                </a:lnTo>
                <a:lnTo>
                  <a:pt x="410" y="77"/>
                </a:lnTo>
                <a:lnTo>
                  <a:pt x="411" y="77"/>
                </a:lnTo>
                <a:lnTo>
                  <a:pt x="411" y="77"/>
                </a:lnTo>
                <a:lnTo>
                  <a:pt x="411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2" y="77"/>
                </a:lnTo>
                <a:lnTo>
                  <a:pt x="414" y="77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4" y="76"/>
                </a:lnTo>
                <a:lnTo>
                  <a:pt x="415" y="76"/>
                </a:lnTo>
                <a:lnTo>
                  <a:pt x="415" y="76"/>
                </a:lnTo>
                <a:lnTo>
                  <a:pt x="415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6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6"/>
                </a:lnTo>
                <a:lnTo>
                  <a:pt x="417" y="75"/>
                </a:lnTo>
                <a:lnTo>
                  <a:pt x="417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5"/>
                </a:lnTo>
                <a:lnTo>
                  <a:pt x="418" y="74"/>
                </a:lnTo>
                <a:lnTo>
                  <a:pt x="418" y="74"/>
                </a:lnTo>
                <a:lnTo>
                  <a:pt x="419" y="74"/>
                </a:lnTo>
                <a:lnTo>
                  <a:pt x="419" y="74"/>
                </a:lnTo>
                <a:lnTo>
                  <a:pt x="419" y="74"/>
                </a:lnTo>
                <a:lnTo>
                  <a:pt x="422" y="74"/>
                </a:lnTo>
                <a:lnTo>
                  <a:pt x="422" y="73"/>
                </a:lnTo>
                <a:lnTo>
                  <a:pt x="422" y="73"/>
                </a:lnTo>
                <a:lnTo>
                  <a:pt x="423" y="73"/>
                </a:lnTo>
                <a:lnTo>
                  <a:pt x="423" y="72"/>
                </a:lnTo>
                <a:lnTo>
                  <a:pt x="423" y="72"/>
                </a:lnTo>
                <a:lnTo>
                  <a:pt x="423" y="72"/>
                </a:lnTo>
                <a:lnTo>
                  <a:pt x="423" y="71"/>
                </a:lnTo>
                <a:lnTo>
                  <a:pt x="423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4" y="71"/>
                </a:lnTo>
                <a:lnTo>
                  <a:pt x="425" y="71"/>
                </a:lnTo>
                <a:lnTo>
                  <a:pt x="425" y="70"/>
                </a:lnTo>
                <a:lnTo>
                  <a:pt x="425" y="70"/>
                </a:lnTo>
                <a:lnTo>
                  <a:pt x="426" y="70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6" y="69"/>
                </a:lnTo>
                <a:lnTo>
                  <a:pt x="427" y="69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8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7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8" y="67"/>
                </a:lnTo>
                <a:lnTo>
                  <a:pt x="429" y="67"/>
                </a:lnTo>
                <a:lnTo>
                  <a:pt x="429" y="67"/>
                </a:lnTo>
                <a:lnTo>
                  <a:pt x="429" y="67"/>
                </a:lnTo>
                <a:lnTo>
                  <a:pt x="430" y="67"/>
                </a:lnTo>
                <a:lnTo>
                  <a:pt x="430" y="66"/>
                </a:lnTo>
                <a:lnTo>
                  <a:pt x="430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6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1" y="65"/>
                </a:lnTo>
                <a:lnTo>
                  <a:pt x="432" y="65"/>
                </a:lnTo>
                <a:lnTo>
                  <a:pt x="432" y="64"/>
                </a:lnTo>
                <a:lnTo>
                  <a:pt x="432" y="64"/>
                </a:lnTo>
                <a:lnTo>
                  <a:pt x="433" y="64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3" y="63"/>
                </a:lnTo>
                <a:lnTo>
                  <a:pt x="436" y="63"/>
                </a:lnTo>
                <a:lnTo>
                  <a:pt x="436" y="63"/>
                </a:lnTo>
                <a:lnTo>
                  <a:pt x="436" y="63"/>
                </a:lnTo>
                <a:lnTo>
                  <a:pt x="437" y="63"/>
                </a:lnTo>
                <a:lnTo>
                  <a:pt x="437" y="63"/>
                </a:lnTo>
                <a:lnTo>
                  <a:pt x="437" y="63"/>
                </a:lnTo>
                <a:lnTo>
                  <a:pt x="438" y="63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2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8" y="61"/>
                </a:lnTo>
                <a:lnTo>
                  <a:pt x="439" y="61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39" y="60"/>
                </a:lnTo>
                <a:lnTo>
                  <a:pt x="441" y="60"/>
                </a:lnTo>
                <a:lnTo>
                  <a:pt x="441" y="60"/>
                </a:lnTo>
                <a:lnTo>
                  <a:pt x="441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2" y="60"/>
                </a:lnTo>
                <a:lnTo>
                  <a:pt x="443" y="60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3" y="59"/>
                </a:lnTo>
                <a:lnTo>
                  <a:pt x="444" y="59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4" y="58"/>
                </a:lnTo>
                <a:lnTo>
                  <a:pt x="445" y="58"/>
                </a:lnTo>
                <a:lnTo>
                  <a:pt x="445" y="58"/>
                </a:lnTo>
                <a:lnTo>
                  <a:pt x="445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8"/>
                </a:lnTo>
                <a:lnTo>
                  <a:pt x="446" y="57"/>
                </a:lnTo>
                <a:lnTo>
                  <a:pt x="446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7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47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6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0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5"/>
                </a:lnTo>
                <a:lnTo>
                  <a:pt x="452" y="54"/>
                </a:lnTo>
                <a:lnTo>
                  <a:pt x="452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3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4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3"/>
                </a:lnTo>
                <a:lnTo>
                  <a:pt x="454" y="52"/>
                </a:lnTo>
                <a:lnTo>
                  <a:pt x="454" y="52"/>
                </a:lnTo>
                <a:lnTo>
                  <a:pt x="455" y="52"/>
                </a:lnTo>
                <a:lnTo>
                  <a:pt x="455" y="52"/>
                </a:lnTo>
                <a:lnTo>
                  <a:pt x="455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6" y="52"/>
                </a:lnTo>
                <a:lnTo>
                  <a:pt x="457" y="52"/>
                </a:lnTo>
                <a:lnTo>
                  <a:pt x="457" y="52"/>
                </a:lnTo>
                <a:lnTo>
                  <a:pt x="457" y="52"/>
                </a:lnTo>
                <a:lnTo>
                  <a:pt x="458" y="52"/>
                </a:lnTo>
                <a:lnTo>
                  <a:pt x="458" y="52"/>
                </a:lnTo>
                <a:lnTo>
                  <a:pt x="458" y="52"/>
                </a:lnTo>
                <a:lnTo>
                  <a:pt x="459" y="52"/>
                </a:lnTo>
                <a:lnTo>
                  <a:pt x="459" y="52"/>
                </a:lnTo>
                <a:lnTo>
                  <a:pt x="459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2"/>
                </a:lnTo>
                <a:lnTo>
                  <a:pt x="460" y="51"/>
                </a:lnTo>
                <a:lnTo>
                  <a:pt x="460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1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2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3" y="51"/>
                </a:lnTo>
                <a:lnTo>
                  <a:pt x="464" y="51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4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5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50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6" y="49"/>
                </a:lnTo>
                <a:lnTo>
                  <a:pt x="467" y="49"/>
                </a:lnTo>
                <a:lnTo>
                  <a:pt x="467" y="49"/>
                </a:lnTo>
                <a:lnTo>
                  <a:pt x="467" y="49"/>
                </a:lnTo>
                <a:lnTo>
                  <a:pt x="468" y="49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8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8"/>
                </a:lnTo>
                <a:lnTo>
                  <a:pt x="469" y="47"/>
                </a:lnTo>
                <a:lnTo>
                  <a:pt x="469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0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1" y="47"/>
                </a:lnTo>
                <a:lnTo>
                  <a:pt x="472" y="47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2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3" y="46"/>
                </a:lnTo>
                <a:lnTo>
                  <a:pt x="474" y="46"/>
                </a:lnTo>
                <a:lnTo>
                  <a:pt x="474" y="46"/>
                </a:lnTo>
                <a:lnTo>
                  <a:pt x="474" y="46"/>
                </a:lnTo>
                <a:lnTo>
                  <a:pt x="475" y="46"/>
                </a:lnTo>
                <a:lnTo>
                  <a:pt x="475" y="46"/>
                </a:lnTo>
                <a:lnTo>
                  <a:pt x="475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6" y="46"/>
                </a:lnTo>
                <a:lnTo>
                  <a:pt x="477" y="46"/>
                </a:lnTo>
                <a:lnTo>
                  <a:pt x="477" y="46"/>
                </a:lnTo>
                <a:lnTo>
                  <a:pt x="477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6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8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79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0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5"/>
                </a:lnTo>
                <a:lnTo>
                  <a:pt x="481" y="44"/>
                </a:lnTo>
                <a:lnTo>
                  <a:pt x="481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2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3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4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5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6" y="44"/>
                </a:lnTo>
                <a:lnTo>
                  <a:pt x="487" y="44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7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3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8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2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89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0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1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2" y="41"/>
                </a:lnTo>
                <a:lnTo>
                  <a:pt x="493" y="41"/>
                </a:lnTo>
                <a:lnTo>
                  <a:pt x="493" y="41"/>
                </a:lnTo>
                <a:lnTo>
                  <a:pt x="493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1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4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5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6" y="40"/>
                </a:lnTo>
                <a:lnTo>
                  <a:pt x="497" y="40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7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9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8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499" y="38"/>
                </a:lnTo>
                <a:lnTo>
                  <a:pt x="500" y="38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7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0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6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1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2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5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3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4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5" y="34"/>
                </a:lnTo>
                <a:lnTo>
                  <a:pt x="506" y="34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6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7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8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3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09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0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2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1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2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3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1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4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5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6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30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7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9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8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19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0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1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8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2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3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4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7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6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5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6" y="25"/>
                </a:lnTo>
                <a:lnTo>
                  <a:pt x="527" y="25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4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7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8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29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0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1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2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3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3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4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5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6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2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7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8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39" y="21"/>
                </a:lnTo>
                <a:lnTo>
                  <a:pt x="540" y="21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0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20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1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2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3" y="19"/>
                </a:lnTo>
                <a:lnTo>
                  <a:pt x="544" y="19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4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5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6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7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8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49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0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1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2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3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4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5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8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6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7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7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8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59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6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0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1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5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2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3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4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5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6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7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8" y="14"/>
                </a:lnTo>
                <a:lnTo>
                  <a:pt x="569" y="14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3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69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0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1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1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2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3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4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10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5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6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7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8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79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9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0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1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2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3" y="8"/>
                </a:lnTo>
                <a:lnTo>
                  <a:pt x="584" y="8"/>
                </a:lnTo>
                <a:lnTo>
                  <a:pt x="584" y="8"/>
                </a:lnTo>
                <a:lnTo>
                  <a:pt x="584" y="8"/>
                </a:lnTo>
                <a:lnTo>
                  <a:pt x="584" y="8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4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5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6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6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7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8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89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4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0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1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2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3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4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5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6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7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2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8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599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0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1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2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3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4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5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6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7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8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09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0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1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2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3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4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52">
            <a:extLst>
              <a:ext uri="{FF2B5EF4-FFF2-40B4-BE49-F238E27FC236}">
                <a16:creationId xmlns:a16="http://schemas.microsoft.com/office/drawing/2014/main" id="{94A503CF-2625-40EF-A4ED-8A45F58407DB}"/>
              </a:ext>
            </a:extLst>
          </p:cNvPr>
          <p:cNvSpPr>
            <a:spLocks/>
          </p:cNvSpPr>
          <p:nvPr/>
        </p:nvSpPr>
        <p:spPr bwMode="auto">
          <a:xfrm>
            <a:off x="3356704" y="2291631"/>
            <a:ext cx="5510213" cy="3251200"/>
          </a:xfrm>
          <a:custGeom>
            <a:avLst/>
            <a:gdLst>
              <a:gd name="T0" fmla="*/ 7 w 617"/>
              <a:gd name="T1" fmla="*/ 357 h 364"/>
              <a:gd name="T2" fmla="*/ 15 w 617"/>
              <a:gd name="T3" fmla="*/ 348 h 364"/>
              <a:gd name="T4" fmla="*/ 24 w 617"/>
              <a:gd name="T5" fmla="*/ 338 h 364"/>
              <a:gd name="T6" fmla="*/ 32 w 617"/>
              <a:gd name="T7" fmla="*/ 329 h 364"/>
              <a:gd name="T8" fmla="*/ 39 w 617"/>
              <a:gd name="T9" fmla="*/ 323 h 364"/>
              <a:gd name="T10" fmla="*/ 47 w 617"/>
              <a:gd name="T11" fmla="*/ 314 h 364"/>
              <a:gd name="T12" fmla="*/ 55 w 617"/>
              <a:gd name="T13" fmla="*/ 305 h 364"/>
              <a:gd name="T14" fmla="*/ 63 w 617"/>
              <a:gd name="T15" fmla="*/ 298 h 364"/>
              <a:gd name="T16" fmla="*/ 72 w 617"/>
              <a:gd name="T17" fmla="*/ 289 h 364"/>
              <a:gd name="T18" fmla="*/ 81 w 617"/>
              <a:gd name="T19" fmla="*/ 281 h 364"/>
              <a:gd name="T20" fmla="*/ 90 w 617"/>
              <a:gd name="T21" fmla="*/ 274 h 364"/>
              <a:gd name="T22" fmla="*/ 99 w 617"/>
              <a:gd name="T23" fmla="*/ 267 h 364"/>
              <a:gd name="T24" fmla="*/ 104 w 617"/>
              <a:gd name="T25" fmla="*/ 263 h 364"/>
              <a:gd name="T26" fmla="*/ 109 w 617"/>
              <a:gd name="T27" fmla="*/ 260 h 364"/>
              <a:gd name="T28" fmla="*/ 115 w 617"/>
              <a:gd name="T29" fmla="*/ 256 h 364"/>
              <a:gd name="T30" fmla="*/ 120 w 617"/>
              <a:gd name="T31" fmla="*/ 252 h 364"/>
              <a:gd name="T32" fmla="*/ 125 w 617"/>
              <a:gd name="T33" fmla="*/ 248 h 364"/>
              <a:gd name="T34" fmla="*/ 130 w 617"/>
              <a:gd name="T35" fmla="*/ 244 h 364"/>
              <a:gd name="T36" fmla="*/ 136 w 617"/>
              <a:gd name="T37" fmla="*/ 240 h 364"/>
              <a:gd name="T38" fmla="*/ 141 w 617"/>
              <a:gd name="T39" fmla="*/ 236 h 364"/>
              <a:gd name="T40" fmla="*/ 146 w 617"/>
              <a:gd name="T41" fmla="*/ 233 h 364"/>
              <a:gd name="T42" fmla="*/ 153 w 617"/>
              <a:gd name="T43" fmla="*/ 230 h 364"/>
              <a:gd name="T44" fmla="*/ 158 w 617"/>
              <a:gd name="T45" fmla="*/ 225 h 364"/>
              <a:gd name="T46" fmla="*/ 163 w 617"/>
              <a:gd name="T47" fmla="*/ 221 h 364"/>
              <a:gd name="T48" fmla="*/ 169 w 617"/>
              <a:gd name="T49" fmla="*/ 217 h 364"/>
              <a:gd name="T50" fmla="*/ 175 w 617"/>
              <a:gd name="T51" fmla="*/ 214 h 364"/>
              <a:gd name="T52" fmla="*/ 181 w 617"/>
              <a:gd name="T53" fmla="*/ 209 h 364"/>
              <a:gd name="T54" fmla="*/ 186 w 617"/>
              <a:gd name="T55" fmla="*/ 205 h 364"/>
              <a:gd name="T56" fmla="*/ 193 w 617"/>
              <a:gd name="T57" fmla="*/ 201 h 364"/>
              <a:gd name="T58" fmla="*/ 199 w 617"/>
              <a:gd name="T59" fmla="*/ 198 h 364"/>
              <a:gd name="T60" fmla="*/ 205 w 617"/>
              <a:gd name="T61" fmla="*/ 194 h 364"/>
              <a:gd name="T62" fmla="*/ 212 w 617"/>
              <a:gd name="T63" fmla="*/ 192 h 364"/>
              <a:gd name="T64" fmla="*/ 219 w 617"/>
              <a:gd name="T65" fmla="*/ 186 h 364"/>
              <a:gd name="T66" fmla="*/ 226 w 617"/>
              <a:gd name="T67" fmla="*/ 182 h 364"/>
              <a:gd name="T68" fmla="*/ 233 w 617"/>
              <a:gd name="T69" fmla="*/ 178 h 364"/>
              <a:gd name="T70" fmla="*/ 240 w 617"/>
              <a:gd name="T71" fmla="*/ 173 h 364"/>
              <a:gd name="T72" fmla="*/ 248 w 617"/>
              <a:gd name="T73" fmla="*/ 169 h 364"/>
              <a:gd name="T74" fmla="*/ 255 w 617"/>
              <a:gd name="T75" fmla="*/ 164 h 364"/>
              <a:gd name="T76" fmla="*/ 266 w 617"/>
              <a:gd name="T77" fmla="*/ 157 h 364"/>
              <a:gd name="T78" fmla="*/ 289 w 617"/>
              <a:gd name="T79" fmla="*/ 146 h 364"/>
              <a:gd name="T80" fmla="*/ 318 w 617"/>
              <a:gd name="T81" fmla="*/ 133 h 364"/>
              <a:gd name="T82" fmla="*/ 351 w 617"/>
              <a:gd name="T83" fmla="*/ 120 h 364"/>
              <a:gd name="T84" fmla="*/ 383 w 617"/>
              <a:gd name="T85" fmla="*/ 108 h 364"/>
              <a:gd name="T86" fmla="*/ 410 w 617"/>
              <a:gd name="T87" fmla="*/ 95 h 364"/>
              <a:gd name="T88" fmla="*/ 436 w 617"/>
              <a:gd name="T89" fmla="*/ 85 h 364"/>
              <a:gd name="T90" fmla="*/ 458 w 617"/>
              <a:gd name="T91" fmla="*/ 75 h 364"/>
              <a:gd name="T92" fmla="*/ 470 w 617"/>
              <a:gd name="T93" fmla="*/ 67 h 364"/>
              <a:gd name="T94" fmla="*/ 481 w 617"/>
              <a:gd name="T95" fmla="*/ 61 h 364"/>
              <a:gd name="T96" fmla="*/ 490 w 617"/>
              <a:gd name="T97" fmla="*/ 54 h 364"/>
              <a:gd name="T98" fmla="*/ 501 w 617"/>
              <a:gd name="T99" fmla="*/ 48 h 364"/>
              <a:gd name="T100" fmla="*/ 509 w 617"/>
              <a:gd name="T101" fmla="*/ 44 h 364"/>
              <a:gd name="T102" fmla="*/ 518 w 617"/>
              <a:gd name="T103" fmla="*/ 42 h 364"/>
              <a:gd name="T104" fmla="*/ 526 w 617"/>
              <a:gd name="T105" fmla="*/ 38 h 364"/>
              <a:gd name="T106" fmla="*/ 533 w 617"/>
              <a:gd name="T107" fmla="*/ 32 h 364"/>
              <a:gd name="T108" fmla="*/ 542 w 617"/>
              <a:gd name="T109" fmla="*/ 31 h 364"/>
              <a:gd name="T110" fmla="*/ 550 w 617"/>
              <a:gd name="T111" fmla="*/ 29 h 364"/>
              <a:gd name="T112" fmla="*/ 558 w 617"/>
              <a:gd name="T113" fmla="*/ 25 h 364"/>
              <a:gd name="T114" fmla="*/ 566 w 617"/>
              <a:gd name="T115" fmla="*/ 20 h 364"/>
              <a:gd name="T116" fmla="*/ 575 w 617"/>
              <a:gd name="T117" fmla="*/ 16 h 364"/>
              <a:gd name="T118" fmla="*/ 583 w 617"/>
              <a:gd name="T119" fmla="*/ 12 h 364"/>
              <a:gd name="T120" fmla="*/ 592 w 617"/>
              <a:gd name="T121" fmla="*/ 10 h 364"/>
              <a:gd name="T122" fmla="*/ 601 w 617"/>
              <a:gd name="T123" fmla="*/ 10 h 364"/>
              <a:gd name="T124" fmla="*/ 611 w 617"/>
              <a:gd name="T125" fmla="*/ 6 h 3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364">
                <a:moveTo>
                  <a:pt x="0" y="364"/>
                </a:move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0" y="364"/>
                </a:lnTo>
                <a:lnTo>
                  <a:pt x="1" y="364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1" y="363"/>
                </a:lnTo>
                <a:lnTo>
                  <a:pt x="2" y="363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2"/>
                </a:lnTo>
                <a:lnTo>
                  <a:pt x="2" y="361"/>
                </a:lnTo>
                <a:lnTo>
                  <a:pt x="2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1"/>
                </a:lnTo>
                <a:lnTo>
                  <a:pt x="3" y="360"/>
                </a:lnTo>
                <a:lnTo>
                  <a:pt x="3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4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60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5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9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6" y="358"/>
                </a:lnTo>
                <a:lnTo>
                  <a:pt x="7" y="358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7"/>
                </a:lnTo>
                <a:lnTo>
                  <a:pt x="7" y="356"/>
                </a:lnTo>
                <a:lnTo>
                  <a:pt x="7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6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8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5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9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4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0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3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1" y="352"/>
                </a:lnTo>
                <a:lnTo>
                  <a:pt x="12" y="352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2" y="351"/>
                </a:lnTo>
                <a:lnTo>
                  <a:pt x="13" y="351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3" y="350"/>
                </a:lnTo>
                <a:lnTo>
                  <a:pt x="14" y="350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4" y="349"/>
                </a:lnTo>
                <a:lnTo>
                  <a:pt x="15" y="349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8"/>
                </a:lnTo>
                <a:lnTo>
                  <a:pt x="15" y="347"/>
                </a:lnTo>
                <a:lnTo>
                  <a:pt x="15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6" y="347"/>
                </a:lnTo>
                <a:lnTo>
                  <a:pt x="17" y="347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6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7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5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8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4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3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19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2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0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1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1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40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2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3" y="339"/>
                </a:lnTo>
                <a:lnTo>
                  <a:pt x="24" y="339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4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8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5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7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6"/>
                </a:lnTo>
                <a:lnTo>
                  <a:pt x="26" y="335"/>
                </a:lnTo>
                <a:lnTo>
                  <a:pt x="26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5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7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4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8" y="333"/>
                </a:lnTo>
                <a:lnTo>
                  <a:pt x="29" y="333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2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29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1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0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30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1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2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9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3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8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4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7"/>
                </a:lnTo>
                <a:lnTo>
                  <a:pt x="35" y="326"/>
                </a:lnTo>
                <a:lnTo>
                  <a:pt x="35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6" y="326"/>
                </a:lnTo>
                <a:lnTo>
                  <a:pt x="37" y="326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5"/>
                </a:lnTo>
                <a:lnTo>
                  <a:pt x="37" y="324"/>
                </a:lnTo>
                <a:lnTo>
                  <a:pt x="37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4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8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3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39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2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0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1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1" y="320"/>
                </a:lnTo>
                <a:lnTo>
                  <a:pt x="42" y="320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2" y="319"/>
                </a:lnTo>
                <a:lnTo>
                  <a:pt x="43" y="319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8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3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7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4" y="316"/>
                </a:lnTo>
                <a:lnTo>
                  <a:pt x="45" y="316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5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5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6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4"/>
                </a:lnTo>
                <a:lnTo>
                  <a:pt x="47" y="313"/>
                </a:lnTo>
                <a:lnTo>
                  <a:pt x="47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3"/>
                </a:lnTo>
                <a:lnTo>
                  <a:pt x="48" y="312"/>
                </a:lnTo>
                <a:lnTo>
                  <a:pt x="48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2"/>
                </a:lnTo>
                <a:lnTo>
                  <a:pt x="49" y="311"/>
                </a:lnTo>
                <a:lnTo>
                  <a:pt x="49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1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0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10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1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9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8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2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3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7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4" y="306"/>
                </a:lnTo>
                <a:lnTo>
                  <a:pt x="55" y="306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5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5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6" y="304"/>
                </a:lnTo>
                <a:lnTo>
                  <a:pt x="57" y="304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7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3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8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2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1"/>
                </a:lnTo>
                <a:lnTo>
                  <a:pt x="59" y="300"/>
                </a:lnTo>
                <a:lnTo>
                  <a:pt x="59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300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0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1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9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2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3" y="298"/>
                </a:lnTo>
                <a:lnTo>
                  <a:pt x="64" y="298"/>
                </a:lnTo>
                <a:lnTo>
                  <a:pt x="64" y="297"/>
                </a:lnTo>
                <a:lnTo>
                  <a:pt x="64" y="297"/>
                </a:lnTo>
                <a:lnTo>
                  <a:pt x="64" y="297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4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6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5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5"/>
                </a:lnTo>
                <a:lnTo>
                  <a:pt x="66" y="294"/>
                </a:lnTo>
                <a:lnTo>
                  <a:pt x="66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7" y="294"/>
                </a:lnTo>
                <a:lnTo>
                  <a:pt x="68" y="294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8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3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69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2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0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1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1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90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2" y="289"/>
                </a:lnTo>
                <a:lnTo>
                  <a:pt x="73" y="289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3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8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4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7"/>
                </a:lnTo>
                <a:lnTo>
                  <a:pt x="75" y="286"/>
                </a:lnTo>
                <a:lnTo>
                  <a:pt x="75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6" y="286"/>
                </a:lnTo>
                <a:lnTo>
                  <a:pt x="77" y="286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5"/>
                </a:lnTo>
                <a:lnTo>
                  <a:pt x="77" y="284"/>
                </a:lnTo>
                <a:lnTo>
                  <a:pt x="77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4"/>
                </a:lnTo>
                <a:lnTo>
                  <a:pt x="78" y="283"/>
                </a:lnTo>
                <a:lnTo>
                  <a:pt x="78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3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79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2"/>
                </a:lnTo>
                <a:lnTo>
                  <a:pt x="80" y="281"/>
                </a:lnTo>
                <a:lnTo>
                  <a:pt x="80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1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1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2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80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3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9"/>
                </a:lnTo>
                <a:lnTo>
                  <a:pt x="84" y="278"/>
                </a:lnTo>
                <a:lnTo>
                  <a:pt x="84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5" y="278"/>
                </a:lnTo>
                <a:lnTo>
                  <a:pt x="86" y="278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6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7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7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8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6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89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5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0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4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1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3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2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2"/>
                </a:lnTo>
                <a:lnTo>
                  <a:pt x="93" y="271"/>
                </a:lnTo>
                <a:lnTo>
                  <a:pt x="93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1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4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5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70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6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9"/>
                </a:lnTo>
                <a:lnTo>
                  <a:pt x="97" y="268"/>
                </a:lnTo>
                <a:lnTo>
                  <a:pt x="97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8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8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99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7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0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6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1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5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2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4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3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4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3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5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6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2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7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1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8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09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60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0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1" y="259"/>
                </a:lnTo>
                <a:lnTo>
                  <a:pt x="112" y="259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2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8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3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4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7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5" y="256"/>
                </a:lnTo>
                <a:lnTo>
                  <a:pt x="116" y="256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6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5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7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4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8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3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19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2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0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1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1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2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50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3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4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9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5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8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6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7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7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6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8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29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5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0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4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1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3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2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2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3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4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1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5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6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40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7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8" y="239"/>
                </a:lnTo>
                <a:lnTo>
                  <a:pt x="139" y="239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8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39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0" y="237"/>
                </a:lnTo>
                <a:lnTo>
                  <a:pt x="141" y="237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1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6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2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3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5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4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5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4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6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3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7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8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2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49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0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1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1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2" y="230"/>
                </a:lnTo>
                <a:lnTo>
                  <a:pt x="153" y="230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9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3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8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4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5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7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6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7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6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8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5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59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4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0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3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1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2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2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3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4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1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5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20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6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9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7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8" y="218"/>
                </a:lnTo>
                <a:lnTo>
                  <a:pt x="169" y="218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69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7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0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1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6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2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3" y="215"/>
                </a:lnTo>
                <a:lnTo>
                  <a:pt x="174" y="215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4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5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4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6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7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3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8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2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79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1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0" y="210"/>
                </a:lnTo>
                <a:lnTo>
                  <a:pt x="181" y="210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1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9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2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3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8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4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7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5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6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6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7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5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8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89" y="204"/>
                </a:lnTo>
                <a:lnTo>
                  <a:pt x="190" y="204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0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3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1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2" y="202"/>
                </a:lnTo>
                <a:lnTo>
                  <a:pt x="193" y="202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3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4" y="201"/>
                </a:lnTo>
                <a:lnTo>
                  <a:pt x="195" y="201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5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200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6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7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9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8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8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199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7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0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6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1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2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3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5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4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5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6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4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7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8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09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3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0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1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2" y="192"/>
                </a:lnTo>
                <a:lnTo>
                  <a:pt x="213" y="192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1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3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4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90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5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9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6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8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7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8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7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19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6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0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1" y="185"/>
                </a:lnTo>
                <a:lnTo>
                  <a:pt x="222" y="185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2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4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3" y="183"/>
                </a:lnTo>
                <a:lnTo>
                  <a:pt x="224" y="183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4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5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2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6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1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7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80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8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29" y="179"/>
                </a:lnTo>
                <a:lnTo>
                  <a:pt x="230" y="179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0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1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2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3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4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8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5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6" y="176"/>
                </a:lnTo>
                <a:lnTo>
                  <a:pt x="237" y="176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7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5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8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39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4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0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3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1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2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1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2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3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70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4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5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6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7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8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9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49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0" y="168"/>
                </a:lnTo>
                <a:lnTo>
                  <a:pt x="251" y="168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1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2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7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3" y="166"/>
                </a:lnTo>
                <a:lnTo>
                  <a:pt x="254" y="166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5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4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5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6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7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8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4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59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3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0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1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2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1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2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3" y="160"/>
                </a:lnTo>
                <a:lnTo>
                  <a:pt x="264" y="160"/>
                </a:lnTo>
                <a:lnTo>
                  <a:pt x="264" y="159"/>
                </a:lnTo>
                <a:lnTo>
                  <a:pt x="264" y="159"/>
                </a:lnTo>
                <a:lnTo>
                  <a:pt x="265" y="159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5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8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6" y="157"/>
                </a:lnTo>
                <a:lnTo>
                  <a:pt x="267" y="157"/>
                </a:lnTo>
                <a:lnTo>
                  <a:pt x="267" y="157"/>
                </a:lnTo>
                <a:lnTo>
                  <a:pt x="267" y="157"/>
                </a:lnTo>
                <a:lnTo>
                  <a:pt x="268" y="157"/>
                </a:lnTo>
                <a:lnTo>
                  <a:pt x="268" y="157"/>
                </a:lnTo>
                <a:lnTo>
                  <a:pt x="268" y="157"/>
                </a:lnTo>
                <a:lnTo>
                  <a:pt x="269" y="157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69" y="156"/>
                </a:lnTo>
                <a:lnTo>
                  <a:pt x="270" y="156"/>
                </a:lnTo>
                <a:lnTo>
                  <a:pt x="270" y="155"/>
                </a:lnTo>
                <a:lnTo>
                  <a:pt x="270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1" y="155"/>
                </a:lnTo>
                <a:lnTo>
                  <a:pt x="272" y="155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2" y="154"/>
                </a:lnTo>
                <a:lnTo>
                  <a:pt x="273" y="154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3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4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3"/>
                </a:lnTo>
                <a:lnTo>
                  <a:pt x="275" y="152"/>
                </a:lnTo>
                <a:lnTo>
                  <a:pt x="275" y="152"/>
                </a:lnTo>
                <a:lnTo>
                  <a:pt x="276" y="152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6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7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78" y="151"/>
                </a:lnTo>
                <a:lnTo>
                  <a:pt x="280" y="151"/>
                </a:lnTo>
                <a:lnTo>
                  <a:pt x="280" y="150"/>
                </a:lnTo>
                <a:lnTo>
                  <a:pt x="280" y="150"/>
                </a:lnTo>
                <a:lnTo>
                  <a:pt x="281" y="150"/>
                </a:lnTo>
                <a:lnTo>
                  <a:pt x="281" y="150"/>
                </a:lnTo>
                <a:lnTo>
                  <a:pt x="281" y="150"/>
                </a:lnTo>
                <a:lnTo>
                  <a:pt x="282" y="150"/>
                </a:lnTo>
                <a:lnTo>
                  <a:pt x="282" y="150"/>
                </a:lnTo>
                <a:lnTo>
                  <a:pt x="282" y="150"/>
                </a:lnTo>
                <a:lnTo>
                  <a:pt x="283" y="150"/>
                </a:lnTo>
                <a:lnTo>
                  <a:pt x="283" y="149"/>
                </a:lnTo>
                <a:lnTo>
                  <a:pt x="283" y="149"/>
                </a:lnTo>
                <a:lnTo>
                  <a:pt x="284" y="149"/>
                </a:lnTo>
                <a:lnTo>
                  <a:pt x="284" y="149"/>
                </a:lnTo>
                <a:lnTo>
                  <a:pt x="284" y="149"/>
                </a:lnTo>
                <a:lnTo>
                  <a:pt x="285" y="149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8"/>
                </a:lnTo>
                <a:lnTo>
                  <a:pt x="285" y="147"/>
                </a:lnTo>
                <a:lnTo>
                  <a:pt x="285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7"/>
                </a:lnTo>
                <a:lnTo>
                  <a:pt x="286" y="146"/>
                </a:lnTo>
                <a:lnTo>
                  <a:pt x="286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7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89" y="146"/>
                </a:lnTo>
                <a:lnTo>
                  <a:pt x="290" y="146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0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5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4"/>
                </a:lnTo>
                <a:lnTo>
                  <a:pt x="291" y="143"/>
                </a:lnTo>
                <a:lnTo>
                  <a:pt x="291" y="143"/>
                </a:lnTo>
                <a:lnTo>
                  <a:pt x="293" y="143"/>
                </a:lnTo>
                <a:lnTo>
                  <a:pt x="293" y="143"/>
                </a:lnTo>
                <a:lnTo>
                  <a:pt x="293" y="143"/>
                </a:lnTo>
                <a:lnTo>
                  <a:pt x="294" y="143"/>
                </a:lnTo>
                <a:lnTo>
                  <a:pt x="294" y="142"/>
                </a:lnTo>
                <a:lnTo>
                  <a:pt x="294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2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5" y="141"/>
                </a:lnTo>
                <a:lnTo>
                  <a:pt x="296" y="141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6" y="140"/>
                </a:lnTo>
                <a:lnTo>
                  <a:pt x="297" y="140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7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299" y="139"/>
                </a:lnTo>
                <a:lnTo>
                  <a:pt x="301" y="139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1" y="138"/>
                </a:lnTo>
                <a:lnTo>
                  <a:pt x="302" y="138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2" y="137"/>
                </a:lnTo>
                <a:lnTo>
                  <a:pt x="303" y="137"/>
                </a:lnTo>
                <a:lnTo>
                  <a:pt x="303" y="137"/>
                </a:lnTo>
                <a:lnTo>
                  <a:pt x="303" y="137"/>
                </a:lnTo>
                <a:lnTo>
                  <a:pt x="304" y="137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4" y="136"/>
                </a:lnTo>
                <a:lnTo>
                  <a:pt x="305" y="136"/>
                </a:lnTo>
                <a:lnTo>
                  <a:pt x="305" y="136"/>
                </a:lnTo>
                <a:lnTo>
                  <a:pt x="305" y="136"/>
                </a:lnTo>
                <a:lnTo>
                  <a:pt x="306" y="136"/>
                </a:lnTo>
                <a:lnTo>
                  <a:pt x="306" y="136"/>
                </a:lnTo>
                <a:lnTo>
                  <a:pt x="306" y="136"/>
                </a:lnTo>
                <a:lnTo>
                  <a:pt x="307" y="136"/>
                </a:lnTo>
                <a:lnTo>
                  <a:pt x="307" y="136"/>
                </a:lnTo>
                <a:lnTo>
                  <a:pt x="307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6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8" y="135"/>
                </a:lnTo>
                <a:lnTo>
                  <a:pt x="309" y="135"/>
                </a:lnTo>
                <a:lnTo>
                  <a:pt x="309" y="135"/>
                </a:lnTo>
                <a:lnTo>
                  <a:pt x="309" y="135"/>
                </a:lnTo>
                <a:lnTo>
                  <a:pt x="310" y="135"/>
                </a:lnTo>
                <a:lnTo>
                  <a:pt x="310" y="135"/>
                </a:lnTo>
                <a:lnTo>
                  <a:pt x="310" y="135"/>
                </a:lnTo>
                <a:lnTo>
                  <a:pt x="311" y="135"/>
                </a:lnTo>
                <a:lnTo>
                  <a:pt x="311" y="135"/>
                </a:lnTo>
                <a:lnTo>
                  <a:pt x="311" y="135"/>
                </a:lnTo>
                <a:lnTo>
                  <a:pt x="312" y="135"/>
                </a:lnTo>
                <a:lnTo>
                  <a:pt x="312" y="135"/>
                </a:lnTo>
                <a:lnTo>
                  <a:pt x="312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3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5" y="135"/>
                </a:lnTo>
                <a:lnTo>
                  <a:pt x="316" y="135"/>
                </a:lnTo>
                <a:lnTo>
                  <a:pt x="316" y="134"/>
                </a:lnTo>
                <a:lnTo>
                  <a:pt x="316" y="134"/>
                </a:lnTo>
                <a:lnTo>
                  <a:pt x="317" y="134"/>
                </a:lnTo>
                <a:lnTo>
                  <a:pt x="317" y="134"/>
                </a:lnTo>
                <a:lnTo>
                  <a:pt x="317" y="134"/>
                </a:lnTo>
                <a:lnTo>
                  <a:pt x="318" y="134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8" y="133"/>
                </a:lnTo>
                <a:lnTo>
                  <a:pt x="319" y="133"/>
                </a:lnTo>
                <a:lnTo>
                  <a:pt x="319" y="132"/>
                </a:lnTo>
                <a:lnTo>
                  <a:pt x="319" y="132"/>
                </a:lnTo>
                <a:lnTo>
                  <a:pt x="320" y="132"/>
                </a:lnTo>
                <a:lnTo>
                  <a:pt x="320" y="132"/>
                </a:lnTo>
                <a:lnTo>
                  <a:pt x="320" y="132"/>
                </a:lnTo>
                <a:lnTo>
                  <a:pt x="321" y="132"/>
                </a:lnTo>
                <a:lnTo>
                  <a:pt x="321" y="132"/>
                </a:lnTo>
                <a:lnTo>
                  <a:pt x="321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2" y="132"/>
                </a:lnTo>
                <a:lnTo>
                  <a:pt x="323" y="132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3" y="131"/>
                </a:lnTo>
                <a:lnTo>
                  <a:pt x="325" y="131"/>
                </a:lnTo>
                <a:lnTo>
                  <a:pt x="325" y="131"/>
                </a:lnTo>
                <a:lnTo>
                  <a:pt x="325" y="131"/>
                </a:lnTo>
                <a:lnTo>
                  <a:pt x="326" y="131"/>
                </a:lnTo>
                <a:lnTo>
                  <a:pt x="326" y="130"/>
                </a:lnTo>
                <a:lnTo>
                  <a:pt x="326" y="130"/>
                </a:lnTo>
                <a:lnTo>
                  <a:pt x="327" y="130"/>
                </a:lnTo>
                <a:lnTo>
                  <a:pt x="327" y="130"/>
                </a:lnTo>
                <a:lnTo>
                  <a:pt x="327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30"/>
                </a:lnTo>
                <a:lnTo>
                  <a:pt x="328" y="129"/>
                </a:lnTo>
                <a:lnTo>
                  <a:pt x="328" y="129"/>
                </a:lnTo>
                <a:lnTo>
                  <a:pt x="329" y="129"/>
                </a:lnTo>
                <a:lnTo>
                  <a:pt x="329" y="129"/>
                </a:lnTo>
                <a:lnTo>
                  <a:pt x="329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0" y="129"/>
                </a:lnTo>
                <a:lnTo>
                  <a:pt x="331" y="129"/>
                </a:lnTo>
                <a:lnTo>
                  <a:pt x="331" y="128"/>
                </a:lnTo>
                <a:lnTo>
                  <a:pt x="331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8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2" y="126"/>
                </a:lnTo>
                <a:lnTo>
                  <a:pt x="333" y="126"/>
                </a:lnTo>
                <a:lnTo>
                  <a:pt x="333" y="126"/>
                </a:lnTo>
                <a:lnTo>
                  <a:pt x="333" y="126"/>
                </a:lnTo>
                <a:lnTo>
                  <a:pt x="334" y="126"/>
                </a:lnTo>
                <a:lnTo>
                  <a:pt x="334" y="125"/>
                </a:lnTo>
                <a:lnTo>
                  <a:pt x="334" y="125"/>
                </a:lnTo>
                <a:lnTo>
                  <a:pt x="335" y="125"/>
                </a:lnTo>
                <a:lnTo>
                  <a:pt x="335" y="125"/>
                </a:lnTo>
                <a:lnTo>
                  <a:pt x="335" y="125"/>
                </a:lnTo>
                <a:lnTo>
                  <a:pt x="336" y="125"/>
                </a:lnTo>
                <a:lnTo>
                  <a:pt x="336" y="125"/>
                </a:lnTo>
                <a:lnTo>
                  <a:pt x="336" y="125"/>
                </a:lnTo>
                <a:lnTo>
                  <a:pt x="337" y="125"/>
                </a:lnTo>
                <a:lnTo>
                  <a:pt x="337" y="124"/>
                </a:lnTo>
                <a:lnTo>
                  <a:pt x="337" y="124"/>
                </a:lnTo>
                <a:lnTo>
                  <a:pt x="339" y="124"/>
                </a:lnTo>
                <a:lnTo>
                  <a:pt x="339" y="124"/>
                </a:lnTo>
                <a:lnTo>
                  <a:pt x="339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0" y="124"/>
                </a:lnTo>
                <a:lnTo>
                  <a:pt x="341" y="124"/>
                </a:lnTo>
                <a:lnTo>
                  <a:pt x="341" y="124"/>
                </a:lnTo>
                <a:lnTo>
                  <a:pt x="341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4"/>
                </a:lnTo>
                <a:lnTo>
                  <a:pt x="343" y="123"/>
                </a:lnTo>
                <a:lnTo>
                  <a:pt x="343" y="123"/>
                </a:lnTo>
                <a:lnTo>
                  <a:pt x="344" y="123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4" y="122"/>
                </a:lnTo>
                <a:lnTo>
                  <a:pt x="346" y="122"/>
                </a:lnTo>
                <a:lnTo>
                  <a:pt x="346" y="122"/>
                </a:lnTo>
                <a:lnTo>
                  <a:pt x="346" y="122"/>
                </a:lnTo>
                <a:lnTo>
                  <a:pt x="348" y="122"/>
                </a:lnTo>
                <a:lnTo>
                  <a:pt x="348" y="122"/>
                </a:lnTo>
                <a:lnTo>
                  <a:pt x="348" y="122"/>
                </a:lnTo>
                <a:lnTo>
                  <a:pt x="349" y="122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49" y="121"/>
                </a:lnTo>
                <a:lnTo>
                  <a:pt x="350" y="121"/>
                </a:lnTo>
                <a:lnTo>
                  <a:pt x="350" y="120"/>
                </a:lnTo>
                <a:lnTo>
                  <a:pt x="350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1" y="120"/>
                </a:lnTo>
                <a:lnTo>
                  <a:pt x="352" y="120"/>
                </a:lnTo>
                <a:lnTo>
                  <a:pt x="352" y="119"/>
                </a:lnTo>
                <a:lnTo>
                  <a:pt x="352" y="119"/>
                </a:lnTo>
                <a:lnTo>
                  <a:pt x="353" y="119"/>
                </a:lnTo>
                <a:lnTo>
                  <a:pt x="353" y="119"/>
                </a:lnTo>
                <a:lnTo>
                  <a:pt x="353" y="119"/>
                </a:lnTo>
                <a:lnTo>
                  <a:pt x="354" y="119"/>
                </a:lnTo>
                <a:lnTo>
                  <a:pt x="354" y="118"/>
                </a:lnTo>
                <a:lnTo>
                  <a:pt x="354" y="118"/>
                </a:lnTo>
                <a:lnTo>
                  <a:pt x="354" y="118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4" y="117"/>
                </a:lnTo>
                <a:lnTo>
                  <a:pt x="355" y="117"/>
                </a:lnTo>
                <a:lnTo>
                  <a:pt x="355" y="117"/>
                </a:lnTo>
                <a:lnTo>
                  <a:pt x="355" y="117"/>
                </a:lnTo>
                <a:lnTo>
                  <a:pt x="356" y="117"/>
                </a:lnTo>
                <a:lnTo>
                  <a:pt x="356" y="116"/>
                </a:lnTo>
                <a:lnTo>
                  <a:pt x="356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7" y="116"/>
                </a:lnTo>
                <a:lnTo>
                  <a:pt x="358" y="116"/>
                </a:lnTo>
                <a:lnTo>
                  <a:pt x="358" y="116"/>
                </a:lnTo>
                <a:lnTo>
                  <a:pt x="358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2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3" y="116"/>
                </a:lnTo>
                <a:lnTo>
                  <a:pt x="364" y="116"/>
                </a:lnTo>
                <a:lnTo>
                  <a:pt x="364" y="115"/>
                </a:lnTo>
                <a:lnTo>
                  <a:pt x="364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5" y="115"/>
                </a:lnTo>
                <a:lnTo>
                  <a:pt x="367" y="115"/>
                </a:lnTo>
                <a:lnTo>
                  <a:pt x="367" y="114"/>
                </a:lnTo>
                <a:lnTo>
                  <a:pt x="367" y="114"/>
                </a:lnTo>
                <a:lnTo>
                  <a:pt x="367" y="114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7" y="113"/>
                </a:lnTo>
                <a:lnTo>
                  <a:pt x="369" y="113"/>
                </a:lnTo>
                <a:lnTo>
                  <a:pt x="369" y="112"/>
                </a:lnTo>
                <a:lnTo>
                  <a:pt x="369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1" y="112"/>
                </a:lnTo>
                <a:lnTo>
                  <a:pt x="372" y="112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2" y="111"/>
                </a:lnTo>
                <a:lnTo>
                  <a:pt x="373" y="111"/>
                </a:lnTo>
                <a:lnTo>
                  <a:pt x="373" y="110"/>
                </a:lnTo>
                <a:lnTo>
                  <a:pt x="373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4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5" y="110"/>
                </a:lnTo>
                <a:lnTo>
                  <a:pt x="377" y="110"/>
                </a:lnTo>
                <a:lnTo>
                  <a:pt x="377" y="110"/>
                </a:lnTo>
                <a:lnTo>
                  <a:pt x="377" y="110"/>
                </a:lnTo>
                <a:lnTo>
                  <a:pt x="378" y="110"/>
                </a:lnTo>
                <a:lnTo>
                  <a:pt x="378" y="109"/>
                </a:lnTo>
                <a:lnTo>
                  <a:pt x="378" y="109"/>
                </a:lnTo>
                <a:lnTo>
                  <a:pt x="379" y="109"/>
                </a:lnTo>
                <a:lnTo>
                  <a:pt x="379" y="109"/>
                </a:lnTo>
                <a:lnTo>
                  <a:pt x="379" y="109"/>
                </a:lnTo>
                <a:lnTo>
                  <a:pt x="380" y="109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0" y="108"/>
                </a:lnTo>
                <a:lnTo>
                  <a:pt x="381" y="108"/>
                </a:lnTo>
                <a:lnTo>
                  <a:pt x="381" y="108"/>
                </a:lnTo>
                <a:lnTo>
                  <a:pt x="381" y="108"/>
                </a:lnTo>
                <a:lnTo>
                  <a:pt x="382" y="108"/>
                </a:lnTo>
                <a:lnTo>
                  <a:pt x="382" y="108"/>
                </a:lnTo>
                <a:lnTo>
                  <a:pt x="382" y="108"/>
                </a:lnTo>
                <a:lnTo>
                  <a:pt x="383" y="108"/>
                </a:lnTo>
                <a:lnTo>
                  <a:pt x="383" y="107"/>
                </a:lnTo>
                <a:lnTo>
                  <a:pt x="383" y="107"/>
                </a:lnTo>
                <a:lnTo>
                  <a:pt x="384" y="107"/>
                </a:lnTo>
                <a:lnTo>
                  <a:pt x="384" y="107"/>
                </a:lnTo>
                <a:lnTo>
                  <a:pt x="384" y="107"/>
                </a:lnTo>
                <a:lnTo>
                  <a:pt x="385" y="107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6"/>
                </a:lnTo>
                <a:lnTo>
                  <a:pt x="385" y="105"/>
                </a:lnTo>
                <a:lnTo>
                  <a:pt x="385" y="105"/>
                </a:lnTo>
                <a:lnTo>
                  <a:pt x="386" y="105"/>
                </a:lnTo>
                <a:lnTo>
                  <a:pt x="386" y="105"/>
                </a:lnTo>
                <a:lnTo>
                  <a:pt x="386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7" y="105"/>
                </a:lnTo>
                <a:lnTo>
                  <a:pt x="388" y="105"/>
                </a:lnTo>
                <a:lnTo>
                  <a:pt x="388" y="105"/>
                </a:lnTo>
                <a:lnTo>
                  <a:pt x="388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89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0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5"/>
                </a:lnTo>
                <a:lnTo>
                  <a:pt x="391" y="104"/>
                </a:lnTo>
                <a:lnTo>
                  <a:pt x="391" y="104"/>
                </a:lnTo>
                <a:lnTo>
                  <a:pt x="392" y="104"/>
                </a:lnTo>
                <a:lnTo>
                  <a:pt x="392" y="104"/>
                </a:lnTo>
                <a:lnTo>
                  <a:pt x="392" y="104"/>
                </a:lnTo>
                <a:lnTo>
                  <a:pt x="393" y="104"/>
                </a:lnTo>
                <a:lnTo>
                  <a:pt x="393" y="103"/>
                </a:lnTo>
                <a:lnTo>
                  <a:pt x="393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3"/>
                </a:lnTo>
                <a:lnTo>
                  <a:pt x="394" y="102"/>
                </a:lnTo>
                <a:lnTo>
                  <a:pt x="394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2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5" y="101"/>
                </a:lnTo>
                <a:lnTo>
                  <a:pt x="396" y="101"/>
                </a:lnTo>
                <a:lnTo>
                  <a:pt x="396" y="101"/>
                </a:lnTo>
                <a:lnTo>
                  <a:pt x="396" y="101"/>
                </a:lnTo>
                <a:lnTo>
                  <a:pt x="397" y="101"/>
                </a:lnTo>
                <a:lnTo>
                  <a:pt x="397" y="100"/>
                </a:lnTo>
                <a:lnTo>
                  <a:pt x="397" y="100"/>
                </a:lnTo>
                <a:lnTo>
                  <a:pt x="398" y="100"/>
                </a:lnTo>
                <a:lnTo>
                  <a:pt x="398" y="100"/>
                </a:lnTo>
                <a:lnTo>
                  <a:pt x="398" y="100"/>
                </a:lnTo>
                <a:lnTo>
                  <a:pt x="399" y="100"/>
                </a:lnTo>
                <a:lnTo>
                  <a:pt x="399" y="100"/>
                </a:lnTo>
                <a:lnTo>
                  <a:pt x="399" y="100"/>
                </a:lnTo>
                <a:lnTo>
                  <a:pt x="401" y="100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1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2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9"/>
                </a:lnTo>
                <a:lnTo>
                  <a:pt x="403" y="98"/>
                </a:lnTo>
                <a:lnTo>
                  <a:pt x="403" y="98"/>
                </a:lnTo>
                <a:lnTo>
                  <a:pt x="404" y="98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4" y="97"/>
                </a:lnTo>
                <a:lnTo>
                  <a:pt x="405" y="97"/>
                </a:lnTo>
                <a:lnTo>
                  <a:pt x="405" y="96"/>
                </a:lnTo>
                <a:lnTo>
                  <a:pt x="405" y="96"/>
                </a:lnTo>
                <a:lnTo>
                  <a:pt x="406" y="96"/>
                </a:lnTo>
                <a:lnTo>
                  <a:pt x="406" y="96"/>
                </a:lnTo>
                <a:lnTo>
                  <a:pt x="406" y="96"/>
                </a:lnTo>
                <a:lnTo>
                  <a:pt x="408" y="96"/>
                </a:lnTo>
                <a:lnTo>
                  <a:pt x="408" y="96"/>
                </a:lnTo>
                <a:lnTo>
                  <a:pt x="408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6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09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0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5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1" y="94"/>
                </a:lnTo>
                <a:lnTo>
                  <a:pt x="412" y="94"/>
                </a:lnTo>
                <a:lnTo>
                  <a:pt x="412" y="94"/>
                </a:lnTo>
                <a:lnTo>
                  <a:pt x="412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4"/>
                </a:lnTo>
                <a:lnTo>
                  <a:pt x="414" y="93"/>
                </a:lnTo>
                <a:lnTo>
                  <a:pt x="414" y="93"/>
                </a:lnTo>
                <a:lnTo>
                  <a:pt x="415" y="93"/>
                </a:lnTo>
                <a:lnTo>
                  <a:pt x="415" y="93"/>
                </a:lnTo>
                <a:lnTo>
                  <a:pt x="415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8" y="93"/>
                </a:lnTo>
                <a:lnTo>
                  <a:pt x="418" y="92"/>
                </a:lnTo>
                <a:lnTo>
                  <a:pt x="418" y="92"/>
                </a:lnTo>
                <a:lnTo>
                  <a:pt x="419" y="92"/>
                </a:lnTo>
                <a:lnTo>
                  <a:pt x="419" y="92"/>
                </a:lnTo>
                <a:lnTo>
                  <a:pt x="419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0" y="92"/>
                </a:lnTo>
                <a:lnTo>
                  <a:pt x="421" y="92"/>
                </a:lnTo>
                <a:lnTo>
                  <a:pt x="421" y="92"/>
                </a:lnTo>
                <a:lnTo>
                  <a:pt x="421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2"/>
                </a:lnTo>
                <a:lnTo>
                  <a:pt x="422" y="91"/>
                </a:lnTo>
                <a:lnTo>
                  <a:pt x="422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3" y="91"/>
                </a:lnTo>
                <a:lnTo>
                  <a:pt x="424" y="91"/>
                </a:lnTo>
                <a:lnTo>
                  <a:pt x="424" y="91"/>
                </a:lnTo>
                <a:lnTo>
                  <a:pt x="424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5" y="91"/>
                </a:lnTo>
                <a:lnTo>
                  <a:pt x="426" y="91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6" y="90"/>
                </a:lnTo>
                <a:lnTo>
                  <a:pt x="427" y="90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7" y="89"/>
                </a:lnTo>
                <a:lnTo>
                  <a:pt x="428" y="89"/>
                </a:lnTo>
                <a:lnTo>
                  <a:pt x="428" y="89"/>
                </a:lnTo>
                <a:lnTo>
                  <a:pt x="428" y="89"/>
                </a:lnTo>
                <a:lnTo>
                  <a:pt x="429" y="89"/>
                </a:lnTo>
                <a:lnTo>
                  <a:pt x="429" y="88"/>
                </a:lnTo>
                <a:lnTo>
                  <a:pt x="429" y="88"/>
                </a:lnTo>
                <a:lnTo>
                  <a:pt x="430" y="88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0" y="87"/>
                </a:lnTo>
                <a:lnTo>
                  <a:pt x="431" y="87"/>
                </a:lnTo>
                <a:lnTo>
                  <a:pt x="431" y="87"/>
                </a:lnTo>
                <a:lnTo>
                  <a:pt x="431" y="87"/>
                </a:lnTo>
                <a:lnTo>
                  <a:pt x="432" y="87"/>
                </a:lnTo>
                <a:lnTo>
                  <a:pt x="432" y="87"/>
                </a:lnTo>
                <a:lnTo>
                  <a:pt x="432" y="87"/>
                </a:lnTo>
                <a:lnTo>
                  <a:pt x="433" y="87"/>
                </a:lnTo>
                <a:lnTo>
                  <a:pt x="433" y="86"/>
                </a:lnTo>
                <a:lnTo>
                  <a:pt x="433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4" y="86"/>
                </a:lnTo>
                <a:lnTo>
                  <a:pt x="436" y="86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6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5"/>
                </a:lnTo>
                <a:lnTo>
                  <a:pt x="439" y="84"/>
                </a:lnTo>
                <a:lnTo>
                  <a:pt x="439" y="84"/>
                </a:lnTo>
                <a:lnTo>
                  <a:pt x="440" y="84"/>
                </a:lnTo>
                <a:lnTo>
                  <a:pt x="440" y="84"/>
                </a:lnTo>
                <a:lnTo>
                  <a:pt x="440" y="84"/>
                </a:lnTo>
                <a:lnTo>
                  <a:pt x="441" y="84"/>
                </a:lnTo>
                <a:lnTo>
                  <a:pt x="441" y="83"/>
                </a:lnTo>
                <a:lnTo>
                  <a:pt x="441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2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3"/>
                </a:lnTo>
                <a:lnTo>
                  <a:pt x="443" y="82"/>
                </a:lnTo>
                <a:lnTo>
                  <a:pt x="443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2"/>
                </a:lnTo>
                <a:lnTo>
                  <a:pt x="444" y="81"/>
                </a:lnTo>
                <a:lnTo>
                  <a:pt x="444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1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6" y="80"/>
                </a:lnTo>
                <a:lnTo>
                  <a:pt x="446" y="80"/>
                </a:lnTo>
                <a:lnTo>
                  <a:pt x="446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8" y="80"/>
                </a:lnTo>
                <a:lnTo>
                  <a:pt x="449" y="80"/>
                </a:lnTo>
                <a:lnTo>
                  <a:pt x="449" y="80"/>
                </a:lnTo>
                <a:lnTo>
                  <a:pt x="449" y="80"/>
                </a:lnTo>
                <a:lnTo>
                  <a:pt x="450" y="80"/>
                </a:lnTo>
                <a:lnTo>
                  <a:pt x="450" y="80"/>
                </a:lnTo>
                <a:lnTo>
                  <a:pt x="450" y="80"/>
                </a:lnTo>
                <a:lnTo>
                  <a:pt x="451" y="80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1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2" y="79"/>
                </a:lnTo>
                <a:lnTo>
                  <a:pt x="453" y="79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8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3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7"/>
                </a:lnTo>
                <a:lnTo>
                  <a:pt x="454" y="76"/>
                </a:lnTo>
                <a:lnTo>
                  <a:pt x="454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5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6" y="76"/>
                </a:lnTo>
                <a:lnTo>
                  <a:pt x="457" y="76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7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5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8" y="74"/>
                </a:lnTo>
                <a:lnTo>
                  <a:pt x="459" y="74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59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0" y="73"/>
                </a:lnTo>
                <a:lnTo>
                  <a:pt x="461" y="73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1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2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1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7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8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9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70" y="68"/>
                </a:lnTo>
                <a:lnTo>
                  <a:pt x="470" y="67"/>
                </a:lnTo>
                <a:lnTo>
                  <a:pt x="470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1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7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3" y="65"/>
                </a:lnTo>
                <a:lnTo>
                  <a:pt x="474" y="65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4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4"/>
                </a:lnTo>
                <a:lnTo>
                  <a:pt x="475" y="63"/>
                </a:lnTo>
                <a:lnTo>
                  <a:pt x="475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6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7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0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1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1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2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60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3" y="59"/>
                </a:lnTo>
                <a:lnTo>
                  <a:pt x="484" y="59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8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4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5" y="57"/>
                </a:lnTo>
                <a:lnTo>
                  <a:pt x="486" y="57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6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7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6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8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89" y="55"/>
                </a:lnTo>
                <a:lnTo>
                  <a:pt x="490" y="55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0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1" y="54"/>
                </a:lnTo>
                <a:lnTo>
                  <a:pt x="492" y="54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2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3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3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4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2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1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5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50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9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6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7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8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499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0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1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8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2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7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3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6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4" y="45"/>
                </a:lnTo>
                <a:lnTo>
                  <a:pt x="505" y="45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5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6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7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8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09" y="44"/>
                </a:lnTo>
                <a:lnTo>
                  <a:pt x="510" y="44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0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1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2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3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3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4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5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6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7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8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19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0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1" y="41"/>
                </a:lnTo>
                <a:lnTo>
                  <a:pt x="522" y="41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2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3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9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4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5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8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7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6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7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8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29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0" y="36"/>
                </a:lnTo>
                <a:lnTo>
                  <a:pt x="531" y="36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5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1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2" y="34"/>
                </a:lnTo>
                <a:lnTo>
                  <a:pt x="533" y="34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3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3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4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5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6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7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8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39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0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1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4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1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5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6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7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8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49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30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0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9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2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3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8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6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6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59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5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1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4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2" y="23"/>
                </a:lnTo>
                <a:lnTo>
                  <a:pt x="563" y="23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2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4" y="21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4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5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6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20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7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8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9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69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0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1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2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7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3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4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5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6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7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6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8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5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79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0" y="13"/>
                </a:lnTo>
                <a:lnTo>
                  <a:pt x="581" y="13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1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2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3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4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5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2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6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7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8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89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0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1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2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3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4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5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6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7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8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599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0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1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2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3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4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10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5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6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7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8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09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0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1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2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3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4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6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5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55">
            <a:extLst>
              <a:ext uri="{FF2B5EF4-FFF2-40B4-BE49-F238E27FC236}">
                <a16:creationId xmlns:a16="http://schemas.microsoft.com/office/drawing/2014/main" id="{2D5B75E4-BD88-4A2A-AE98-44D32C4513C9}"/>
              </a:ext>
            </a:extLst>
          </p:cNvPr>
          <p:cNvSpPr>
            <a:spLocks noChangeShapeType="1"/>
          </p:cNvSpPr>
          <p:nvPr/>
        </p:nvSpPr>
        <p:spPr bwMode="auto">
          <a:xfrm>
            <a:off x="3134454" y="559680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Line 56">
            <a:extLst>
              <a:ext uri="{FF2B5EF4-FFF2-40B4-BE49-F238E27FC236}">
                <a16:creationId xmlns:a16="http://schemas.microsoft.com/office/drawing/2014/main" id="{3B1EA369-B62C-487A-B77D-E2AB8EF7D292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6704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57">
            <a:extLst>
              <a:ext uri="{FF2B5EF4-FFF2-40B4-BE49-F238E27FC236}">
                <a16:creationId xmlns:a16="http://schemas.microsoft.com/office/drawing/2014/main" id="{8AC554B5-895A-4A90-98C8-B77B3533A3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59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Line 58">
            <a:extLst>
              <a:ext uri="{FF2B5EF4-FFF2-40B4-BE49-F238E27FC236}">
                <a16:creationId xmlns:a16="http://schemas.microsoft.com/office/drawing/2014/main" id="{7C3F948D-74D3-4BF9-B7CA-F5214D76712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4409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59">
            <a:extLst>
              <a:ext uri="{FF2B5EF4-FFF2-40B4-BE49-F238E27FC236}">
                <a16:creationId xmlns:a16="http://schemas.microsoft.com/office/drawing/2014/main" id="{21BA5264-7F61-4DCB-9D2E-FA20CFD40A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487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Line 60">
            <a:extLst>
              <a:ext uri="{FF2B5EF4-FFF2-40B4-BE49-F238E27FC236}">
                <a16:creationId xmlns:a16="http://schemas.microsoft.com/office/drawing/2014/main" id="{CEDC0754-4BEA-42C7-83A2-F465622F2C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731479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61">
            <a:extLst>
              <a:ext uri="{FF2B5EF4-FFF2-40B4-BE49-F238E27FC236}">
                <a16:creationId xmlns:a16="http://schemas.microsoft.com/office/drawing/2014/main" id="{4D28F5CA-A5D4-424F-A14C-B78E4CB377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85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Line 62">
            <a:extLst>
              <a:ext uri="{FF2B5EF4-FFF2-40B4-BE49-F238E27FC236}">
                <a16:creationId xmlns:a16="http://schemas.microsoft.com/office/drawing/2014/main" id="{99DCFD69-71D4-4792-B84C-1E84798D2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0454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Rectangle 63">
            <a:extLst>
              <a:ext uri="{FF2B5EF4-FFF2-40B4-BE49-F238E27FC236}">
                <a16:creationId xmlns:a16="http://schemas.microsoft.com/office/drawing/2014/main" id="{09DA7B9C-860D-4CB5-9CCE-795D3AB211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282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64">
            <a:extLst>
              <a:ext uri="{FF2B5EF4-FFF2-40B4-BE49-F238E27FC236}">
                <a16:creationId xmlns:a16="http://schemas.microsoft.com/office/drawing/2014/main" id="{99DE9B00-8BDD-4822-809D-DB67464A0089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784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Rectangle 65">
            <a:extLst>
              <a:ext uri="{FF2B5EF4-FFF2-40B4-BE49-F238E27FC236}">
                <a16:creationId xmlns:a16="http://schemas.microsoft.com/office/drawing/2014/main" id="{F8E6C2C6-0240-4FDF-9A80-809B7126B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18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7" name="Line 66">
            <a:extLst>
              <a:ext uri="{FF2B5EF4-FFF2-40B4-BE49-F238E27FC236}">
                <a16:creationId xmlns:a16="http://schemas.microsoft.com/office/drawing/2014/main" id="{A4DE6878-505C-44BB-943B-C36403AA92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03166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Rectangle 67">
            <a:extLst>
              <a:ext uri="{FF2B5EF4-FFF2-40B4-BE49-F238E27FC236}">
                <a16:creationId xmlns:a16="http://schemas.microsoft.com/office/drawing/2014/main" id="{F10F033A-1F0D-4076-9B91-9610939F0A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5077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9" name="Line 68">
            <a:extLst>
              <a:ext uri="{FF2B5EF4-FFF2-40B4-BE49-F238E27FC236}">
                <a16:creationId xmlns:a16="http://schemas.microsoft.com/office/drawing/2014/main" id="{55E9D553-B660-4120-B3B1-684EB6F485BC}"/>
              </a:ext>
            </a:extLst>
          </p:cNvPr>
          <p:cNvSpPr>
            <a:spLocks noChangeShapeType="1"/>
          </p:cNvSpPr>
          <p:nvPr/>
        </p:nvSpPr>
        <p:spPr bwMode="auto">
          <a:xfrm>
            <a:off x="7492141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Rectangle 69">
            <a:extLst>
              <a:ext uri="{FF2B5EF4-FFF2-40B4-BE49-F238E27FC236}">
                <a16:creationId xmlns:a16="http://schemas.microsoft.com/office/drawing/2014/main" id="{6A7354CC-FB5E-4D1D-9C02-481578D686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975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1" name="Line 70">
            <a:extLst>
              <a:ext uri="{FF2B5EF4-FFF2-40B4-BE49-F238E27FC236}">
                <a16:creationId xmlns:a16="http://schemas.microsoft.com/office/drawing/2014/main" id="{EE3827DA-B6A3-4903-B1D6-99465C95D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9529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2" name="Rectangle 71">
            <a:extLst>
              <a:ext uri="{FF2B5EF4-FFF2-40B4-BE49-F238E27FC236}">
                <a16:creationId xmlns:a16="http://schemas.microsoft.com/office/drawing/2014/main" id="{F93DF0F6-67BA-43AC-BE43-E29527CECF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729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3" name="Line 72">
            <a:extLst>
              <a:ext uri="{FF2B5EF4-FFF2-40B4-BE49-F238E27FC236}">
                <a16:creationId xmlns:a16="http://schemas.microsoft.com/office/drawing/2014/main" id="{BBFB2BF8-63E8-4106-9A23-2C5EC32043EE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6916" y="560474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" name="Rectangle 73">
            <a:extLst>
              <a:ext uri="{FF2B5EF4-FFF2-40B4-BE49-F238E27FC236}">
                <a16:creationId xmlns:a16="http://schemas.microsoft.com/office/drawing/2014/main" id="{EE5784FF-2F48-48CB-85B4-A0274E40C0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7704" y="574761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Line 75">
            <a:extLst>
              <a:ext uri="{FF2B5EF4-FFF2-40B4-BE49-F238E27FC236}">
                <a16:creationId xmlns:a16="http://schemas.microsoft.com/office/drawing/2014/main" id="{AE9360D4-673D-491A-AAC8-85C46CB7A1A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42391" y="1470893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Line 76">
            <a:extLst>
              <a:ext uri="{FF2B5EF4-FFF2-40B4-BE49-F238E27FC236}">
                <a16:creationId xmlns:a16="http://schemas.microsoft.com/office/drawing/2014/main" id="{3FDD2027-1745-46E1-98C1-4F9C1370518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554283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77">
            <a:extLst>
              <a:ext uri="{FF2B5EF4-FFF2-40B4-BE49-F238E27FC236}">
                <a16:creationId xmlns:a16="http://schemas.microsoft.com/office/drawing/2014/main" id="{59AF70A7-8163-49B9-B894-F2DD392078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8691" y="5449168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Line 78">
            <a:extLst>
              <a:ext uri="{FF2B5EF4-FFF2-40B4-BE49-F238E27FC236}">
                <a16:creationId xmlns:a16="http://schemas.microsoft.com/office/drawing/2014/main" id="{5F4CD6B0-DDAD-40D9-83E5-1406ECFB979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421250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79">
            <a:extLst>
              <a:ext uri="{FF2B5EF4-FFF2-40B4-BE49-F238E27FC236}">
                <a16:creationId xmlns:a16="http://schemas.microsoft.com/office/drawing/2014/main" id="{8AB965A5-7469-443C-BDAF-CB9F70747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411725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80">
            <a:extLst>
              <a:ext uri="{FF2B5EF4-FFF2-40B4-BE49-F238E27FC236}">
                <a16:creationId xmlns:a16="http://schemas.microsoft.com/office/drawing/2014/main" id="{9AA32736-8273-4D11-8DE5-EAED41AF4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287265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81">
            <a:extLst>
              <a:ext uri="{FF2B5EF4-FFF2-40B4-BE49-F238E27FC236}">
                <a16:creationId xmlns:a16="http://schemas.microsoft.com/office/drawing/2014/main" id="{1C0B052F-B5F4-45C0-92F3-2129BC7AC3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278375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Line 82">
            <a:extLst>
              <a:ext uri="{FF2B5EF4-FFF2-40B4-BE49-F238E27FC236}">
                <a16:creationId xmlns:a16="http://schemas.microsoft.com/office/drawing/2014/main" id="{777AC233-CF75-4505-81A2-6A4F9E0B5D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53491" y="154233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3" name="Rectangle 83">
            <a:extLst>
              <a:ext uri="{FF2B5EF4-FFF2-40B4-BE49-F238E27FC236}">
                <a16:creationId xmlns:a16="http://schemas.microsoft.com/office/drawing/2014/main" id="{EB62E86D-1DF3-4BAE-830A-52D6619F89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0266" y="1447081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CA114D1F-7A70-4BFE-A920-FB552ADC7854}"/>
              </a:ext>
            </a:extLst>
          </p:cNvPr>
          <p:cNvCxnSpPr/>
          <p:nvPr/>
        </p:nvCxnSpPr>
        <p:spPr>
          <a:xfrm>
            <a:off x="4863242" y="1470893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441FF533-5531-48B8-9A66-5B7603A06E02}"/>
              </a:ext>
            </a:extLst>
          </p:cNvPr>
          <p:cNvSpPr txBox="1"/>
          <p:nvPr/>
        </p:nvSpPr>
        <p:spPr>
          <a:xfrm>
            <a:off x="3227523" y="1322171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32D7E3C-4133-4439-A108-F556FF54F0C7}"/>
              </a:ext>
            </a:extLst>
          </p:cNvPr>
          <p:cNvSpPr txBox="1"/>
          <p:nvPr/>
        </p:nvSpPr>
        <p:spPr>
          <a:xfrm>
            <a:off x="5633812" y="1313508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441D20CD-7E6E-477B-9F64-2BF40CF55852}"/>
              </a:ext>
            </a:extLst>
          </p:cNvPr>
          <p:cNvCxnSpPr/>
          <p:nvPr/>
        </p:nvCxnSpPr>
        <p:spPr>
          <a:xfrm>
            <a:off x="3177316" y="1846359"/>
            <a:ext cx="1685926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CBAAC3D4-747A-4186-8F70-A4E49A1AA053}"/>
              </a:ext>
            </a:extLst>
          </p:cNvPr>
          <p:cNvCxnSpPr>
            <a:cxnSpLocks/>
          </p:cNvCxnSpPr>
          <p:nvPr/>
        </p:nvCxnSpPr>
        <p:spPr>
          <a:xfrm>
            <a:off x="4863242" y="1846632"/>
            <a:ext cx="342818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0" name="Title 1">
            <a:extLst>
              <a:ext uri="{FF2B5EF4-FFF2-40B4-BE49-F238E27FC236}">
                <a16:creationId xmlns:a16="http://schemas.microsoft.com/office/drawing/2014/main" id="{FF8E78B9-32BD-4070-A157-A0F527096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4623255-26B3-4C65-B91C-A46C4395F862}"/>
              </a:ext>
            </a:extLst>
          </p:cNvPr>
          <p:cNvSpPr txBox="1"/>
          <p:nvPr/>
        </p:nvSpPr>
        <p:spPr>
          <a:xfrm>
            <a:off x="374316" y="1447081"/>
            <a:ext cx="1604414" cy="92333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FOURIER Primary Endpoint</a:t>
            </a:r>
          </a:p>
        </p:txBody>
      </p:sp>
      <p:cxnSp>
        <p:nvCxnSpPr>
          <p:cNvPr id="79" name="Straight Arrow Connector 78">
            <a:extLst>
              <a:ext uri="{FF2B5EF4-FFF2-40B4-BE49-F238E27FC236}">
                <a16:creationId xmlns:a16="http://schemas.microsoft.com/office/drawing/2014/main" id="{95A86C9E-855B-4674-BF66-76E8386F68E1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E94AE8EE-59D9-45BA-BA33-1C78082FAF41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extBox 81">
            <a:extLst>
              <a:ext uri="{FF2B5EF4-FFF2-40B4-BE49-F238E27FC236}">
                <a16:creationId xmlns:a16="http://schemas.microsoft.com/office/drawing/2014/main" id="{F4489173-AD48-464F-819B-173C116694A8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429484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Line 55">
            <a:extLst>
              <a:ext uri="{FF2B5EF4-FFF2-40B4-BE49-F238E27FC236}">
                <a16:creationId xmlns:a16="http://schemas.microsoft.com/office/drawing/2014/main" id="{BF448676-9F5C-41EF-B1CC-FC7DD4FAD48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9541" y="556908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D70919C0-EDB0-464C-A055-F518387E9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66563" y="6009514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0506C419-126C-4B62-BBAE-1DFC2AE19716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-125289" y="3450504"/>
            <a:ext cx="489108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CV death, </a:t>
            </a:r>
            <a:r>
              <a:rPr lang="en-US" altLang="en-US" sz="1600" dirty="0">
                <a:solidFill>
                  <a:srgbClr val="000000"/>
                </a:solidFill>
              </a:rPr>
              <a:t>MI</a:t>
            </a: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 or stroke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7" name="Rectangle 36">
            <a:extLst>
              <a:ext uri="{FF2B5EF4-FFF2-40B4-BE49-F238E27FC236}">
                <a16:creationId xmlns:a16="http://schemas.microsoft.com/office/drawing/2014/main" id="{C0B39777-8A66-4C1C-9A51-2E2DB7A03C7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5482" y="6190755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Line 43">
            <a:extLst>
              <a:ext uri="{FF2B5EF4-FFF2-40B4-BE49-F238E27FC236}">
                <a16:creationId xmlns:a16="http://schemas.microsoft.com/office/drawing/2014/main" id="{0F3864B5-636A-4C7A-A00B-3491506E5726}"/>
              </a:ext>
            </a:extLst>
          </p:cNvPr>
          <p:cNvSpPr>
            <a:spLocks noChangeShapeType="1"/>
          </p:cNvSpPr>
          <p:nvPr/>
        </p:nvSpPr>
        <p:spPr bwMode="auto">
          <a:xfrm>
            <a:off x="3129541" y="5569086"/>
            <a:ext cx="6535738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44">
            <a:extLst>
              <a:ext uri="{FF2B5EF4-FFF2-40B4-BE49-F238E27FC236}">
                <a16:creationId xmlns:a16="http://schemas.microsoft.com/office/drawing/2014/main" id="{BDA30677-0E09-43AF-844F-FB7829565A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179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54">
            <a:extLst>
              <a:ext uri="{FF2B5EF4-FFF2-40B4-BE49-F238E27FC236}">
                <a16:creationId xmlns:a16="http://schemas.microsoft.com/office/drawing/2014/main" id="{D6739157-3D39-472D-A908-FFF4EF07DAC1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200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57">
            <a:extLst>
              <a:ext uri="{FF2B5EF4-FFF2-40B4-BE49-F238E27FC236}">
                <a16:creationId xmlns:a16="http://schemas.microsoft.com/office/drawing/2014/main" id="{809CF7C2-A3A9-4B8C-9AC0-E8AC35C148B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7478" y="1443173"/>
            <a:ext cx="0" cy="413385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Line 58">
            <a:extLst>
              <a:ext uri="{FF2B5EF4-FFF2-40B4-BE49-F238E27FC236}">
                <a16:creationId xmlns:a16="http://schemas.microsoft.com/office/drawing/2014/main" id="{D4029BEA-F9F7-4B0B-9CF5-020732B1FE6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55151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30">
            <a:extLst>
              <a:ext uri="{FF2B5EF4-FFF2-40B4-BE49-F238E27FC236}">
                <a16:creationId xmlns:a16="http://schemas.microsoft.com/office/drawing/2014/main" id="{25B17C6C-4F73-4C01-9C78-9B7F0EF7CE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2403" y="6033793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31">
            <a:extLst>
              <a:ext uri="{FF2B5EF4-FFF2-40B4-BE49-F238E27FC236}">
                <a16:creationId xmlns:a16="http://schemas.microsoft.com/office/drawing/2014/main" id="{C869CD83-A2D2-4F60-866E-C21A18DE34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378" y="6033793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13140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32">
            <a:extLst>
              <a:ext uri="{FF2B5EF4-FFF2-40B4-BE49-F238E27FC236}">
                <a16:creationId xmlns:a16="http://schemas.microsoft.com/office/drawing/2014/main" id="{F019E4E3-B8D5-49B9-9100-011B5220C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32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8846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33">
            <a:extLst>
              <a:ext uri="{FF2B5EF4-FFF2-40B4-BE49-F238E27FC236}">
                <a16:creationId xmlns:a16="http://schemas.microsoft.com/office/drawing/2014/main" id="{6ABE0206-B49D-4DA4-A169-C66FA2308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30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3470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34">
            <a:extLst>
              <a:ext uri="{FF2B5EF4-FFF2-40B4-BE49-F238E27FC236}">
                <a16:creationId xmlns:a16="http://schemas.microsoft.com/office/drawing/2014/main" id="{584CBC6F-30E7-4D65-BB6F-D364C36200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27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2861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35">
            <a:extLst>
              <a:ext uri="{FF2B5EF4-FFF2-40B4-BE49-F238E27FC236}">
                <a16:creationId xmlns:a16="http://schemas.microsoft.com/office/drawing/2014/main" id="{4BDE95C0-1355-45C3-BD70-91288CAF5D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25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2757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484589E4-5DBD-4EDC-8DFB-6C2F9A7D5D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0228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2621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37">
            <a:extLst>
              <a:ext uri="{FF2B5EF4-FFF2-40B4-BE49-F238E27FC236}">
                <a16:creationId xmlns:a16="http://schemas.microsoft.com/office/drawing/2014/main" id="{710BE34E-FD3F-4D56-B0DB-924644DB52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203" y="6033793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1664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38">
            <a:extLst>
              <a:ext uri="{FF2B5EF4-FFF2-40B4-BE49-F238E27FC236}">
                <a16:creationId xmlns:a16="http://schemas.microsoft.com/office/drawing/2014/main" id="{7EDF087D-33FC-4E41-8D41-90A503D28C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566" y="6033793"/>
            <a:ext cx="304800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216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Rectangle 39">
            <a:extLst>
              <a:ext uri="{FF2B5EF4-FFF2-40B4-BE49-F238E27FC236}">
                <a16:creationId xmlns:a16="http://schemas.microsoft.com/office/drawing/2014/main" id="{E62E5F53-01CF-4699-ACDC-22A78C9158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2403" y="6217943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3" name="Rectangle 40">
            <a:extLst>
              <a:ext uri="{FF2B5EF4-FFF2-40B4-BE49-F238E27FC236}">
                <a16:creationId xmlns:a16="http://schemas.microsoft.com/office/drawing/2014/main" id="{CA0EC6C2-7448-4C1D-87DE-72294A2B59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1378" y="6217943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13240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Rectangle 41">
            <a:extLst>
              <a:ext uri="{FF2B5EF4-FFF2-40B4-BE49-F238E27FC236}">
                <a16:creationId xmlns:a16="http://schemas.microsoft.com/office/drawing/2014/main" id="{55C01C38-EAB7-4F1C-905E-B1CDFA53FA6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0432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9051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Rectangle 42">
            <a:extLst>
              <a:ext uri="{FF2B5EF4-FFF2-40B4-BE49-F238E27FC236}">
                <a16:creationId xmlns:a16="http://schemas.microsoft.com/office/drawing/2014/main" id="{73A733A7-B82C-4CC2-9F8D-64CA76A656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330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3617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Rectangle 43">
            <a:extLst>
              <a:ext uri="{FF2B5EF4-FFF2-40B4-BE49-F238E27FC236}">
                <a16:creationId xmlns:a16="http://schemas.microsoft.com/office/drawing/2014/main" id="{80747DAA-DD66-4088-A58E-1BE8159205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227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Rectangle 44">
            <a:extLst>
              <a:ext uri="{FF2B5EF4-FFF2-40B4-BE49-F238E27FC236}">
                <a16:creationId xmlns:a16="http://schemas.microsoft.com/office/drawing/2014/main" id="{87E15FDA-496A-46B3-A5B6-BEA78C5108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125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Rectangle 45">
            <a:extLst>
              <a:ext uri="{FF2B5EF4-FFF2-40B4-BE49-F238E27FC236}">
                <a16:creationId xmlns:a16="http://schemas.microsoft.com/office/drawing/2014/main" id="{0AD9F98E-E438-4084-8CCD-1D9D3E26B0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60228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2810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Rectangle 46">
            <a:extLst>
              <a:ext uri="{FF2B5EF4-FFF2-40B4-BE49-F238E27FC236}">
                <a16:creationId xmlns:a16="http://schemas.microsoft.com/office/drawing/2014/main" id="{7DCE2D15-DC1D-405D-9BC5-873F984A8F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49203" y="6217943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1746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0" name="Rectangle 47">
            <a:extLst>
              <a:ext uri="{FF2B5EF4-FFF2-40B4-BE49-F238E27FC236}">
                <a16:creationId xmlns:a16="http://schemas.microsoft.com/office/drawing/2014/main" id="{319B2BC5-C59D-49AF-88F6-9D6F9825A3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90566" y="6217943"/>
            <a:ext cx="304800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185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Rectangle 50">
            <a:extLst>
              <a:ext uri="{FF2B5EF4-FFF2-40B4-BE49-F238E27FC236}">
                <a16:creationId xmlns:a16="http://schemas.microsoft.com/office/drawing/2014/main" id="{65D7E27A-B19D-4EE1-9A31-332D05E7AC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0228" y="5795668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Freeform 51">
            <a:extLst>
              <a:ext uri="{FF2B5EF4-FFF2-40B4-BE49-F238E27FC236}">
                <a16:creationId xmlns:a16="http://schemas.microsoft.com/office/drawing/2014/main" id="{B2048EFA-91B3-44B7-BDC7-AD6B2659D564}"/>
              </a:ext>
            </a:extLst>
          </p:cNvPr>
          <p:cNvSpPr>
            <a:spLocks/>
          </p:cNvSpPr>
          <p:nvPr/>
        </p:nvSpPr>
        <p:spPr bwMode="auto">
          <a:xfrm>
            <a:off x="3351791" y="1736861"/>
            <a:ext cx="5510213" cy="3778250"/>
          </a:xfrm>
          <a:custGeom>
            <a:avLst/>
            <a:gdLst>
              <a:gd name="T0" fmla="*/ 9 w 617"/>
              <a:gd name="T1" fmla="*/ 415 h 423"/>
              <a:gd name="T2" fmla="*/ 17 w 617"/>
              <a:gd name="T3" fmla="*/ 406 h 423"/>
              <a:gd name="T4" fmla="*/ 25 w 617"/>
              <a:gd name="T5" fmla="*/ 396 h 423"/>
              <a:gd name="T6" fmla="*/ 33 w 617"/>
              <a:gd name="T7" fmla="*/ 388 h 423"/>
              <a:gd name="T8" fmla="*/ 40 w 617"/>
              <a:gd name="T9" fmla="*/ 381 h 423"/>
              <a:gd name="T10" fmla="*/ 48 w 617"/>
              <a:gd name="T11" fmla="*/ 372 h 423"/>
              <a:gd name="T12" fmla="*/ 56 w 617"/>
              <a:gd name="T13" fmla="*/ 363 h 423"/>
              <a:gd name="T14" fmla="*/ 64 w 617"/>
              <a:gd name="T15" fmla="*/ 354 h 423"/>
              <a:gd name="T16" fmla="*/ 72 w 617"/>
              <a:gd name="T17" fmla="*/ 346 h 423"/>
              <a:gd name="T18" fmla="*/ 82 w 617"/>
              <a:gd name="T19" fmla="*/ 339 h 423"/>
              <a:gd name="T20" fmla="*/ 91 w 617"/>
              <a:gd name="T21" fmla="*/ 330 h 423"/>
              <a:gd name="T22" fmla="*/ 99 w 617"/>
              <a:gd name="T23" fmla="*/ 322 h 423"/>
              <a:gd name="T24" fmla="*/ 104 w 617"/>
              <a:gd name="T25" fmla="*/ 317 h 423"/>
              <a:gd name="T26" fmla="*/ 110 w 617"/>
              <a:gd name="T27" fmla="*/ 314 h 423"/>
              <a:gd name="T28" fmla="*/ 115 w 617"/>
              <a:gd name="T29" fmla="*/ 309 h 423"/>
              <a:gd name="T30" fmla="*/ 121 w 617"/>
              <a:gd name="T31" fmla="*/ 305 h 423"/>
              <a:gd name="T32" fmla="*/ 126 w 617"/>
              <a:gd name="T33" fmla="*/ 301 h 423"/>
              <a:gd name="T34" fmla="*/ 131 w 617"/>
              <a:gd name="T35" fmla="*/ 295 h 423"/>
              <a:gd name="T36" fmla="*/ 136 w 617"/>
              <a:gd name="T37" fmla="*/ 290 h 423"/>
              <a:gd name="T38" fmla="*/ 141 w 617"/>
              <a:gd name="T39" fmla="*/ 286 h 423"/>
              <a:gd name="T40" fmla="*/ 146 w 617"/>
              <a:gd name="T41" fmla="*/ 281 h 423"/>
              <a:gd name="T42" fmla="*/ 152 w 617"/>
              <a:gd name="T43" fmla="*/ 275 h 423"/>
              <a:gd name="T44" fmla="*/ 157 w 617"/>
              <a:gd name="T45" fmla="*/ 271 h 423"/>
              <a:gd name="T46" fmla="*/ 164 w 617"/>
              <a:gd name="T47" fmla="*/ 268 h 423"/>
              <a:gd name="T48" fmla="*/ 169 w 617"/>
              <a:gd name="T49" fmla="*/ 263 h 423"/>
              <a:gd name="T50" fmla="*/ 175 w 617"/>
              <a:gd name="T51" fmla="*/ 258 h 423"/>
              <a:gd name="T52" fmla="*/ 181 w 617"/>
              <a:gd name="T53" fmla="*/ 252 h 423"/>
              <a:gd name="T54" fmla="*/ 187 w 617"/>
              <a:gd name="T55" fmla="*/ 246 h 423"/>
              <a:gd name="T56" fmla="*/ 193 w 617"/>
              <a:gd name="T57" fmla="*/ 242 h 423"/>
              <a:gd name="T58" fmla="*/ 199 w 617"/>
              <a:gd name="T59" fmla="*/ 235 h 423"/>
              <a:gd name="T60" fmla="*/ 205 w 617"/>
              <a:gd name="T61" fmla="*/ 230 h 423"/>
              <a:gd name="T62" fmla="*/ 212 w 617"/>
              <a:gd name="T63" fmla="*/ 225 h 423"/>
              <a:gd name="T64" fmla="*/ 218 w 617"/>
              <a:gd name="T65" fmla="*/ 218 h 423"/>
              <a:gd name="T66" fmla="*/ 225 w 617"/>
              <a:gd name="T67" fmla="*/ 214 h 423"/>
              <a:gd name="T68" fmla="*/ 233 w 617"/>
              <a:gd name="T69" fmla="*/ 210 h 423"/>
              <a:gd name="T70" fmla="*/ 240 w 617"/>
              <a:gd name="T71" fmla="*/ 205 h 423"/>
              <a:gd name="T72" fmla="*/ 247 w 617"/>
              <a:gd name="T73" fmla="*/ 199 h 423"/>
              <a:gd name="T74" fmla="*/ 255 w 617"/>
              <a:gd name="T75" fmla="*/ 193 h 423"/>
              <a:gd name="T76" fmla="*/ 266 w 617"/>
              <a:gd name="T77" fmla="*/ 185 h 423"/>
              <a:gd name="T78" fmla="*/ 285 w 617"/>
              <a:gd name="T79" fmla="*/ 165 h 423"/>
              <a:gd name="T80" fmla="*/ 310 w 617"/>
              <a:gd name="T81" fmla="*/ 146 h 423"/>
              <a:gd name="T82" fmla="*/ 338 w 617"/>
              <a:gd name="T83" fmla="*/ 129 h 423"/>
              <a:gd name="T84" fmla="*/ 373 w 617"/>
              <a:gd name="T85" fmla="*/ 113 h 423"/>
              <a:gd name="T86" fmla="*/ 402 w 617"/>
              <a:gd name="T87" fmla="*/ 100 h 423"/>
              <a:gd name="T88" fmla="*/ 431 w 617"/>
              <a:gd name="T89" fmla="*/ 85 h 423"/>
              <a:gd name="T90" fmla="*/ 456 w 617"/>
              <a:gd name="T91" fmla="*/ 71 h 423"/>
              <a:gd name="T92" fmla="*/ 469 w 617"/>
              <a:gd name="T93" fmla="*/ 68 h 423"/>
              <a:gd name="T94" fmla="*/ 483 w 617"/>
              <a:gd name="T95" fmla="*/ 61 h 423"/>
              <a:gd name="T96" fmla="*/ 494 w 617"/>
              <a:gd name="T97" fmla="*/ 55 h 423"/>
              <a:gd name="T98" fmla="*/ 502 w 617"/>
              <a:gd name="T99" fmla="*/ 49 h 423"/>
              <a:gd name="T100" fmla="*/ 510 w 617"/>
              <a:gd name="T101" fmla="*/ 47 h 423"/>
              <a:gd name="T102" fmla="*/ 518 w 617"/>
              <a:gd name="T103" fmla="*/ 43 h 423"/>
              <a:gd name="T104" fmla="*/ 525 w 617"/>
              <a:gd name="T105" fmla="*/ 39 h 423"/>
              <a:gd name="T106" fmla="*/ 534 w 617"/>
              <a:gd name="T107" fmla="*/ 37 h 423"/>
              <a:gd name="T108" fmla="*/ 542 w 617"/>
              <a:gd name="T109" fmla="*/ 31 h 423"/>
              <a:gd name="T110" fmla="*/ 550 w 617"/>
              <a:gd name="T111" fmla="*/ 28 h 423"/>
              <a:gd name="T112" fmla="*/ 558 w 617"/>
              <a:gd name="T113" fmla="*/ 25 h 423"/>
              <a:gd name="T114" fmla="*/ 566 w 617"/>
              <a:gd name="T115" fmla="*/ 21 h 423"/>
              <a:gd name="T116" fmla="*/ 575 w 617"/>
              <a:gd name="T117" fmla="*/ 19 h 423"/>
              <a:gd name="T118" fmla="*/ 583 w 617"/>
              <a:gd name="T119" fmla="*/ 17 h 423"/>
              <a:gd name="T120" fmla="*/ 592 w 617"/>
              <a:gd name="T121" fmla="*/ 12 h 423"/>
              <a:gd name="T122" fmla="*/ 600 w 617"/>
              <a:gd name="T123" fmla="*/ 8 h 423"/>
              <a:gd name="T124" fmla="*/ 609 w 617"/>
              <a:gd name="T125" fmla="*/ 8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423">
                <a:moveTo>
                  <a:pt x="0" y="423"/>
                </a:move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0" y="423"/>
                </a:lnTo>
                <a:lnTo>
                  <a:pt x="1" y="423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1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2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20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3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4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9"/>
                </a:lnTo>
                <a:lnTo>
                  <a:pt x="5" y="418"/>
                </a:lnTo>
                <a:lnTo>
                  <a:pt x="5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8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7"/>
                </a:lnTo>
                <a:lnTo>
                  <a:pt x="6" y="416"/>
                </a:lnTo>
                <a:lnTo>
                  <a:pt x="6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7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6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8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5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9" y="414"/>
                </a:lnTo>
                <a:lnTo>
                  <a:pt x="10" y="414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3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0" y="412"/>
                </a:lnTo>
                <a:lnTo>
                  <a:pt x="11" y="412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1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1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2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10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3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9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4" y="408"/>
                </a:lnTo>
                <a:lnTo>
                  <a:pt x="15" y="408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5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7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6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6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7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5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4"/>
                </a:lnTo>
                <a:lnTo>
                  <a:pt x="18" y="403"/>
                </a:lnTo>
                <a:lnTo>
                  <a:pt x="18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3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19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2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0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1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1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400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2" y="399"/>
                </a:lnTo>
                <a:lnTo>
                  <a:pt x="23" y="399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3" y="398"/>
                </a:lnTo>
                <a:lnTo>
                  <a:pt x="24" y="398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4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7"/>
                </a:lnTo>
                <a:lnTo>
                  <a:pt x="25" y="396"/>
                </a:lnTo>
                <a:lnTo>
                  <a:pt x="25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6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6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7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5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8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4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29" y="393"/>
                </a:lnTo>
                <a:lnTo>
                  <a:pt x="30" y="393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2"/>
                </a:lnTo>
                <a:lnTo>
                  <a:pt x="30" y="391"/>
                </a:lnTo>
                <a:lnTo>
                  <a:pt x="30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1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1" y="390"/>
                </a:lnTo>
                <a:lnTo>
                  <a:pt x="32" y="390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9"/>
                </a:lnTo>
                <a:lnTo>
                  <a:pt x="32" y="388"/>
                </a:lnTo>
                <a:lnTo>
                  <a:pt x="32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8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3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4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5" y="387"/>
                </a:lnTo>
                <a:lnTo>
                  <a:pt x="36" y="387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6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6" y="385"/>
                </a:lnTo>
                <a:lnTo>
                  <a:pt x="37" y="385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7" y="384"/>
                </a:lnTo>
                <a:lnTo>
                  <a:pt x="38" y="384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3"/>
                </a:lnTo>
                <a:lnTo>
                  <a:pt x="38" y="382"/>
                </a:lnTo>
                <a:lnTo>
                  <a:pt x="38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39" y="382"/>
                </a:lnTo>
                <a:lnTo>
                  <a:pt x="40" y="382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0" y="381"/>
                </a:lnTo>
                <a:lnTo>
                  <a:pt x="41" y="381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1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80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2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9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3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8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4" y="377"/>
                </a:lnTo>
                <a:lnTo>
                  <a:pt x="45" y="377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5" y="376"/>
                </a:lnTo>
                <a:lnTo>
                  <a:pt x="46" y="376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5"/>
                </a:lnTo>
                <a:lnTo>
                  <a:pt x="46" y="374"/>
                </a:lnTo>
                <a:lnTo>
                  <a:pt x="46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4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7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3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8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2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49" y="371"/>
                </a:lnTo>
                <a:lnTo>
                  <a:pt x="50" y="371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0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70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1" y="369"/>
                </a:lnTo>
                <a:lnTo>
                  <a:pt x="52" y="369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2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8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3" y="367"/>
                </a:lnTo>
                <a:lnTo>
                  <a:pt x="54" y="367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6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4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5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5" y="364"/>
                </a:lnTo>
                <a:lnTo>
                  <a:pt x="56" y="364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3"/>
                </a:lnTo>
                <a:lnTo>
                  <a:pt x="56" y="362"/>
                </a:lnTo>
                <a:lnTo>
                  <a:pt x="56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2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7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8" y="361"/>
                </a:lnTo>
                <a:lnTo>
                  <a:pt x="59" y="361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60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59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9"/>
                </a:lnTo>
                <a:lnTo>
                  <a:pt x="60" y="358"/>
                </a:lnTo>
                <a:lnTo>
                  <a:pt x="60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1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8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2" y="357"/>
                </a:lnTo>
                <a:lnTo>
                  <a:pt x="63" y="357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3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6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5"/>
                </a:lnTo>
                <a:lnTo>
                  <a:pt x="64" y="354"/>
                </a:lnTo>
                <a:lnTo>
                  <a:pt x="64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4"/>
                </a:lnTo>
                <a:lnTo>
                  <a:pt x="65" y="353"/>
                </a:lnTo>
                <a:lnTo>
                  <a:pt x="65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3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6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2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7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1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8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50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9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69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8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0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7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1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2" y="346"/>
                </a:lnTo>
                <a:lnTo>
                  <a:pt x="73" y="346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3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5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4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5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3"/>
                </a:lnTo>
                <a:lnTo>
                  <a:pt x="76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3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7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8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2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79" y="341"/>
                </a:lnTo>
                <a:lnTo>
                  <a:pt x="80" y="341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40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0" y="339"/>
                </a:lnTo>
                <a:lnTo>
                  <a:pt x="81" y="339"/>
                </a:lnTo>
                <a:lnTo>
                  <a:pt x="81" y="339"/>
                </a:lnTo>
                <a:lnTo>
                  <a:pt x="81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9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2" y="338"/>
                </a:lnTo>
                <a:lnTo>
                  <a:pt x="83" y="338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3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7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4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6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5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5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6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7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4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3"/>
                </a:lnTo>
                <a:lnTo>
                  <a:pt x="88" y="332"/>
                </a:lnTo>
                <a:lnTo>
                  <a:pt x="88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2"/>
                </a:lnTo>
                <a:lnTo>
                  <a:pt x="89" y="331"/>
                </a:lnTo>
                <a:lnTo>
                  <a:pt x="89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1"/>
                </a:lnTo>
                <a:lnTo>
                  <a:pt x="90" y="330"/>
                </a:lnTo>
                <a:lnTo>
                  <a:pt x="90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30"/>
                </a:lnTo>
                <a:lnTo>
                  <a:pt x="91" y="329"/>
                </a:lnTo>
                <a:lnTo>
                  <a:pt x="91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9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2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8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7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3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6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4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5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5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6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4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7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8" y="323"/>
                </a:lnTo>
                <a:lnTo>
                  <a:pt x="99" y="323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2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99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0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1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20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1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2" y="319"/>
                </a:lnTo>
                <a:lnTo>
                  <a:pt x="103" y="319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8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3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4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7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5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6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7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6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8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09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5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0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4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1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3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2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3" y="312"/>
                </a:lnTo>
                <a:lnTo>
                  <a:pt x="114" y="312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4" y="311"/>
                </a:lnTo>
                <a:lnTo>
                  <a:pt x="115" y="311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10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5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9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6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8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7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8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19" y="307"/>
                </a:lnTo>
                <a:lnTo>
                  <a:pt x="120" y="307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6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0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5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1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2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4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3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3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4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2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5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1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6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300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9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7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8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8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29" y="297"/>
                </a:lnTo>
                <a:lnTo>
                  <a:pt x="130" y="297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6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0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5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1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4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2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3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3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2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4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1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5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90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6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7" y="289"/>
                </a:lnTo>
                <a:lnTo>
                  <a:pt x="138" y="289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8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8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39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7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0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6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1" y="285"/>
                </a:lnTo>
                <a:lnTo>
                  <a:pt x="142" y="285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4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2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3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3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4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5" y="282"/>
                </a:lnTo>
                <a:lnTo>
                  <a:pt x="146" y="282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6" y="281"/>
                </a:lnTo>
                <a:lnTo>
                  <a:pt x="147" y="281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7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80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8" y="279"/>
                </a:lnTo>
                <a:lnTo>
                  <a:pt x="149" y="279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49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8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7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0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1" y="276"/>
                </a:lnTo>
                <a:lnTo>
                  <a:pt x="152" y="276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5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2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4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3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4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3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5" y="272"/>
                </a:lnTo>
                <a:lnTo>
                  <a:pt x="156" y="272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6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7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8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1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59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70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0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9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1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2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3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4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8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5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7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6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6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7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5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8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4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69" y="263"/>
                </a:lnTo>
                <a:lnTo>
                  <a:pt x="170" y="263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0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1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2" y="262"/>
                </a:lnTo>
                <a:lnTo>
                  <a:pt x="173" y="262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1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3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60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4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9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5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8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7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6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7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6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5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8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4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79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0" y="253"/>
                </a:lnTo>
                <a:lnTo>
                  <a:pt x="181" y="253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1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2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2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1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3" y="250"/>
                </a:lnTo>
                <a:lnTo>
                  <a:pt x="184" y="250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9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4" y="248"/>
                </a:lnTo>
                <a:lnTo>
                  <a:pt x="185" y="248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5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7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6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7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6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8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89" y="245"/>
                </a:lnTo>
                <a:lnTo>
                  <a:pt x="190" y="245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4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0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3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1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2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2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3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40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4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9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5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6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8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7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7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8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6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199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0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5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4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1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3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2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2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3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1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4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30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5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9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6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8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7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8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09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7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0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6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1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5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2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4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3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3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4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2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5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1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20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6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7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9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8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8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19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7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0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6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1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5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2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3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4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5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4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6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3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7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8" y="212"/>
                </a:lnTo>
                <a:lnTo>
                  <a:pt x="229" y="212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29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0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1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1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2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10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3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4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9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5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6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8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7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7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8" y="206"/>
                </a:lnTo>
                <a:lnTo>
                  <a:pt x="239" y="206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39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0" y="205"/>
                </a:lnTo>
                <a:lnTo>
                  <a:pt x="241" y="205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4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3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1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2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2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3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1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4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200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5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6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9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8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7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8" y="197"/>
                </a:lnTo>
                <a:lnTo>
                  <a:pt x="249" y="197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6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49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0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1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5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2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3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4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4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3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5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6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2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7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1"/>
                </a:lnTo>
                <a:lnTo>
                  <a:pt x="258" y="190"/>
                </a:lnTo>
                <a:lnTo>
                  <a:pt x="258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90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9"/>
                </a:lnTo>
                <a:lnTo>
                  <a:pt x="259" y="188"/>
                </a:lnTo>
                <a:lnTo>
                  <a:pt x="259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0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8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1" y="187"/>
                </a:lnTo>
                <a:lnTo>
                  <a:pt x="262" y="187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2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3" y="186"/>
                </a:lnTo>
                <a:lnTo>
                  <a:pt x="264" y="186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4" y="185"/>
                </a:lnTo>
                <a:lnTo>
                  <a:pt x="265" y="185"/>
                </a:lnTo>
                <a:lnTo>
                  <a:pt x="265" y="185"/>
                </a:lnTo>
                <a:lnTo>
                  <a:pt x="265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6" y="185"/>
                </a:lnTo>
                <a:lnTo>
                  <a:pt x="267" y="185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7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4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8" y="183"/>
                </a:lnTo>
                <a:lnTo>
                  <a:pt x="269" y="183"/>
                </a:lnTo>
                <a:lnTo>
                  <a:pt x="269" y="182"/>
                </a:lnTo>
                <a:lnTo>
                  <a:pt x="269" y="182"/>
                </a:lnTo>
                <a:lnTo>
                  <a:pt x="269" y="182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8"/>
                </a:lnTo>
                <a:lnTo>
                  <a:pt x="269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8"/>
                </a:lnTo>
                <a:lnTo>
                  <a:pt x="270" y="176"/>
                </a:lnTo>
                <a:lnTo>
                  <a:pt x="270" y="176"/>
                </a:lnTo>
                <a:lnTo>
                  <a:pt x="271" y="176"/>
                </a:lnTo>
                <a:lnTo>
                  <a:pt x="271" y="176"/>
                </a:lnTo>
                <a:lnTo>
                  <a:pt x="271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2" y="176"/>
                </a:lnTo>
                <a:lnTo>
                  <a:pt x="274" y="176"/>
                </a:lnTo>
                <a:lnTo>
                  <a:pt x="274" y="175"/>
                </a:lnTo>
                <a:lnTo>
                  <a:pt x="274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4"/>
                </a:lnTo>
                <a:lnTo>
                  <a:pt x="275" y="174"/>
                </a:lnTo>
                <a:lnTo>
                  <a:pt x="276" y="174"/>
                </a:lnTo>
                <a:lnTo>
                  <a:pt x="276" y="174"/>
                </a:lnTo>
                <a:lnTo>
                  <a:pt x="276" y="174"/>
                </a:lnTo>
                <a:lnTo>
                  <a:pt x="277" y="174"/>
                </a:lnTo>
                <a:lnTo>
                  <a:pt x="277" y="173"/>
                </a:lnTo>
                <a:lnTo>
                  <a:pt x="277" y="173"/>
                </a:lnTo>
                <a:lnTo>
                  <a:pt x="277" y="173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1"/>
                </a:lnTo>
                <a:lnTo>
                  <a:pt x="278" y="171"/>
                </a:lnTo>
                <a:lnTo>
                  <a:pt x="279" y="171"/>
                </a:lnTo>
                <a:lnTo>
                  <a:pt x="279" y="171"/>
                </a:lnTo>
                <a:lnTo>
                  <a:pt x="279" y="171"/>
                </a:lnTo>
                <a:lnTo>
                  <a:pt x="280" y="171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0" y="170"/>
                </a:lnTo>
                <a:lnTo>
                  <a:pt x="281" y="170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9"/>
                </a:lnTo>
                <a:lnTo>
                  <a:pt x="281" y="168"/>
                </a:lnTo>
                <a:lnTo>
                  <a:pt x="281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8"/>
                </a:lnTo>
                <a:lnTo>
                  <a:pt x="282" y="167"/>
                </a:lnTo>
                <a:lnTo>
                  <a:pt x="282" y="167"/>
                </a:lnTo>
                <a:lnTo>
                  <a:pt x="283" y="167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3" y="166"/>
                </a:lnTo>
                <a:lnTo>
                  <a:pt x="284" y="166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4" y="165"/>
                </a:lnTo>
                <a:lnTo>
                  <a:pt x="285" y="165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5" y="164"/>
                </a:lnTo>
                <a:lnTo>
                  <a:pt x="286" y="164"/>
                </a:lnTo>
                <a:lnTo>
                  <a:pt x="286" y="164"/>
                </a:lnTo>
                <a:lnTo>
                  <a:pt x="286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4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3"/>
                </a:lnTo>
                <a:lnTo>
                  <a:pt x="287" y="162"/>
                </a:lnTo>
                <a:lnTo>
                  <a:pt x="287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2"/>
                </a:lnTo>
                <a:lnTo>
                  <a:pt x="288" y="161"/>
                </a:lnTo>
                <a:lnTo>
                  <a:pt x="288" y="161"/>
                </a:lnTo>
                <a:lnTo>
                  <a:pt x="288" y="161"/>
                </a:lnTo>
                <a:lnTo>
                  <a:pt x="288" y="160"/>
                </a:lnTo>
                <a:lnTo>
                  <a:pt x="288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89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60"/>
                </a:lnTo>
                <a:lnTo>
                  <a:pt x="290" y="158"/>
                </a:lnTo>
                <a:lnTo>
                  <a:pt x="290" y="158"/>
                </a:lnTo>
                <a:lnTo>
                  <a:pt x="292" y="158"/>
                </a:lnTo>
                <a:lnTo>
                  <a:pt x="292" y="158"/>
                </a:lnTo>
                <a:lnTo>
                  <a:pt x="292" y="158"/>
                </a:lnTo>
                <a:lnTo>
                  <a:pt x="293" y="158"/>
                </a:lnTo>
                <a:lnTo>
                  <a:pt x="293" y="158"/>
                </a:lnTo>
                <a:lnTo>
                  <a:pt x="293" y="158"/>
                </a:lnTo>
                <a:lnTo>
                  <a:pt x="294" y="158"/>
                </a:lnTo>
                <a:lnTo>
                  <a:pt x="294" y="157"/>
                </a:lnTo>
                <a:lnTo>
                  <a:pt x="294" y="157"/>
                </a:lnTo>
                <a:lnTo>
                  <a:pt x="295" y="157"/>
                </a:lnTo>
                <a:lnTo>
                  <a:pt x="295" y="156"/>
                </a:lnTo>
                <a:lnTo>
                  <a:pt x="295" y="156"/>
                </a:lnTo>
                <a:lnTo>
                  <a:pt x="296" y="156"/>
                </a:lnTo>
                <a:lnTo>
                  <a:pt x="296" y="155"/>
                </a:lnTo>
                <a:lnTo>
                  <a:pt x="296" y="155"/>
                </a:lnTo>
                <a:lnTo>
                  <a:pt x="297" y="155"/>
                </a:lnTo>
                <a:lnTo>
                  <a:pt x="297" y="154"/>
                </a:lnTo>
                <a:lnTo>
                  <a:pt x="297" y="154"/>
                </a:lnTo>
                <a:lnTo>
                  <a:pt x="297" y="154"/>
                </a:lnTo>
                <a:lnTo>
                  <a:pt x="297" y="153"/>
                </a:lnTo>
                <a:lnTo>
                  <a:pt x="297" y="153"/>
                </a:lnTo>
                <a:lnTo>
                  <a:pt x="297" y="153"/>
                </a:lnTo>
                <a:lnTo>
                  <a:pt x="297" y="152"/>
                </a:lnTo>
                <a:lnTo>
                  <a:pt x="297" y="152"/>
                </a:lnTo>
                <a:lnTo>
                  <a:pt x="298" y="152"/>
                </a:lnTo>
                <a:lnTo>
                  <a:pt x="298" y="152"/>
                </a:lnTo>
                <a:lnTo>
                  <a:pt x="298" y="152"/>
                </a:lnTo>
                <a:lnTo>
                  <a:pt x="299" y="152"/>
                </a:lnTo>
                <a:lnTo>
                  <a:pt x="299" y="151"/>
                </a:lnTo>
                <a:lnTo>
                  <a:pt x="299" y="151"/>
                </a:lnTo>
                <a:lnTo>
                  <a:pt x="299" y="151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299" y="150"/>
                </a:lnTo>
                <a:lnTo>
                  <a:pt x="301" y="150"/>
                </a:lnTo>
                <a:lnTo>
                  <a:pt x="301" y="150"/>
                </a:lnTo>
                <a:lnTo>
                  <a:pt x="301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2" y="150"/>
                </a:lnTo>
                <a:lnTo>
                  <a:pt x="303" y="150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3" y="149"/>
                </a:lnTo>
                <a:lnTo>
                  <a:pt x="305" y="149"/>
                </a:lnTo>
                <a:lnTo>
                  <a:pt x="305" y="149"/>
                </a:lnTo>
                <a:lnTo>
                  <a:pt x="305" y="149"/>
                </a:lnTo>
                <a:lnTo>
                  <a:pt x="306" y="149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6" y="148"/>
                </a:lnTo>
                <a:lnTo>
                  <a:pt x="307" y="148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7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7"/>
                </a:lnTo>
                <a:lnTo>
                  <a:pt x="308" y="146"/>
                </a:lnTo>
                <a:lnTo>
                  <a:pt x="308" y="146"/>
                </a:lnTo>
                <a:lnTo>
                  <a:pt x="310" y="146"/>
                </a:lnTo>
                <a:lnTo>
                  <a:pt x="310" y="146"/>
                </a:lnTo>
                <a:lnTo>
                  <a:pt x="310" y="146"/>
                </a:lnTo>
                <a:lnTo>
                  <a:pt x="311" y="146"/>
                </a:lnTo>
                <a:lnTo>
                  <a:pt x="311" y="145"/>
                </a:lnTo>
                <a:lnTo>
                  <a:pt x="311" y="145"/>
                </a:lnTo>
                <a:lnTo>
                  <a:pt x="311" y="145"/>
                </a:lnTo>
                <a:lnTo>
                  <a:pt x="311" y="144"/>
                </a:lnTo>
                <a:lnTo>
                  <a:pt x="311" y="144"/>
                </a:lnTo>
                <a:lnTo>
                  <a:pt x="311" y="144"/>
                </a:lnTo>
                <a:lnTo>
                  <a:pt x="311" y="143"/>
                </a:lnTo>
                <a:lnTo>
                  <a:pt x="311" y="143"/>
                </a:lnTo>
                <a:lnTo>
                  <a:pt x="311" y="143"/>
                </a:lnTo>
                <a:lnTo>
                  <a:pt x="311" y="142"/>
                </a:lnTo>
                <a:lnTo>
                  <a:pt x="311" y="142"/>
                </a:lnTo>
                <a:lnTo>
                  <a:pt x="312" y="142"/>
                </a:lnTo>
                <a:lnTo>
                  <a:pt x="312" y="142"/>
                </a:lnTo>
                <a:lnTo>
                  <a:pt x="312" y="142"/>
                </a:lnTo>
                <a:lnTo>
                  <a:pt x="313" y="142"/>
                </a:lnTo>
                <a:lnTo>
                  <a:pt x="313" y="141"/>
                </a:lnTo>
                <a:lnTo>
                  <a:pt x="313" y="141"/>
                </a:lnTo>
                <a:lnTo>
                  <a:pt x="313" y="141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3" y="140"/>
                </a:lnTo>
                <a:lnTo>
                  <a:pt x="316" y="140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6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8"/>
                </a:lnTo>
                <a:lnTo>
                  <a:pt x="318" y="137"/>
                </a:lnTo>
                <a:lnTo>
                  <a:pt x="318" y="137"/>
                </a:lnTo>
                <a:lnTo>
                  <a:pt x="318" y="137"/>
                </a:lnTo>
                <a:lnTo>
                  <a:pt x="318" y="136"/>
                </a:lnTo>
                <a:lnTo>
                  <a:pt x="318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19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0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6"/>
                </a:lnTo>
                <a:lnTo>
                  <a:pt x="321" y="135"/>
                </a:lnTo>
                <a:lnTo>
                  <a:pt x="321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5"/>
                </a:lnTo>
                <a:lnTo>
                  <a:pt x="322" y="134"/>
                </a:lnTo>
                <a:lnTo>
                  <a:pt x="322" y="134"/>
                </a:lnTo>
                <a:lnTo>
                  <a:pt x="323" y="134"/>
                </a:lnTo>
                <a:lnTo>
                  <a:pt x="323" y="134"/>
                </a:lnTo>
                <a:lnTo>
                  <a:pt x="323" y="134"/>
                </a:lnTo>
                <a:lnTo>
                  <a:pt x="326" y="134"/>
                </a:lnTo>
                <a:lnTo>
                  <a:pt x="326" y="134"/>
                </a:lnTo>
                <a:lnTo>
                  <a:pt x="326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7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4"/>
                </a:lnTo>
                <a:lnTo>
                  <a:pt x="329" y="133"/>
                </a:lnTo>
                <a:lnTo>
                  <a:pt x="329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3"/>
                </a:lnTo>
                <a:lnTo>
                  <a:pt x="330" y="132"/>
                </a:lnTo>
                <a:lnTo>
                  <a:pt x="330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2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2"/>
                </a:lnTo>
                <a:lnTo>
                  <a:pt x="334" y="131"/>
                </a:lnTo>
                <a:lnTo>
                  <a:pt x="334" y="131"/>
                </a:lnTo>
                <a:lnTo>
                  <a:pt x="334" y="131"/>
                </a:lnTo>
                <a:lnTo>
                  <a:pt x="334" y="130"/>
                </a:lnTo>
                <a:lnTo>
                  <a:pt x="334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5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30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6" y="129"/>
                </a:lnTo>
                <a:lnTo>
                  <a:pt x="338" y="129"/>
                </a:lnTo>
                <a:lnTo>
                  <a:pt x="338" y="129"/>
                </a:lnTo>
                <a:lnTo>
                  <a:pt x="338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9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39" y="128"/>
                </a:lnTo>
                <a:lnTo>
                  <a:pt x="340" y="128"/>
                </a:lnTo>
                <a:lnTo>
                  <a:pt x="340" y="128"/>
                </a:lnTo>
                <a:lnTo>
                  <a:pt x="340" y="128"/>
                </a:lnTo>
                <a:lnTo>
                  <a:pt x="341" y="128"/>
                </a:lnTo>
                <a:lnTo>
                  <a:pt x="341" y="127"/>
                </a:lnTo>
                <a:lnTo>
                  <a:pt x="341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7"/>
                </a:lnTo>
                <a:lnTo>
                  <a:pt x="342" y="126"/>
                </a:lnTo>
                <a:lnTo>
                  <a:pt x="342" y="126"/>
                </a:lnTo>
                <a:lnTo>
                  <a:pt x="342" y="126"/>
                </a:lnTo>
                <a:lnTo>
                  <a:pt x="342" y="125"/>
                </a:lnTo>
                <a:lnTo>
                  <a:pt x="342" y="125"/>
                </a:lnTo>
                <a:lnTo>
                  <a:pt x="343" y="125"/>
                </a:lnTo>
                <a:lnTo>
                  <a:pt x="343" y="125"/>
                </a:lnTo>
                <a:lnTo>
                  <a:pt x="343" y="125"/>
                </a:lnTo>
                <a:lnTo>
                  <a:pt x="345" y="125"/>
                </a:lnTo>
                <a:lnTo>
                  <a:pt x="345" y="125"/>
                </a:lnTo>
                <a:lnTo>
                  <a:pt x="345" y="125"/>
                </a:lnTo>
                <a:lnTo>
                  <a:pt x="348" y="125"/>
                </a:lnTo>
                <a:lnTo>
                  <a:pt x="348" y="125"/>
                </a:lnTo>
                <a:lnTo>
                  <a:pt x="348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5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0" y="124"/>
                </a:lnTo>
                <a:lnTo>
                  <a:pt x="351" y="124"/>
                </a:lnTo>
                <a:lnTo>
                  <a:pt x="351" y="124"/>
                </a:lnTo>
                <a:lnTo>
                  <a:pt x="351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2" y="124"/>
                </a:lnTo>
                <a:lnTo>
                  <a:pt x="354" y="124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4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3"/>
                </a:lnTo>
                <a:lnTo>
                  <a:pt x="355" y="122"/>
                </a:lnTo>
                <a:lnTo>
                  <a:pt x="355" y="122"/>
                </a:lnTo>
                <a:lnTo>
                  <a:pt x="356" y="122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1"/>
                </a:lnTo>
                <a:lnTo>
                  <a:pt x="356" y="120"/>
                </a:lnTo>
                <a:lnTo>
                  <a:pt x="356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20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59" y="119"/>
                </a:lnTo>
                <a:lnTo>
                  <a:pt x="360" y="119"/>
                </a:lnTo>
                <a:lnTo>
                  <a:pt x="360" y="118"/>
                </a:lnTo>
                <a:lnTo>
                  <a:pt x="360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8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2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7"/>
                </a:lnTo>
                <a:lnTo>
                  <a:pt x="364" y="116"/>
                </a:lnTo>
                <a:lnTo>
                  <a:pt x="364" y="116"/>
                </a:lnTo>
                <a:lnTo>
                  <a:pt x="365" y="116"/>
                </a:lnTo>
                <a:lnTo>
                  <a:pt x="365" y="115"/>
                </a:lnTo>
                <a:lnTo>
                  <a:pt x="365" y="115"/>
                </a:lnTo>
                <a:lnTo>
                  <a:pt x="366" y="115"/>
                </a:lnTo>
                <a:lnTo>
                  <a:pt x="366" y="115"/>
                </a:lnTo>
                <a:lnTo>
                  <a:pt x="366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67" y="115"/>
                </a:lnTo>
                <a:lnTo>
                  <a:pt x="370" y="115"/>
                </a:lnTo>
                <a:lnTo>
                  <a:pt x="370" y="115"/>
                </a:lnTo>
                <a:lnTo>
                  <a:pt x="370" y="115"/>
                </a:lnTo>
                <a:lnTo>
                  <a:pt x="371" y="115"/>
                </a:lnTo>
                <a:lnTo>
                  <a:pt x="371" y="113"/>
                </a:lnTo>
                <a:lnTo>
                  <a:pt x="371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3" y="113"/>
                </a:lnTo>
                <a:lnTo>
                  <a:pt x="375" y="113"/>
                </a:lnTo>
                <a:lnTo>
                  <a:pt x="375" y="113"/>
                </a:lnTo>
                <a:lnTo>
                  <a:pt x="375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6" y="113"/>
                </a:lnTo>
                <a:lnTo>
                  <a:pt x="377" y="113"/>
                </a:lnTo>
                <a:lnTo>
                  <a:pt x="377" y="112"/>
                </a:lnTo>
                <a:lnTo>
                  <a:pt x="377" y="112"/>
                </a:lnTo>
                <a:lnTo>
                  <a:pt x="377" y="112"/>
                </a:lnTo>
                <a:lnTo>
                  <a:pt x="377" y="111"/>
                </a:lnTo>
                <a:lnTo>
                  <a:pt x="377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79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11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3" y="109"/>
                </a:lnTo>
                <a:lnTo>
                  <a:pt x="384" y="109"/>
                </a:lnTo>
                <a:lnTo>
                  <a:pt x="384" y="109"/>
                </a:lnTo>
                <a:lnTo>
                  <a:pt x="384" y="109"/>
                </a:lnTo>
                <a:lnTo>
                  <a:pt x="386" y="109"/>
                </a:lnTo>
                <a:lnTo>
                  <a:pt x="386" y="109"/>
                </a:lnTo>
                <a:lnTo>
                  <a:pt x="386" y="109"/>
                </a:lnTo>
                <a:lnTo>
                  <a:pt x="387" y="109"/>
                </a:lnTo>
                <a:lnTo>
                  <a:pt x="387" y="109"/>
                </a:lnTo>
                <a:lnTo>
                  <a:pt x="387" y="109"/>
                </a:lnTo>
                <a:lnTo>
                  <a:pt x="388" y="109"/>
                </a:lnTo>
                <a:lnTo>
                  <a:pt x="388" y="108"/>
                </a:lnTo>
                <a:lnTo>
                  <a:pt x="388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8"/>
                </a:lnTo>
                <a:lnTo>
                  <a:pt x="389" y="107"/>
                </a:lnTo>
                <a:lnTo>
                  <a:pt x="389" y="107"/>
                </a:lnTo>
                <a:lnTo>
                  <a:pt x="389" y="107"/>
                </a:lnTo>
                <a:lnTo>
                  <a:pt x="389" y="106"/>
                </a:lnTo>
                <a:lnTo>
                  <a:pt x="389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0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6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2" y="105"/>
                </a:lnTo>
                <a:lnTo>
                  <a:pt x="393" y="105"/>
                </a:lnTo>
                <a:lnTo>
                  <a:pt x="393" y="105"/>
                </a:lnTo>
                <a:lnTo>
                  <a:pt x="393" y="105"/>
                </a:lnTo>
                <a:lnTo>
                  <a:pt x="394" y="105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4" y="104"/>
                </a:lnTo>
                <a:lnTo>
                  <a:pt x="395" y="104"/>
                </a:lnTo>
                <a:lnTo>
                  <a:pt x="395" y="104"/>
                </a:lnTo>
                <a:lnTo>
                  <a:pt x="395" y="104"/>
                </a:lnTo>
                <a:lnTo>
                  <a:pt x="396" y="104"/>
                </a:lnTo>
                <a:lnTo>
                  <a:pt x="396" y="104"/>
                </a:lnTo>
                <a:lnTo>
                  <a:pt x="396" y="104"/>
                </a:lnTo>
                <a:lnTo>
                  <a:pt x="397" y="104"/>
                </a:lnTo>
                <a:lnTo>
                  <a:pt x="397" y="104"/>
                </a:lnTo>
                <a:lnTo>
                  <a:pt x="397" y="104"/>
                </a:lnTo>
                <a:lnTo>
                  <a:pt x="398" y="104"/>
                </a:lnTo>
                <a:lnTo>
                  <a:pt x="398" y="103"/>
                </a:lnTo>
                <a:lnTo>
                  <a:pt x="398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3"/>
                </a:lnTo>
                <a:lnTo>
                  <a:pt x="399" y="102"/>
                </a:lnTo>
                <a:lnTo>
                  <a:pt x="399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0" y="102"/>
                </a:lnTo>
                <a:lnTo>
                  <a:pt x="401" y="102"/>
                </a:lnTo>
                <a:lnTo>
                  <a:pt x="401" y="101"/>
                </a:lnTo>
                <a:lnTo>
                  <a:pt x="401" y="101"/>
                </a:lnTo>
                <a:lnTo>
                  <a:pt x="401" y="101"/>
                </a:lnTo>
                <a:lnTo>
                  <a:pt x="401" y="100"/>
                </a:lnTo>
                <a:lnTo>
                  <a:pt x="401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100"/>
                </a:lnTo>
                <a:lnTo>
                  <a:pt x="402" y="99"/>
                </a:lnTo>
                <a:lnTo>
                  <a:pt x="402" y="99"/>
                </a:lnTo>
                <a:lnTo>
                  <a:pt x="403" y="99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3" y="98"/>
                </a:lnTo>
                <a:lnTo>
                  <a:pt x="404" y="98"/>
                </a:lnTo>
                <a:lnTo>
                  <a:pt x="404" y="98"/>
                </a:lnTo>
                <a:lnTo>
                  <a:pt x="404" y="98"/>
                </a:lnTo>
                <a:lnTo>
                  <a:pt x="405" y="98"/>
                </a:lnTo>
                <a:lnTo>
                  <a:pt x="405" y="98"/>
                </a:lnTo>
                <a:lnTo>
                  <a:pt x="405" y="98"/>
                </a:lnTo>
                <a:lnTo>
                  <a:pt x="406" y="98"/>
                </a:lnTo>
                <a:lnTo>
                  <a:pt x="406" y="97"/>
                </a:lnTo>
                <a:lnTo>
                  <a:pt x="406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08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0" y="97"/>
                </a:lnTo>
                <a:lnTo>
                  <a:pt x="411" y="97"/>
                </a:lnTo>
                <a:lnTo>
                  <a:pt x="411" y="97"/>
                </a:lnTo>
                <a:lnTo>
                  <a:pt x="411" y="97"/>
                </a:lnTo>
                <a:lnTo>
                  <a:pt x="412" y="97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2" y="96"/>
                </a:lnTo>
                <a:lnTo>
                  <a:pt x="414" y="96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4" y="95"/>
                </a:lnTo>
                <a:lnTo>
                  <a:pt x="415" y="95"/>
                </a:lnTo>
                <a:lnTo>
                  <a:pt x="415" y="94"/>
                </a:lnTo>
                <a:lnTo>
                  <a:pt x="415" y="94"/>
                </a:lnTo>
                <a:lnTo>
                  <a:pt x="415" y="94"/>
                </a:lnTo>
                <a:lnTo>
                  <a:pt x="415" y="93"/>
                </a:lnTo>
                <a:lnTo>
                  <a:pt x="415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6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7" y="93"/>
                </a:lnTo>
                <a:lnTo>
                  <a:pt x="418" y="93"/>
                </a:lnTo>
                <a:lnTo>
                  <a:pt x="418" y="92"/>
                </a:lnTo>
                <a:lnTo>
                  <a:pt x="418" y="92"/>
                </a:lnTo>
                <a:lnTo>
                  <a:pt x="418" y="92"/>
                </a:lnTo>
                <a:lnTo>
                  <a:pt x="418" y="91"/>
                </a:lnTo>
                <a:lnTo>
                  <a:pt x="418" y="91"/>
                </a:lnTo>
                <a:lnTo>
                  <a:pt x="419" y="91"/>
                </a:lnTo>
                <a:lnTo>
                  <a:pt x="419" y="91"/>
                </a:lnTo>
                <a:lnTo>
                  <a:pt x="419" y="91"/>
                </a:lnTo>
                <a:lnTo>
                  <a:pt x="422" y="91"/>
                </a:lnTo>
                <a:lnTo>
                  <a:pt x="422" y="90"/>
                </a:lnTo>
                <a:lnTo>
                  <a:pt x="422" y="90"/>
                </a:lnTo>
                <a:lnTo>
                  <a:pt x="423" y="90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3" y="89"/>
                </a:lnTo>
                <a:lnTo>
                  <a:pt x="424" y="89"/>
                </a:lnTo>
                <a:lnTo>
                  <a:pt x="424" y="89"/>
                </a:lnTo>
                <a:lnTo>
                  <a:pt x="424" y="89"/>
                </a:lnTo>
                <a:lnTo>
                  <a:pt x="425" y="89"/>
                </a:lnTo>
                <a:lnTo>
                  <a:pt x="425" y="88"/>
                </a:lnTo>
                <a:lnTo>
                  <a:pt x="425" y="88"/>
                </a:lnTo>
                <a:lnTo>
                  <a:pt x="426" y="88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6" y="87"/>
                </a:lnTo>
                <a:lnTo>
                  <a:pt x="427" y="87"/>
                </a:lnTo>
                <a:lnTo>
                  <a:pt x="427" y="86"/>
                </a:lnTo>
                <a:lnTo>
                  <a:pt x="427" y="86"/>
                </a:lnTo>
                <a:lnTo>
                  <a:pt x="427" y="86"/>
                </a:lnTo>
                <a:lnTo>
                  <a:pt x="427" y="85"/>
                </a:lnTo>
                <a:lnTo>
                  <a:pt x="427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8" y="85"/>
                </a:lnTo>
                <a:lnTo>
                  <a:pt x="429" y="85"/>
                </a:lnTo>
                <a:lnTo>
                  <a:pt x="429" y="85"/>
                </a:lnTo>
                <a:lnTo>
                  <a:pt x="429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5"/>
                </a:lnTo>
                <a:lnTo>
                  <a:pt x="431" y="84"/>
                </a:lnTo>
                <a:lnTo>
                  <a:pt x="431" y="84"/>
                </a:lnTo>
                <a:lnTo>
                  <a:pt x="432" y="84"/>
                </a:lnTo>
                <a:lnTo>
                  <a:pt x="432" y="84"/>
                </a:lnTo>
                <a:lnTo>
                  <a:pt x="432" y="84"/>
                </a:lnTo>
                <a:lnTo>
                  <a:pt x="433" y="84"/>
                </a:lnTo>
                <a:lnTo>
                  <a:pt x="433" y="84"/>
                </a:lnTo>
                <a:lnTo>
                  <a:pt x="433" y="84"/>
                </a:lnTo>
                <a:lnTo>
                  <a:pt x="436" y="84"/>
                </a:lnTo>
                <a:lnTo>
                  <a:pt x="436" y="84"/>
                </a:lnTo>
                <a:lnTo>
                  <a:pt x="436" y="84"/>
                </a:lnTo>
                <a:lnTo>
                  <a:pt x="437" y="84"/>
                </a:lnTo>
                <a:lnTo>
                  <a:pt x="437" y="84"/>
                </a:lnTo>
                <a:lnTo>
                  <a:pt x="437" y="84"/>
                </a:lnTo>
                <a:lnTo>
                  <a:pt x="438" y="84"/>
                </a:lnTo>
                <a:lnTo>
                  <a:pt x="438" y="83"/>
                </a:lnTo>
                <a:lnTo>
                  <a:pt x="438" y="83"/>
                </a:lnTo>
                <a:lnTo>
                  <a:pt x="439" y="83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39" y="82"/>
                </a:lnTo>
                <a:lnTo>
                  <a:pt x="441" y="82"/>
                </a:lnTo>
                <a:lnTo>
                  <a:pt x="441" y="82"/>
                </a:lnTo>
                <a:lnTo>
                  <a:pt x="441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2" y="82"/>
                </a:lnTo>
                <a:lnTo>
                  <a:pt x="443" y="82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1"/>
                </a:lnTo>
                <a:lnTo>
                  <a:pt x="443" y="80"/>
                </a:lnTo>
                <a:lnTo>
                  <a:pt x="443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4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80"/>
                </a:lnTo>
                <a:lnTo>
                  <a:pt x="445" y="79"/>
                </a:lnTo>
                <a:lnTo>
                  <a:pt x="445" y="79"/>
                </a:lnTo>
                <a:lnTo>
                  <a:pt x="445" y="79"/>
                </a:lnTo>
                <a:lnTo>
                  <a:pt x="445" y="78"/>
                </a:lnTo>
                <a:lnTo>
                  <a:pt x="445" y="78"/>
                </a:lnTo>
                <a:lnTo>
                  <a:pt x="446" y="78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6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7" y="77"/>
                </a:lnTo>
                <a:lnTo>
                  <a:pt x="448" y="77"/>
                </a:lnTo>
                <a:lnTo>
                  <a:pt x="448" y="76"/>
                </a:lnTo>
                <a:lnTo>
                  <a:pt x="448" y="76"/>
                </a:lnTo>
                <a:lnTo>
                  <a:pt x="450" y="76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0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5"/>
                </a:lnTo>
                <a:lnTo>
                  <a:pt x="452" y="74"/>
                </a:lnTo>
                <a:lnTo>
                  <a:pt x="452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3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4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3"/>
                </a:lnTo>
                <a:lnTo>
                  <a:pt x="454" y="71"/>
                </a:lnTo>
                <a:lnTo>
                  <a:pt x="454" y="71"/>
                </a:lnTo>
                <a:lnTo>
                  <a:pt x="455" y="71"/>
                </a:lnTo>
                <a:lnTo>
                  <a:pt x="455" y="71"/>
                </a:lnTo>
                <a:lnTo>
                  <a:pt x="455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6" y="71"/>
                </a:lnTo>
                <a:lnTo>
                  <a:pt x="457" y="71"/>
                </a:lnTo>
                <a:lnTo>
                  <a:pt x="457" y="71"/>
                </a:lnTo>
                <a:lnTo>
                  <a:pt x="457" y="71"/>
                </a:lnTo>
                <a:lnTo>
                  <a:pt x="458" y="71"/>
                </a:lnTo>
                <a:lnTo>
                  <a:pt x="458" y="71"/>
                </a:lnTo>
                <a:lnTo>
                  <a:pt x="458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59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0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1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2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3" y="71"/>
                </a:lnTo>
                <a:lnTo>
                  <a:pt x="464" y="71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4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5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70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6" y="69"/>
                </a:lnTo>
                <a:lnTo>
                  <a:pt x="467" y="69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7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8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8"/>
                </a:lnTo>
                <a:lnTo>
                  <a:pt x="469" y="67"/>
                </a:lnTo>
                <a:lnTo>
                  <a:pt x="469" y="67"/>
                </a:lnTo>
                <a:lnTo>
                  <a:pt x="469" y="67"/>
                </a:lnTo>
                <a:lnTo>
                  <a:pt x="469" y="66"/>
                </a:lnTo>
                <a:lnTo>
                  <a:pt x="469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0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1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2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3" y="66"/>
                </a:lnTo>
                <a:lnTo>
                  <a:pt x="474" y="66"/>
                </a:lnTo>
                <a:lnTo>
                  <a:pt x="474" y="66"/>
                </a:lnTo>
                <a:lnTo>
                  <a:pt x="474" y="66"/>
                </a:lnTo>
                <a:lnTo>
                  <a:pt x="475" y="66"/>
                </a:lnTo>
                <a:lnTo>
                  <a:pt x="475" y="65"/>
                </a:lnTo>
                <a:lnTo>
                  <a:pt x="475" y="65"/>
                </a:lnTo>
                <a:lnTo>
                  <a:pt x="476" y="65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6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7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4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8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79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0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3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1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2" y="62"/>
                </a:lnTo>
                <a:lnTo>
                  <a:pt x="483" y="62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3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4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5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6" y="61"/>
                </a:lnTo>
                <a:lnTo>
                  <a:pt x="487" y="61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60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7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9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8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8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89" y="57"/>
                </a:lnTo>
                <a:lnTo>
                  <a:pt x="490" y="57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0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1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2" y="56"/>
                </a:lnTo>
                <a:lnTo>
                  <a:pt x="493" y="56"/>
                </a:lnTo>
                <a:lnTo>
                  <a:pt x="493" y="56"/>
                </a:lnTo>
                <a:lnTo>
                  <a:pt x="493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6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4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5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6" y="55"/>
                </a:lnTo>
                <a:lnTo>
                  <a:pt x="497" y="55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7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4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8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499" y="53"/>
                </a:lnTo>
                <a:lnTo>
                  <a:pt x="500" y="53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0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2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1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1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50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2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3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4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5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6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7" y="49"/>
                </a:lnTo>
                <a:lnTo>
                  <a:pt x="508" y="49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8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8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09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0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7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1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2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3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6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4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5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6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5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7" y="44"/>
                </a:lnTo>
                <a:lnTo>
                  <a:pt x="518" y="44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8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19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3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0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1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2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2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3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1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4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40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5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6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9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7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8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29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0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1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2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3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8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4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5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6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7" y="37"/>
                </a:lnTo>
                <a:lnTo>
                  <a:pt x="538" y="37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8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6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39" y="34"/>
                </a:lnTo>
                <a:lnTo>
                  <a:pt x="540" y="34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0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3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1" y="32"/>
                </a:lnTo>
                <a:lnTo>
                  <a:pt x="542" y="32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2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3" y="31"/>
                </a:lnTo>
                <a:lnTo>
                  <a:pt x="544" y="31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30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4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5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6" y="29"/>
                </a:lnTo>
                <a:lnTo>
                  <a:pt x="547" y="29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7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8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49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0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8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1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2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3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4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5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7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6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7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5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8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59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4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0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1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2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2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3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4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5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6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7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8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69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0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21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1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2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3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4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9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5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6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7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8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79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0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1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2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3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4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5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6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7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7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8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89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5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0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1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2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3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4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5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6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7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12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8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599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0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1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2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3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4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5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6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7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8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09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0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1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2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3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4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5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8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3" name="Freeform 52">
            <a:extLst>
              <a:ext uri="{FF2B5EF4-FFF2-40B4-BE49-F238E27FC236}">
                <a16:creationId xmlns:a16="http://schemas.microsoft.com/office/drawing/2014/main" id="{5E1BA04A-547C-48F1-ACD4-A5C8F93F49B5}"/>
              </a:ext>
            </a:extLst>
          </p:cNvPr>
          <p:cNvSpPr>
            <a:spLocks/>
          </p:cNvSpPr>
          <p:nvPr/>
        </p:nvSpPr>
        <p:spPr bwMode="auto">
          <a:xfrm>
            <a:off x="3351791" y="2219461"/>
            <a:ext cx="5510213" cy="3295650"/>
          </a:xfrm>
          <a:custGeom>
            <a:avLst/>
            <a:gdLst>
              <a:gd name="T0" fmla="*/ 7 w 617"/>
              <a:gd name="T1" fmla="*/ 362 h 369"/>
              <a:gd name="T2" fmla="*/ 16 w 617"/>
              <a:gd name="T3" fmla="*/ 353 h 369"/>
              <a:gd name="T4" fmla="*/ 24 w 617"/>
              <a:gd name="T5" fmla="*/ 345 h 369"/>
              <a:gd name="T6" fmla="*/ 34 w 617"/>
              <a:gd name="T7" fmla="*/ 337 h 369"/>
              <a:gd name="T8" fmla="*/ 42 w 617"/>
              <a:gd name="T9" fmla="*/ 330 h 369"/>
              <a:gd name="T10" fmla="*/ 51 w 617"/>
              <a:gd name="T11" fmla="*/ 321 h 369"/>
              <a:gd name="T12" fmla="*/ 59 w 617"/>
              <a:gd name="T13" fmla="*/ 314 h 369"/>
              <a:gd name="T14" fmla="*/ 70 w 617"/>
              <a:gd name="T15" fmla="*/ 307 h 369"/>
              <a:gd name="T16" fmla="*/ 79 w 617"/>
              <a:gd name="T17" fmla="*/ 299 h 369"/>
              <a:gd name="T18" fmla="*/ 89 w 617"/>
              <a:gd name="T19" fmla="*/ 293 h 369"/>
              <a:gd name="T20" fmla="*/ 98 w 617"/>
              <a:gd name="T21" fmla="*/ 286 h 369"/>
              <a:gd name="T22" fmla="*/ 103 w 617"/>
              <a:gd name="T23" fmla="*/ 282 h 369"/>
              <a:gd name="T24" fmla="*/ 109 w 617"/>
              <a:gd name="T25" fmla="*/ 279 h 369"/>
              <a:gd name="T26" fmla="*/ 114 w 617"/>
              <a:gd name="T27" fmla="*/ 276 h 369"/>
              <a:gd name="T28" fmla="*/ 119 w 617"/>
              <a:gd name="T29" fmla="*/ 273 h 369"/>
              <a:gd name="T30" fmla="*/ 124 w 617"/>
              <a:gd name="T31" fmla="*/ 269 h 369"/>
              <a:gd name="T32" fmla="*/ 130 w 617"/>
              <a:gd name="T33" fmla="*/ 265 h 369"/>
              <a:gd name="T34" fmla="*/ 135 w 617"/>
              <a:gd name="T35" fmla="*/ 261 h 369"/>
              <a:gd name="T36" fmla="*/ 141 w 617"/>
              <a:gd name="T37" fmla="*/ 256 h 369"/>
              <a:gd name="T38" fmla="*/ 147 w 617"/>
              <a:gd name="T39" fmla="*/ 254 h 369"/>
              <a:gd name="T40" fmla="*/ 153 w 617"/>
              <a:gd name="T41" fmla="*/ 251 h 369"/>
              <a:gd name="T42" fmla="*/ 158 w 617"/>
              <a:gd name="T43" fmla="*/ 247 h 369"/>
              <a:gd name="T44" fmla="*/ 164 w 617"/>
              <a:gd name="T45" fmla="*/ 243 h 369"/>
              <a:gd name="T46" fmla="*/ 170 w 617"/>
              <a:gd name="T47" fmla="*/ 239 h 369"/>
              <a:gd name="T48" fmla="*/ 176 w 617"/>
              <a:gd name="T49" fmla="*/ 236 h 369"/>
              <a:gd name="T50" fmla="*/ 182 w 617"/>
              <a:gd name="T51" fmla="*/ 231 h 369"/>
              <a:gd name="T52" fmla="*/ 188 w 617"/>
              <a:gd name="T53" fmla="*/ 227 h 369"/>
              <a:gd name="T54" fmla="*/ 194 w 617"/>
              <a:gd name="T55" fmla="*/ 224 h 369"/>
              <a:gd name="T56" fmla="*/ 201 w 617"/>
              <a:gd name="T57" fmla="*/ 220 h 369"/>
              <a:gd name="T58" fmla="*/ 208 w 617"/>
              <a:gd name="T59" fmla="*/ 218 h 369"/>
              <a:gd name="T60" fmla="*/ 215 w 617"/>
              <a:gd name="T61" fmla="*/ 214 h 369"/>
              <a:gd name="T62" fmla="*/ 222 w 617"/>
              <a:gd name="T63" fmla="*/ 209 h 369"/>
              <a:gd name="T64" fmla="*/ 228 w 617"/>
              <a:gd name="T65" fmla="*/ 205 h 369"/>
              <a:gd name="T66" fmla="*/ 235 w 617"/>
              <a:gd name="T67" fmla="*/ 201 h 369"/>
              <a:gd name="T68" fmla="*/ 242 w 617"/>
              <a:gd name="T69" fmla="*/ 194 h 369"/>
              <a:gd name="T70" fmla="*/ 250 w 617"/>
              <a:gd name="T71" fmla="*/ 193 h 369"/>
              <a:gd name="T72" fmla="*/ 257 w 617"/>
              <a:gd name="T73" fmla="*/ 187 h 369"/>
              <a:gd name="T74" fmla="*/ 270 w 617"/>
              <a:gd name="T75" fmla="*/ 179 h 369"/>
              <a:gd name="T76" fmla="*/ 296 w 617"/>
              <a:gd name="T77" fmla="*/ 164 h 369"/>
              <a:gd name="T78" fmla="*/ 328 w 617"/>
              <a:gd name="T79" fmla="*/ 155 h 369"/>
              <a:gd name="T80" fmla="*/ 362 w 617"/>
              <a:gd name="T81" fmla="*/ 138 h 369"/>
              <a:gd name="T82" fmla="*/ 394 w 617"/>
              <a:gd name="T83" fmla="*/ 129 h 369"/>
              <a:gd name="T84" fmla="*/ 420 w 617"/>
              <a:gd name="T85" fmla="*/ 115 h 369"/>
              <a:gd name="T86" fmla="*/ 449 w 617"/>
              <a:gd name="T87" fmla="*/ 101 h 369"/>
              <a:gd name="T88" fmla="*/ 465 w 617"/>
              <a:gd name="T89" fmla="*/ 92 h 369"/>
              <a:gd name="T90" fmla="*/ 475 w 617"/>
              <a:gd name="T91" fmla="*/ 84 h 369"/>
              <a:gd name="T92" fmla="*/ 484 w 617"/>
              <a:gd name="T93" fmla="*/ 78 h 369"/>
              <a:gd name="T94" fmla="*/ 495 w 617"/>
              <a:gd name="T95" fmla="*/ 73 h 369"/>
              <a:gd name="T96" fmla="*/ 503 w 617"/>
              <a:gd name="T97" fmla="*/ 68 h 369"/>
              <a:gd name="T98" fmla="*/ 511 w 617"/>
              <a:gd name="T99" fmla="*/ 64 h 369"/>
              <a:gd name="T100" fmla="*/ 519 w 617"/>
              <a:gd name="T101" fmla="*/ 62 h 369"/>
              <a:gd name="T102" fmla="*/ 526 w 617"/>
              <a:gd name="T103" fmla="*/ 54 h 369"/>
              <a:gd name="T104" fmla="*/ 533 w 617"/>
              <a:gd name="T105" fmla="*/ 49 h 369"/>
              <a:gd name="T106" fmla="*/ 541 w 617"/>
              <a:gd name="T107" fmla="*/ 48 h 369"/>
              <a:gd name="T108" fmla="*/ 549 w 617"/>
              <a:gd name="T109" fmla="*/ 47 h 369"/>
              <a:gd name="T110" fmla="*/ 557 w 617"/>
              <a:gd name="T111" fmla="*/ 43 h 369"/>
              <a:gd name="T112" fmla="*/ 565 w 617"/>
              <a:gd name="T113" fmla="*/ 37 h 369"/>
              <a:gd name="T114" fmla="*/ 573 w 617"/>
              <a:gd name="T115" fmla="*/ 36 h 369"/>
              <a:gd name="T116" fmla="*/ 581 w 617"/>
              <a:gd name="T117" fmla="*/ 29 h 369"/>
              <a:gd name="T118" fmla="*/ 589 w 617"/>
              <a:gd name="T119" fmla="*/ 27 h 369"/>
              <a:gd name="T120" fmla="*/ 597 w 617"/>
              <a:gd name="T121" fmla="*/ 27 h 369"/>
              <a:gd name="T122" fmla="*/ 605 w 617"/>
              <a:gd name="T123" fmla="*/ 23 h 369"/>
              <a:gd name="T124" fmla="*/ 614 w 617"/>
              <a:gd name="T125" fmla="*/ 18 h 3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17" h="369">
                <a:moveTo>
                  <a:pt x="0" y="369"/>
                </a:move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0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9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1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8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2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7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3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6"/>
                </a:lnTo>
                <a:lnTo>
                  <a:pt x="4" y="365"/>
                </a:lnTo>
                <a:lnTo>
                  <a:pt x="4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5" y="365"/>
                </a:lnTo>
                <a:lnTo>
                  <a:pt x="6" y="365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4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6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3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7" y="362"/>
                </a:lnTo>
                <a:lnTo>
                  <a:pt x="8" y="362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8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1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9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60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0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9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1" y="358"/>
                </a:lnTo>
                <a:lnTo>
                  <a:pt x="12" y="358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2" y="357"/>
                </a:lnTo>
                <a:lnTo>
                  <a:pt x="13" y="357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3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6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4" y="355"/>
                </a:lnTo>
                <a:lnTo>
                  <a:pt x="15" y="355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4"/>
                </a:lnTo>
                <a:lnTo>
                  <a:pt x="15" y="353"/>
                </a:lnTo>
                <a:lnTo>
                  <a:pt x="15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6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3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7" y="352"/>
                </a:lnTo>
                <a:lnTo>
                  <a:pt x="18" y="352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8" y="351"/>
                </a:lnTo>
                <a:lnTo>
                  <a:pt x="19" y="351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19" y="350"/>
                </a:lnTo>
                <a:lnTo>
                  <a:pt x="20" y="350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9"/>
                </a:lnTo>
                <a:lnTo>
                  <a:pt x="20" y="348"/>
                </a:lnTo>
                <a:lnTo>
                  <a:pt x="20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8"/>
                </a:lnTo>
                <a:lnTo>
                  <a:pt x="21" y="347"/>
                </a:lnTo>
                <a:lnTo>
                  <a:pt x="21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7"/>
                </a:lnTo>
                <a:lnTo>
                  <a:pt x="22" y="346"/>
                </a:lnTo>
                <a:lnTo>
                  <a:pt x="22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3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6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4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5"/>
                </a:lnTo>
                <a:lnTo>
                  <a:pt x="25" y="344"/>
                </a:lnTo>
                <a:lnTo>
                  <a:pt x="25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4"/>
                </a:lnTo>
                <a:lnTo>
                  <a:pt x="26" y="343"/>
                </a:lnTo>
                <a:lnTo>
                  <a:pt x="26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3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7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2"/>
                </a:lnTo>
                <a:lnTo>
                  <a:pt x="28" y="341"/>
                </a:lnTo>
                <a:lnTo>
                  <a:pt x="28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1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29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40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0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1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9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2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8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3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7"/>
                </a:lnTo>
                <a:lnTo>
                  <a:pt x="34" y="336"/>
                </a:lnTo>
                <a:lnTo>
                  <a:pt x="34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6"/>
                </a:lnTo>
                <a:lnTo>
                  <a:pt x="35" y="335"/>
                </a:lnTo>
                <a:lnTo>
                  <a:pt x="35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6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5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7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4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8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3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39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2"/>
                </a:lnTo>
                <a:lnTo>
                  <a:pt x="40" y="331"/>
                </a:lnTo>
                <a:lnTo>
                  <a:pt x="40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1" y="331"/>
                </a:lnTo>
                <a:lnTo>
                  <a:pt x="42" y="331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2" y="330"/>
                </a:lnTo>
                <a:lnTo>
                  <a:pt x="43" y="330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3" y="329"/>
                </a:lnTo>
                <a:lnTo>
                  <a:pt x="44" y="329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8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4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5" y="327"/>
                </a:lnTo>
                <a:lnTo>
                  <a:pt x="46" y="327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6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6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7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5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8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4"/>
                </a:lnTo>
                <a:lnTo>
                  <a:pt x="49" y="323"/>
                </a:lnTo>
                <a:lnTo>
                  <a:pt x="49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3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0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2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1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1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20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2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3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9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4" y="318"/>
                </a:lnTo>
                <a:lnTo>
                  <a:pt x="55" y="318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7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5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6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6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7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5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8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4"/>
                </a:lnTo>
                <a:lnTo>
                  <a:pt x="59" y="313"/>
                </a:lnTo>
                <a:lnTo>
                  <a:pt x="59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0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1" y="313"/>
                </a:lnTo>
                <a:lnTo>
                  <a:pt x="62" y="313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2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3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2"/>
                </a:lnTo>
                <a:lnTo>
                  <a:pt x="64" y="311"/>
                </a:lnTo>
                <a:lnTo>
                  <a:pt x="64" y="311"/>
                </a:lnTo>
                <a:lnTo>
                  <a:pt x="64" y="311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4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5" y="310"/>
                </a:lnTo>
                <a:lnTo>
                  <a:pt x="66" y="310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6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9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7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8" y="308"/>
                </a:lnTo>
                <a:lnTo>
                  <a:pt x="69" y="308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69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7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0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6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1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2" y="305"/>
                </a:lnTo>
                <a:lnTo>
                  <a:pt x="73" y="305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3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4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4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3"/>
                </a:lnTo>
                <a:lnTo>
                  <a:pt x="75" y="302"/>
                </a:lnTo>
                <a:lnTo>
                  <a:pt x="75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6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2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7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1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8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300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79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9"/>
                </a:lnTo>
                <a:lnTo>
                  <a:pt x="80" y="298"/>
                </a:lnTo>
                <a:lnTo>
                  <a:pt x="80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1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8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2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7"/>
                </a:lnTo>
                <a:lnTo>
                  <a:pt x="83" y="296"/>
                </a:lnTo>
                <a:lnTo>
                  <a:pt x="83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4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6"/>
                </a:lnTo>
                <a:lnTo>
                  <a:pt x="85" y="295"/>
                </a:lnTo>
                <a:lnTo>
                  <a:pt x="85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5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6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4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7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8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3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89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2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0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1"/>
                </a:lnTo>
                <a:lnTo>
                  <a:pt x="91" y="290"/>
                </a:lnTo>
                <a:lnTo>
                  <a:pt x="91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2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90"/>
                </a:lnTo>
                <a:lnTo>
                  <a:pt x="93" y="289"/>
                </a:lnTo>
                <a:lnTo>
                  <a:pt x="93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4" y="289"/>
                </a:lnTo>
                <a:lnTo>
                  <a:pt x="95" y="289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5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8"/>
                </a:lnTo>
                <a:lnTo>
                  <a:pt x="96" y="287"/>
                </a:lnTo>
                <a:lnTo>
                  <a:pt x="96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7"/>
                </a:lnTo>
                <a:lnTo>
                  <a:pt x="97" y="286"/>
                </a:lnTo>
                <a:lnTo>
                  <a:pt x="97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8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6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99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0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5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4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1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2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3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3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4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2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5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6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1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7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80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8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09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9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0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1" y="278"/>
                </a:lnTo>
                <a:lnTo>
                  <a:pt x="112" y="278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2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7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3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4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6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5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6" y="275"/>
                </a:lnTo>
                <a:lnTo>
                  <a:pt x="117" y="275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7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4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8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3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19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2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0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1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1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2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70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3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9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4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5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8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7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6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7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6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8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29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5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0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4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1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3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2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2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3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4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1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5" y="260"/>
                </a:lnTo>
                <a:lnTo>
                  <a:pt x="136" y="260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6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9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7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8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8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39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0" y="257"/>
                </a:lnTo>
                <a:lnTo>
                  <a:pt x="141" y="257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1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6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2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3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4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5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5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6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7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8" y="254"/>
                </a:lnTo>
                <a:lnTo>
                  <a:pt x="149" y="254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49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3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0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1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2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2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1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3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50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4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9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5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6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8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7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8" y="247"/>
                </a:lnTo>
                <a:lnTo>
                  <a:pt x="159" y="247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6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59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0" y="245"/>
                </a:lnTo>
                <a:lnTo>
                  <a:pt x="161" y="245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1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2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3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4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4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5" y="243"/>
                </a:lnTo>
                <a:lnTo>
                  <a:pt x="166" y="243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6" y="242"/>
                </a:lnTo>
                <a:lnTo>
                  <a:pt x="167" y="242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7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1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8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69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40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0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9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1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2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3" y="238"/>
                </a:lnTo>
                <a:lnTo>
                  <a:pt x="174" y="238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4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5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7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6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7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6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8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5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79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4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3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0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2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1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2" y="231"/>
                </a:lnTo>
                <a:lnTo>
                  <a:pt x="183" y="231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3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30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4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5" y="229"/>
                </a:lnTo>
                <a:lnTo>
                  <a:pt x="186" y="229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6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8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7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7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8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6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89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0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1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2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3" y="225"/>
                </a:lnTo>
                <a:lnTo>
                  <a:pt x="194" y="225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4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5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4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6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3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7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8" y="222"/>
                </a:lnTo>
                <a:lnTo>
                  <a:pt x="199" y="222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199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1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0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20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1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2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3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4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9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5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6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7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8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09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8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0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1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2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7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6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3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4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5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5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6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4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7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3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8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2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1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19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10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0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1" y="209"/>
                </a:lnTo>
                <a:lnTo>
                  <a:pt x="222" y="209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2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8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7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3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4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5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6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6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7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8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5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29" y="204"/>
                </a:lnTo>
                <a:lnTo>
                  <a:pt x="230" y="204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0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1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3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2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2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3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4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1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5" y="200"/>
                </a:lnTo>
                <a:lnTo>
                  <a:pt x="236" y="200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6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7" y="199"/>
                </a:lnTo>
                <a:lnTo>
                  <a:pt x="238" y="199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8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8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39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0" y="197"/>
                </a:lnTo>
                <a:lnTo>
                  <a:pt x="241" y="197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1" y="196"/>
                </a:lnTo>
                <a:lnTo>
                  <a:pt x="242" y="196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5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2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3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4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5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6" y="194"/>
                </a:lnTo>
                <a:lnTo>
                  <a:pt x="247" y="194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7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8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49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3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0" y="192"/>
                </a:lnTo>
                <a:lnTo>
                  <a:pt x="251" y="192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1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2" y="191"/>
                </a:lnTo>
                <a:lnTo>
                  <a:pt x="253" y="191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3" y="190"/>
                </a:lnTo>
                <a:lnTo>
                  <a:pt x="254" y="190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9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4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5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8"/>
                </a:lnTo>
                <a:lnTo>
                  <a:pt x="256" y="187"/>
                </a:lnTo>
                <a:lnTo>
                  <a:pt x="256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7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7"/>
                </a:lnTo>
                <a:lnTo>
                  <a:pt x="258" y="186"/>
                </a:lnTo>
                <a:lnTo>
                  <a:pt x="258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59" y="186"/>
                </a:lnTo>
                <a:lnTo>
                  <a:pt x="260" y="186"/>
                </a:lnTo>
                <a:lnTo>
                  <a:pt x="260" y="185"/>
                </a:lnTo>
                <a:lnTo>
                  <a:pt x="260" y="185"/>
                </a:lnTo>
                <a:lnTo>
                  <a:pt x="260" y="185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0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1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4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3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2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2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3" y="181"/>
                </a:lnTo>
                <a:lnTo>
                  <a:pt x="264" y="181"/>
                </a:lnTo>
                <a:lnTo>
                  <a:pt x="264" y="181"/>
                </a:lnTo>
                <a:lnTo>
                  <a:pt x="264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5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1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6" y="180"/>
                </a:lnTo>
                <a:lnTo>
                  <a:pt x="267" y="180"/>
                </a:lnTo>
                <a:lnTo>
                  <a:pt x="267" y="180"/>
                </a:lnTo>
                <a:lnTo>
                  <a:pt x="267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80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69" y="179"/>
                </a:lnTo>
                <a:lnTo>
                  <a:pt x="270" y="179"/>
                </a:lnTo>
                <a:lnTo>
                  <a:pt x="270" y="178"/>
                </a:lnTo>
                <a:lnTo>
                  <a:pt x="270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1" y="178"/>
                </a:lnTo>
                <a:lnTo>
                  <a:pt x="272" y="178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7"/>
                </a:lnTo>
                <a:lnTo>
                  <a:pt x="272" y="176"/>
                </a:lnTo>
                <a:lnTo>
                  <a:pt x="272" y="176"/>
                </a:lnTo>
                <a:lnTo>
                  <a:pt x="273" y="176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3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4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5"/>
                </a:lnTo>
                <a:lnTo>
                  <a:pt x="275" y="173"/>
                </a:lnTo>
                <a:lnTo>
                  <a:pt x="275" y="173"/>
                </a:lnTo>
                <a:lnTo>
                  <a:pt x="276" y="173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6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7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78" y="172"/>
                </a:lnTo>
                <a:lnTo>
                  <a:pt x="280" y="172"/>
                </a:lnTo>
                <a:lnTo>
                  <a:pt x="280" y="171"/>
                </a:lnTo>
                <a:lnTo>
                  <a:pt x="280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2" y="171"/>
                </a:lnTo>
                <a:lnTo>
                  <a:pt x="284" y="171"/>
                </a:lnTo>
                <a:lnTo>
                  <a:pt x="284" y="170"/>
                </a:lnTo>
                <a:lnTo>
                  <a:pt x="284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70"/>
                </a:lnTo>
                <a:lnTo>
                  <a:pt x="285" y="169"/>
                </a:lnTo>
                <a:lnTo>
                  <a:pt x="285" y="169"/>
                </a:lnTo>
                <a:lnTo>
                  <a:pt x="286" y="169"/>
                </a:lnTo>
                <a:lnTo>
                  <a:pt x="286" y="168"/>
                </a:lnTo>
                <a:lnTo>
                  <a:pt x="286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7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89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8"/>
                </a:lnTo>
                <a:lnTo>
                  <a:pt x="291" y="167"/>
                </a:lnTo>
                <a:lnTo>
                  <a:pt x="291" y="167"/>
                </a:lnTo>
                <a:lnTo>
                  <a:pt x="293" y="167"/>
                </a:lnTo>
                <a:lnTo>
                  <a:pt x="293" y="166"/>
                </a:lnTo>
                <a:lnTo>
                  <a:pt x="293" y="166"/>
                </a:lnTo>
                <a:lnTo>
                  <a:pt x="294" y="166"/>
                </a:lnTo>
                <a:lnTo>
                  <a:pt x="294" y="166"/>
                </a:lnTo>
                <a:lnTo>
                  <a:pt x="294" y="166"/>
                </a:lnTo>
                <a:lnTo>
                  <a:pt x="295" y="166"/>
                </a:lnTo>
                <a:lnTo>
                  <a:pt x="295" y="165"/>
                </a:lnTo>
                <a:lnTo>
                  <a:pt x="295" y="165"/>
                </a:lnTo>
                <a:lnTo>
                  <a:pt x="295" y="165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5" y="164"/>
                </a:lnTo>
                <a:lnTo>
                  <a:pt x="296" y="164"/>
                </a:lnTo>
                <a:lnTo>
                  <a:pt x="296" y="164"/>
                </a:lnTo>
                <a:lnTo>
                  <a:pt x="296" y="164"/>
                </a:lnTo>
                <a:lnTo>
                  <a:pt x="297" y="164"/>
                </a:lnTo>
                <a:lnTo>
                  <a:pt x="297" y="163"/>
                </a:lnTo>
                <a:lnTo>
                  <a:pt x="297" y="163"/>
                </a:lnTo>
                <a:lnTo>
                  <a:pt x="297" y="163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7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299" y="162"/>
                </a:lnTo>
                <a:lnTo>
                  <a:pt x="301" y="162"/>
                </a:lnTo>
                <a:lnTo>
                  <a:pt x="301" y="162"/>
                </a:lnTo>
                <a:lnTo>
                  <a:pt x="301" y="162"/>
                </a:lnTo>
                <a:lnTo>
                  <a:pt x="302" y="162"/>
                </a:lnTo>
                <a:lnTo>
                  <a:pt x="302" y="162"/>
                </a:lnTo>
                <a:lnTo>
                  <a:pt x="302" y="162"/>
                </a:lnTo>
                <a:lnTo>
                  <a:pt x="303" y="162"/>
                </a:lnTo>
                <a:lnTo>
                  <a:pt x="303" y="162"/>
                </a:lnTo>
                <a:lnTo>
                  <a:pt x="303" y="162"/>
                </a:lnTo>
                <a:lnTo>
                  <a:pt x="304" y="162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4" y="161"/>
                </a:lnTo>
                <a:lnTo>
                  <a:pt x="305" y="161"/>
                </a:lnTo>
                <a:lnTo>
                  <a:pt x="305" y="161"/>
                </a:lnTo>
                <a:lnTo>
                  <a:pt x="305" y="161"/>
                </a:lnTo>
                <a:lnTo>
                  <a:pt x="306" y="161"/>
                </a:lnTo>
                <a:lnTo>
                  <a:pt x="306" y="161"/>
                </a:lnTo>
                <a:lnTo>
                  <a:pt x="306" y="161"/>
                </a:lnTo>
                <a:lnTo>
                  <a:pt x="307" y="161"/>
                </a:lnTo>
                <a:lnTo>
                  <a:pt x="307" y="160"/>
                </a:lnTo>
                <a:lnTo>
                  <a:pt x="307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8" y="160"/>
                </a:lnTo>
                <a:lnTo>
                  <a:pt x="309" y="160"/>
                </a:lnTo>
                <a:lnTo>
                  <a:pt x="309" y="159"/>
                </a:lnTo>
                <a:lnTo>
                  <a:pt x="309" y="159"/>
                </a:lnTo>
                <a:lnTo>
                  <a:pt x="310" y="159"/>
                </a:lnTo>
                <a:lnTo>
                  <a:pt x="310" y="159"/>
                </a:lnTo>
                <a:lnTo>
                  <a:pt x="310" y="159"/>
                </a:lnTo>
                <a:lnTo>
                  <a:pt x="311" y="159"/>
                </a:lnTo>
                <a:lnTo>
                  <a:pt x="311" y="159"/>
                </a:lnTo>
                <a:lnTo>
                  <a:pt x="311" y="159"/>
                </a:lnTo>
                <a:lnTo>
                  <a:pt x="312" y="159"/>
                </a:lnTo>
                <a:lnTo>
                  <a:pt x="312" y="159"/>
                </a:lnTo>
                <a:lnTo>
                  <a:pt x="312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3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5" y="159"/>
                </a:lnTo>
                <a:lnTo>
                  <a:pt x="316" y="159"/>
                </a:lnTo>
                <a:lnTo>
                  <a:pt x="316" y="158"/>
                </a:lnTo>
                <a:lnTo>
                  <a:pt x="316" y="158"/>
                </a:lnTo>
                <a:lnTo>
                  <a:pt x="317" y="158"/>
                </a:lnTo>
                <a:lnTo>
                  <a:pt x="317" y="157"/>
                </a:lnTo>
                <a:lnTo>
                  <a:pt x="317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7"/>
                </a:lnTo>
                <a:lnTo>
                  <a:pt x="318" y="156"/>
                </a:lnTo>
                <a:lnTo>
                  <a:pt x="318" y="156"/>
                </a:lnTo>
                <a:lnTo>
                  <a:pt x="321" y="156"/>
                </a:lnTo>
                <a:lnTo>
                  <a:pt x="321" y="156"/>
                </a:lnTo>
                <a:lnTo>
                  <a:pt x="321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2" y="156"/>
                </a:lnTo>
                <a:lnTo>
                  <a:pt x="323" y="156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3" y="155"/>
                </a:lnTo>
                <a:lnTo>
                  <a:pt x="325" y="155"/>
                </a:lnTo>
                <a:lnTo>
                  <a:pt x="325" y="155"/>
                </a:lnTo>
                <a:lnTo>
                  <a:pt x="325" y="155"/>
                </a:lnTo>
                <a:lnTo>
                  <a:pt x="326" y="155"/>
                </a:lnTo>
                <a:lnTo>
                  <a:pt x="326" y="155"/>
                </a:lnTo>
                <a:lnTo>
                  <a:pt x="326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5"/>
                </a:lnTo>
                <a:lnTo>
                  <a:pt x="328" y="154"/>
                </a:lnTo>
                <a:lnTo>
                  <a:pt x="328" y="154"/>
                </a:lnTo>
                <a:lnTo>
                  <a:pt x="329" y="154"/>
                </a:lnTo>
                <a:lnTo>
                  <a:pt x="329" y="154"/>
                </a:lnTo>
                <a:lnTo>
                  <a:pt x="329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0" y="154"/>
                </a:lnTo>
                <a:lnTo>
                  <a:pt x="331" y="154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1" y="153"/>
                </a:lnTo>
                <a:lnTo>
                  <a:pt x="332" y="153"/>
                </a:lnTo>
                <a:lnTo>
                  <a:pt x="332" y="151"/>
                </a:lnTo>
                <a:lnTo>
                  <a:pt x="332" y="151"/>
                </a:lnTo>
                <a:lnTo>
                  <a:pt x="332" y="151"/>
                </a:lnTo>
                <a:lnTo>
                  <a:pt x="332" y="150"/>
                </a:lnTo>
                <a:lnTo>
                  <a:pt x="332" y="150"/>
                </a:lnTo>
                <a:lnTo>
                  <a:pt x="333" y="150"/>
                </a:lnTo>
                <a:lnTo>
                  <a:pt x="333" y="150"/>
                </a:lnTo>
                <a:lnTo>
                  <a:pt x="333" y="150"/>
                </a:lnTo>
                <a:lnTo>
                  <a:pt x="335" y="150"/>
                </a:lnTo>
                <a:lnTo>
                  <a:pt x="335" y="149"/>
                </a:lnTo>
                <a:lnTo>
                  <a:pt x="335" y="149"/>
                </a:lnTo>
                <a:lnTo>
                  <a:pt x="336" y="149"/>
                </a:lnTo>
                <a:lnTo>
                  <a:pt x="336" y="149"/>
                </a:lnTo>
                <a:lnTo>
                  <a:pt x="336" y="149"/>
                </a:lnTo>
                <a:lnTo>
                  <a:pt x="337" y="149"/>
                </a:lnTo>
                <a:lnTo>
                  <a:pt x="337" y="148"/>
                </a:lnTo>
                <a:lnTo>
                  <a:pt x="337" y="148"/>
                </a:lnTo>
                <a:lnTo>
                  <a:pt x="339" y="148"/>
                </a:lnTo>
                <a:lnTo>
                  <a:pt x="339" y="148"/>
                </a:lnTo>
                <a:lnTo>
                  <a:pt x="339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8"/>
                </a:lnTo>
                <a:lnTo>
                  <a:pt x="340" y="147"/>
                </a:lnTo>
                <a:lnTo>
                  <a:pt x="340" y="147"/>
                </a:lnTo>
                <a:lnTo>
                  <a:pt x="341" y="147"/>
                </a:lnTo>
                <a:lnTo>
                  <a:pt x="341" y="147"/>
                </a:lnTo>
                <a:lnTo>
                  <a:pt x="341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7"/>
                </a:lnTo>
                <a:lnTo>
                  <a:pt x="343" y="146"/>
                </a:lnTo>
                <a:lnTo>
                  <a:pt x="343" y="146"/>
                </a:lnTo>
                <a:lnTo>
                  <a:pt x="344" y="146"/>
                </a:lnTo>
                <a:lnTo>
                  <a:pt x="344" y="146"/>
                </a:lnTo>
                <a:lnTo>
                  <a:pt x="344" y="146"/>
                </a:lnTo>
                <a:lnTo>
                  <a:pt x="345" y="146"/>
                </a:lnTo>
                <a:lnTo>
                  <a:pt x="345" y="145"/>
                </a:lnTo>
                <a:lnTo>
                  <a:pt x="345" y="145"/>
                </a:lnTo>
                <a:lnTo>
                  <a:pt x="346" y="145"/>
                </a:lnTo>
                <a:lnTo>
                  <a:pt x="346" y="145"/>
                </a:lnTo>
                <a:lnTo>
                  <a:pt x="346" y="145"/>
                </a:lnTo>
                <a:lnTo>
                  <a:pt x="348" y="145"/>
                </a:lnTo>
                <a:lnTo>
                  <a:pt x="348" y="145"/>
                </a:lnTo>
                <a:lnTo>
                  <a:pt x="348" y="145"/>
                </a:lnTo>
                <a:lnTo>
                  <a:pt x="349" y="145"/>
                </a:lnTo>
                <a:lnTo>
                  <a:pt x="349" y="144"/>
                </a:lnTo>
                <a:lnTo>
                  <a:pt x="349" y="144"/>
                </a:lnTo>
                <a:lnTo>
                  <a:pt x="349" y="144"/>
                </a:lnTo>
                <a:lnTo>
                  <a:pt x="349" y="143"/>
                </a:lnTo>
                <a:lnTo>
                  <a:pt x="349" y="143"/>
                </a:lnTo>
                <a:lnTo>
                  <a:pt x="350" y="143"/>
                </a:lnTo>
                <a:lnTo>
                  <a:pt x="350" y="143"/>
                </a:lnTo>
                <a:lnTo>
                  <a:pt x="350" y="143"/>
                </a:lnTo>
                <a:lnTo>
                  <a:pt x="351" y="143"/>
                </a:lnTo>
                <a:lnTo>
                  <a:pt x="351" y="143"/>
                </a:lnTo>
                <a:lnTo>
                  <a:pt x="351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3"/>
                </a:lnTo>
                <a:lnTo>
                  <a:pt x="352" y="142"/>
                </a:lnTo>
                <a:lnTo>
                  <a:pt x="352" y="142"/>
                </a:lnTo>
                <a:lnTo>
                  <a:pt x="352" y="142"/>
                </a:lnTo>
                <a:lnTo>
                  <a:pt x="352" y="141"/>
                </a:lnTo>
                <a:lnTo>
                  <a:pt x="352" y="141"/>
                </a:lnTo>
                <a:lnTo>
                  <a:pt x="353" y="141"/>
                </a:lnTo>
                <a:lnTo>
                  <a:pt x="353" y="141"/>
                </a:lnTo>
                <a:lnTo>
                  <a:pt x="353" y="141"/>
                </a:lnTo>
                <a:lnTo>
                  <a:pt x="354" y="141"/>
                </a:lnTo>
                <a:lnTo>
                  <a:pt x="354" y="140"/>
                </a:lnTo>
                <a:lnTo>
                  <a:pt x="354" y="140"/>
                </a:lnTo>
                <a:lnTo>
                  <a:pt x="354" y="140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4" y="139"/>
                </a:lnTo>
                <a:lnTo>
                  <a:pt x="355" y="139"/>
                </a:lnTo>
                <a:lnTo>
                  <a:pt x="355" y="139"/>
                </a:lnTo>
                <a:lnTo>
                  <a:pt x="355" y="139"/>
                </a:lnTo>
                <a:lnTo>
                  <a:pt x="356" y="139"/>
                </a:lnTo>
                <a:lnTo>
                  <a:pt x="356" y="138"/>
                </a:lnTo>
                <a:lnTo>
                  <a:pt x="356" y="138"/>
                </a:lnTo>
                <a:lnTo>
                  <a:pt x="357" y="138"/>
                </a:lnTo>
                <a:lnTo>
                  <a:pt x="357" y="138"/>
                </a:lnTo>
                <a:lnTo>
                  <a:pt x="357" y="138"/>
                </a:lnTo>
                <a:lnTo>
                  <a:pt x="358" y="138"/>
                </a:lnTo>
                <a:lnTo>
                  <a:pt x="358" y="138"/>
                </a:lnTo>
                <a:lnTo>
                  <a:pt x="358" y="138"/>
                </a:lnTo>
                <a:lnTo>
                  <a:pt x="359" y="138"/>
                </a:lnTo>
                <a:lnTo>
                  <a:pt x="359" y="138"/>
                </a:lnTo>
                <a:lnTo>
                  <a:pt x="359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2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8"/>
                </a:lnTo>
                <a:lnTo>
                  <a:pt x="363" y="137"/>
                </a:lnTo>
                <a:lnTo>
                  <a:pt x="363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5" y="137"/>
                </a:lnTo>
                <a:lnTo>
                  <a:pt x="367" y="137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7" y="136"/>
                </a:lnTo>
                <a:lnTo>
                  <a:pt x="369" y="136"/>
                </a:lnTo>
                <a:lnTo>
                  <a:pt x="369" y="136"/>
                </a:lnTo>
                <a:lnTo>
                  <a:pt x="369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6"/>
                </a:lnTo>
                <a:lnTo>
                  <a:pt x="371" y="135"/>
                </a:lnTo>
                <a:lnTo>
                  <a:pt x="371" y="135"/>
                </a:lnTo>
                <a:lnTo>
                  <a:pt x="372" y="135"/>
                </a:lnTo>
                <a:lnTo>
                  <a:pt x="372" y="135"/>
                </a:lnTo>
                <a:lnTo>
                  <a:pt x="372" y="135"/>
                </a:lnTo>
                <a:lnTo>
                  <a:pt x="373" y="135"/>
                </a:lnTo>
                <a:lnTo>
                  <a:pt x="373" y="134"/>
                </a:lnTo>
                <a:lnTo>
                  <a:pt x="373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4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5" y="134"/>
                </a:lnTo>
                <a:lnTo>
                  <a:pt x="378" y="134"/>
                </a:lnTo>
                <a:lnTo>
                  <a:pt x="378" y="133"/>
                </a:lnTo>
                <a:lnTo>
                  <a:pt x="378" y="133"/>
                </a:lnTo>
                <a:lnTo>
                  <a:pt x="380" y="133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0" y="132"/>
                </a:lnTo>
                <a:lnTo>
                  <a:pt x="381" y="132"/>
                </a:lnTo>
                <a:lnTo>
                  <a:pt x="381" y="132"/>
                </a:lnTo>
                <a:lnTo>
                  <a:pt x="381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2" y="132"/>
                </a:lnTo>
                <a:lnTo>
                  <a:pt x="383" y="132"/>
                </a:lnTo>
                <a:lnTo>
                  <a:pt x="383" y="131"/>
                </a:lnTo>
                <a:lnTo>
                  <a:pt x="383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1"/>
                </a:lnTo>
                <a:lnTo>
                  <a:pt x="385" y="130"/>
                </a:lnTo>
                <a:lnTo>
                  <a:pt x="385" y="130"/>
                </a:lnTo>
                <a:lnTo>
                  <a:pt x="386" y="130"/>
                </a:lnTo>
                <a:lnTo>
                  <a:pt x="386" y="130"/>
                </a:lnTo>
                <a:lnTo>
                  <a:pt x="386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7" y="130"/>
                </a:lnTo>
                <a:lnTo>
                  <a:pt x="388" y="130"/>
                </a:lnTo>
                <a:lnTo>
                  <a:pt x="388" y="130"/>
                </a:lnTo>
                <a:lnTo>
                  <a:pt x="388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89" y="130"/>
                </a:lnTo>
                <a:lnTo>
                  <a:pt x="390" y="130"/>
                </a:lnTo>
                <a:lnTo>
                  <a:pt x="390" y="130"/>
                </a:lnTo>
                <a:lnTo>
                  <a:pt x="390" y="130"/>
                </a:lnTo>
                <a:lnTo>
                  <a:pt x="391" y="130"/>
                </a:lnTo>
                <a:lnTo>
                  <a:pt x="391" y="130"/>
                </a:lnTo>
                <a:lnTo>
                  <a:pt x="391" y="130"/>
                </a:lnTo>
                <a:lnTo>
                  <a:pt x="392" y="130"/>
                </a:lnTo>
                <a:lnTo>
                  <a:pt x="392" y="130"/>
                </a:lnTo>
                <a:lnTo>
                  <a:pt x="392" y="130"/>
                </a:lnTo>
                <a:lnTo>
                  <a:pt x="393" y="130"/>
                </a:lnTo>
                <a:lnTo>
                  <a:pt x="393" y="130"/>
                </a:lnTo>
                <a:lnTo>
                  <a:pt x="393" y="130"/>
                </a:lnTo>
                <a:lnTo>
                  <a:pt x="394" y="130"/>
                </a:lnTo>
                <a:lnTo>
                  <a:pt x="394" y="129"/>
                </a:lnTo>
                <a:lnTo>
                  <a:pt x="394" y="129"/>
                </a:lnTo>
                <a:lnTo>
                  <a:pt x="395" y="129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5" y="128"/>
                </a:lnTo>
                <a:lnTo>
                  <a:pt x="396" y="128"/>
                </a:lnTo>
                <a:lnTo>
                  <a:pt x="396" y="127"/>
                </a:lnTo>
                <a:lnTo>
                  <a:pt x="396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7"/>
                </a:lnTo>
                <a:lnTo>
                  <a:pt x="398" y="126"/>
                </a:lnTo>
                <a:lnTo>
                  <a:pt x="398" y="126"/>
                </a:lnTo>
                <a:lnTo>
                  <a:pt x="399" y="126"/>
                </a:lnTo>
                <a:lnTo>
                  <a:pt x="399" y="126"/>
                </a:lnTo>
                <a:lnTo>
                  <a:pt x="399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6"/>
                </a:lnTo>
                <a:lnTo>
                  <a:pt x="401" y="125"/>
                </a:lnTo>
                <a:lnTo>
                  <a:pt x="401" y="125"/>
                </a:lnTo>
                <a:lnTo>
                  <a:pt x="402" y="125"/>
                </a:lnTo>
                <a:lnTo>
                  <a:pt x="402" y="125"/>
                </a:lnTo>
                <a:lnTo>
                  <a:pt x="402" y="125"/>
                </a:lnTo>
                <a:lnTo>
                  <a:pt x="403" y="125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4"/>
                </a:lnTo>
                <a:lnTo>
                  <a:pt x="403" y="123"/>
                </a:lnTo>
                <a:lnTo>
                  <a:pt x="403" y="123"/>
                </a:lnTo>
                <a:lnTo>
                  <a:pt x="404" y="123"/>
                </a:lnTo>
                <a:lnTo>
                  <a:pt x="404" y="122"/>
                </a:lnTo>
                <a:lnTo>
                  <a:pt x="404" y="122"/>
                </a:lnTo>
                <a:lnTo>
                  <a:pt x="405" y="122"/>
                </a:lnTo>
                <a:lnTo>
                  <a:pt x="405" y="122"/>
                </a:lnTo>
                <a:lnTo>
                  <a:pt x="405" y="122"/>
                </a:lnTo>
                <a:lnTo>
                  <a:pt x="406" y="122"/>
                </a:lnTo>
                <a:lnTo>
                  <a:pt x="406" y="122"/>
                </a:lnTo>
                <a:lnTo>
                  <a:pt x="406" y="122"/>
                </a:lnTo>
                <a:lnTo>
                  <a:pt x="408" y="122"/>
                </a:lnTo>
                <a:lnTo>
                  <a:pt x="408" y="122"/>
                </a:lnTo>
                <a:lnTo>
                  <a:pt x="408" y="122"/>
                </a:lnTo>
                <a:lnTo>
                  <a:pt x="409" y="122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09" y="121"/>
                </a:lnTo>
                <a:lnTo>
                  <a:pt x="410" y="121"/>
                </a:lnTo>
                <a:lnTo>
                  <a:pt x="410" y="121"/>
                </a:lnTo>
                <a:lnTo>
                  <a:pt x="410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1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20"/>
                </a:lnTo>
                <a:lnTo>
                  <a:pt x="411" y="119"/>
                </a:lnTo>
                <a:lnTo>
                  <a:pt x="411" y="119"/>
                </a:lnTo>
                <a:lnTo>
                  <a:pt x="412" y="119"/>
                </a:lnTo>
                <a:lnTo>
                  <a:pt x="412" y="119"/>
                </a:lnTo>
                <a:lnTo>
                  <a:pt x="412" y="119"/>
                </a:lnTo>
                <a:lnTo>
                  <a:pt x="413" y="119"/>
                </a:lnTo>
                <a:lnTo>
                  <a:pt x="413" y="118"/>
                </a:lnTo>
                <a:lnTo>
                  <a:pt x="413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8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7"/>
                </a:lnTo>
                <a:lnTo>
                  <a:pt x="414" y="116"/>
                </a:lnTo>
                <a:lnTo>
                  <a:pt x="414" y="116"/>
                </a:lnTo>
                <a:lnTo>
                  <a:pt x="415" y="116"/>
                </a:lnTo>
                <a:lnTo>
                  <a:pt x="415" y="116"/>
                </a:lnTo>
                <a:lnTo>
                  <a:pt x="415" y="116"/>
                </a:lnTo>
                <a:lnTo>
                  <a:pt x="416" y="116"/>
                </a:lnTo>
                <a:lnTo>
                  <a:pt x="416" y="116"/>
                </a:lnTo>
                <a:lnTo>
                  <a:pt x="416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7" y="116"/>
                </a:lnTo>
                <a:lnTo>
                  <a:pt x="418" y="116"/>
                </a:lnTo>
                <a:lnTo>
                  <a:pt x="418" y="115"/>
                </a:lnTo>
                <a:lnTo>
                  <a:pt x="418" y="115"/>
                </a:lnTo>
                <a:lnTo>
                  <a:pt x="419" y="115"/>
                </a:lnTo>
                <a:lnTo>
                  <a:pt x="419" y="115"/>
                </a:lnTo>
                <a:lnTo>
                  <a:pt x="419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5"/>
                </a:lnTo>
                <a:lnTo>
                  <a:pt x="420" y="114"/>
                </a:lnTo>
                <a:lnTo>
                  <a:pt x="420" y="114"/>
                </a:lnTo>
                <a:lnTo>
                  <a:pt x="421" y="114"/>
                </a:lnTo>
                <a:lnTo>
                  <a:pt x="421" y="114"/>
                </a:lnTo>
                <a:lnTo>
                  <a:pt x="421" y="114"/>
                </a:lnTo>
                <a:lnTo>
                  <a:pt x="422" y="114"/>
                </a:lnTo>
                <a:lnTo>
                  <a:pt x="422" y="114"/>
                </a:lnTo>
                <a:lnTo>
                  <a:pt x="422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3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4"/>
                </a:lnTo>
                <a:lnTo>
                  <a:pt x="424" y="113"/>
                </a:lnTo>
                <a:lnTo>
                  <a:pt x="424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5" y="113"/>
                </a:lnTo>
                <a:lnTo>
                  <a:pt x="426" y="113"/>
                </a:lnTo>
                <a:lnTo>
                  <a:pt x="426" y="113"/>
                </a:lnTo>
                <a:lnTo>
                  <a:pt x="426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7" y="113"/>
                </a:lnTo>
                <a:lnTo>
                  <a:pt x="428" y="113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28" y="112"/>
                </a:lnTo>
                <a:lnTo>
                  <a:pt x="430" y="112"/>
                </a:lnTo>
                <a:lnTo>
                  <a:pt x="430" y="111"/>
                </a:lnTo>
                <a:lnTo>
                  <a:pt x="430" y="111"/>
                </a:lnTo>
                <a:lnTo>
                  <a:pt x="430" y="111"/>
                </a:lnTo>
                <a:lnTo>
                  <a:pt x="430" y="110"/>
                </a:lnTo>
                <a:lnTo>
                  <a:pt x="430" y="110"/>
                </a:lnTo>
                <a:lnTo>
                  <a:pt x="431" y="110"/>
                </a:lnTo>
                <a:lnTo>
                  <a:pt x="431" y="109"/>
                </a:lnTo>
                <a:lnTo>
                  <a:pt x="431" y="109"/>
                </a:lnTo>
                <a:lnTo>
                  <a:pt x="432" y="109"/>
                </a:lnTo>
                <a:lnTo>
                  <a:pt x="432" y="109"/>
                </a:lnTo>
                <a:lnTo>
                  <a:pt x="432" y="109"/>
                </a:lnTo>
                <a:lnTo>
                  <a:pt x="433" y="109"/>
                </a:lnTo>
                <a:lnTo>
                  <a:pt x="433" y="109"/>
                </a:lnTo>
                <a:lnTo>
                  <a:pt x="433" y="109"/>
                </a:lnTo>
                <a:lnTo>
                  <a:pt x="434" y="109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4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6" y="108"/>
                </a:lnTo>
                <a:lnTo>
                  <a:pt x="438" y="108"/>
                </a:lnTo>
                <a:lnTo>
                  <a:pt x="438" y="107"/>
                </a:lnTo>
                <a:lnTo>
                  <a:pt x="438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7"/>
                </a:lnTo>
                <a:lnTo>
                  <a:pt x="439" y="106"/>
                </a:lnTo>
                <a:lnTo>
                  <a:pt x="439" y="106"/>
                </a:lnTo>
                <a:lnTo>
                  <a:pt x="440" y="106"/>
                </a:lnTo>
                <a:lnTo>
                  <a:pt x="440" y="105"/>
                </a:lnTo>
                <a:lnTo>
                  <a:pt x="440" y="105"/>
                </a:lnTo>
                <a:lnTo>
                  <a:pt x="441" y="105"/>
                </a:lnTo>
                <a:lnTo>
                  <a:pt x="441" y="105"/>
                </a:lnTo>
                <a:lnTo>
                  <a:pt x="441" y="105"/>
                </a:lnTo>
                <a:lnTo>
                  <a:pt x="442" y="105"/>
                </a:lnTo>
                <a:lnTo>
                  <a:pt x="442" y="105"/>
                </a:lnTo>
                <a:lnTo>
                  <a:pt x="442" y="105"/>
                </a:lnTo>
                <a:lnTo>
                  <a:pt x="443" y="105"/>
                </a:lnTo>
                <a:lnTo>
                  <a:pt x="443" y="105"/>
                </a:lnTo>
                <a:lnTo>
                  <a:pt x="443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5"/>
                </a:lnTo>
                <a:lnTo>
                  <a:pt x="444" y="104"/>
                </a:lnTo>
                <a:lnTo>
                  <a:pt x="444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4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3"/>
                </a:lnTo>
                <a:lnTo>
                  <a:pt x="445" y="102"/>
                </a:lnTo>
                <a:lnTo>
                  <a:pt x="445" y="102"/>
                </a:lnTo>
                <a:lnTo>
                  <a:pt x="446" y="102"/>
                </a:lnTo>
                <a:lnTo>
                  <a:pt x="446" y="102"/>
                </a:lnTo>
                <a:lnTo>
                  <a:pt x="446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2"/>
                </a:lnTo>
                <a:lnTo>
                  <a:pt x="448" y="101"/>
                </a:lnTo>
                <a:lnTo>
                  <a:pt x="448" y="101"/>
                </a:lnTo>
                <a:lnTo>
                  <a:pt x="449" y="101"/>
                </a:lnTo>
                <a:lnTo>
                  <a:pt x="449" y="101"/>
                </a:lnTo>
                <a:lnTo>
                  <a:pt x="449" y="101"/>
                </a:lnTo>
                <a:lnTo>
                  <a:pt x="450" y="101"/>
                </a:lnTo>
                <a:lnTo>
                  <a:pt x="450" y="101"/>
                </a:lnTo>
                <a:lnTo>
                  <a:pt x="450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1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2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1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100"/>
                </a:lnTo>
                <a:lnTo>
                  <a:pt x="453" y="99"/>
                </a:lnTo>
                <a:lnTo>
                  <a:pt x="453" y="99"/>
                </a:lnTo>
                <a:lnTo>
                  <a:pt x="454" y="99"/>
                </a:lnTo>
                <a:lnTo>
                  <a:pt x="454" y="99"/>
                </a:lnTo>
                <a:lnTo>
                  <a:pt x="454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5" y="99"/>
                </a:lnTo>
                <a:lnTo>
                  <a:pt x="456" y="99"/>
                </a:lnTo>
                <a:lnTo>
                  <a:pt x="456" y="99"/>
                </a:lnTo>
                <a:lnTo>
                  <a:pt x="456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9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7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8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8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59" y="97"/>
                </a:lnTo>
                <a:lnTo>
                  <a:pt x="460" y="97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0" y="96"/>
                </a:lnTo>
                <a:lnTo>
                  <a:pt x="461" y="96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1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5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2" y="94"/>
                </a:lnTo>
                <a:lnTo>
                  <a:pt x="464" y="94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4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3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5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6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7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8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2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1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69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0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1" y="90"/>
                </a:lnTo>
                <a:lnTo>
                  <a:pt x="472" y="90"/>
                </a:lnTo>
                <a:lnTo>
                  <a:pt x="472" y="89"/>
                </a:lnTo>
                <a:lnTo>
                  <a:pt x="472" y="89"/>
                </a:lnTo>
                <a:lnTo>
                  <a:pt x="472" y="89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2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8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3" y="86"/>
                </a:lnTo>
                <a:lnTo>
                  <a:pt x="474" y="86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4" y="85"/>
                </a:lnTo>
                <a:lnTo>
                  <a:pt x="475" y="85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4"/>
                </a:lnTo>
                <a:lnTo>
                  <a:pt x="475" y="83"/>
                </a:lnTo>
                <a:lnTo>
                  <a:pt x="475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6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7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8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79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0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1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3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2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2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3" y="81"/>
                </a:lnTo>
                <a:lnTo>
                  <a:pt x="484" y="81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9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4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5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6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7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8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8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89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6"/>
                </a:lnTo>
                <a:lnTo>
                  <a:pt x="490" y="75"/>
                </a:lnTo>
                <a:lnTo>
                  <a:pt x="490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1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5"/>
                </a:lnTo>
                <a:lnTo>
                  <a:pt x="492" y="74"/>
                </a:lnTo>
                <a:lnTo>
                  <a:pt x="492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4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3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4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5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3"/>
                </a:lnTo>
                <a:lnTo>
                  <a:pt x="496" y="72"/>
                </a:lnTo>
                <a:lnTo>
                  <a:pt x="496" y="72"/>
                </a:lnTo>
                <a:lnTo>
                  <a:pt x="496" y="72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1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6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7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8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499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0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1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70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2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9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3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8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4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5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6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7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8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7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09" y="66"/>
                </a:lnTo>
                <a:lnTo>
                  <a:pt x="510" y="66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0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5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1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2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4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3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3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4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5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6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7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8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19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2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0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1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1" y="60"/>
                </a:lnTo>
                <a:lnTo>
                  <a:pt x="522" y="60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2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8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3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7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4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5" y="56"/>
                </a:lnTo>
                <a:lnTo>
                  <a:pt x="526" y="56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5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4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6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7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8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3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29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2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0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1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1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2" y="50"/>
                </a:lnTo>
                <a:lnTo>
                  <a:pt x="533" y="50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3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4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5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6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7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8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39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0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9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1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2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3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4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5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6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7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8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8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49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7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0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6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1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2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3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4" y="45"/>
                </a:lnTo>
                <a:lnTo>
                  <a:pt x="555" y="45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5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6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7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8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59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0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1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3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2" y="42"/>
                </a:lnTo>
                <a:lnTo>
                  <a:pt x="563" y="42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40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3" y="39"/>
                </a:lnTo>
                <a:lnTo>
                  <a:pt x="564" y="39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4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5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6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7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7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8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69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0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1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2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6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3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4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5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6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7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4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8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79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0" y="32"/>
                </a:lnTo>
                <a:lnTo>
                  <a:pt x="581" y="32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1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2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3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4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5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9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6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7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8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89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0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1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2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3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4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5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6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7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7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8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599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0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1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2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3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4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23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5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6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7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8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09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0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1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2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3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4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18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5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9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6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  <a:lnTo>
                  <a:pt x="617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Line 56">
            <a:extLst>
              <a:ext uri="{FF2B5EF4-FFF2-40B4-BE49-F238E27FC236}">
                <a16:creationId xmlns:a16="http://schemas.microsoft.com/office/drawing/2014/main" id="{75C68D49-4069-4B0B-87F4-66BDF80AA9E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179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7" name="Rectangle 57">
            <a:extLst>
              <a:ext uri="{FF2B5EF4-FFF2-40B4-BE49-F238E27FC236}">
                <a16:creationId xmlns:a16="http://schemas.microsoft.com/office/drawing/2014/main" id="{8782A5D7-BE5C-45A2-A51D-EAD5C23F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9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8" name="Line 58">
            <a:extLst>
              <a:ext uri="{FF2B5EF4-FFF2-40B4-BE49-F238E27FC236}">
                <a16:creationId xmlns:a16="http://schemas.microsoft.com/office/drawing/2014/main" id="{6DFC9123-49DA-4EA4-9178-F4B16D961E67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917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9" name="Rectangle 59">
            <a:extLst>
              <a:ext uri="{FF2B5EF4-FFF2-40B4-BE49-F238E27FC236}">
                <a16:creationId xmlns:a16="http://schemas.microsoft.com/office/drawing/2014/main" id="{36921C88-687C-4F8C-BB09-31C15D1A98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8996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Line 60">
            <a:extLst>
              <a:ext uri="{FF2B5EF4-FFF2-40B4-BE49-F238E27FC236}">
                <a16:creationId xmlns:a16="http://schemas.microsoft.com/office/drawing/2014/main" id="{682F48E8-BB99-4A06-B02B-E6C12DF023D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26566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1" name="Rectangle 61">
            <a:extLst>
              <a:ext uri="{FF2B5EF4-FFF2-40B4-BE49-F238E27FC236}">
                <a16:creationId xmlns:a16="http://schemas.microsoft.com/office/drawing/2014/main" id="{BD38D2DA-6B44-448F-A026-1E3CC87682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894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2" name="Line 62">
            <a:extLst>
              <a:ext uri="{FF2B5EF4-FFF2-40B4-BE49-F238E27FC236}">
                <a16:creationId xmlns:a16="http://schemas.microsoft.com/office/drawing/2014/main" id="{AFA5BCA9-E59F-4AC1-9DE3-A68AE076C511}"/>
              </a:ext>
            </a:extLst>
          </p:cNvPr>
          <p:cNvSpPr>
            <a:spLocks noChangeShapeType="1"/>
          </p:cNvSpPr>
          <p:nvPr/>
        </p:nvSpPr>
        <p:spPr bwMode="auto">
          <a:xfrm>
            <a:off x="5415541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63">
            <a:extLst>
              <a:ext uri="{FF2B5EF4-FFF2-40B4-BE49-F238E27FC236}">
                <a16:creationId xmlns:a16="http://schemas.microsoft.com/office/drawing/2014/main" id="{DD8F58F8-0471-48B0-A4B1-C2BE8B3510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791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Line 64">
            <a:extLst>
              <a:ext uri="{FF2B5EF4-FFF2-40B4-BE49-F238E27FC236}">
                <a16:creationId xmlns:a16="http://schemas.microsoft.com/office/drawing/2014/main" id="{A2F00481-D592-4055-BF09-EC2E6893766C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292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65">
            <a:extLst>
              <a:ext uri="{FF2B5EF4-FFF2-40B4-BE49-F238E27FC236}">
                <a16:creationId xmlns:a16="http://schemas.microsoft.com/office/drawing/2014/main" id="{0889F199-5AFB-4BE1-AF64-E2F6AEF00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568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Line 66">
            <a:extLst>
              <a:ext uri="{FF2B5EF4-FFF2-40B4-BE49-F238E27FC236}">
                <a16:creationId xmlns:a16="http://schemas.microsoft.com/office/drawing/2014/main" id="{B7CAD065-1B5C-479E-9284-9519A840F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679825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67">
            <a:extLst>
              <a:ext uri="{FF2B5EF4-FFF2-40B4-BE49-F238E27FC236}">
                <a16:creationId xmlns:a16="http://schemas.microsoft.com/office/drawing/2014/main" id="{77FB7C3A-09CE-427D-849D-733C0CC847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586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Line 68">
            <a:extLst>
              <a:ext uri="{FF2B5EF4-FFF2-40B4-BE49-F238E27FC236}">
                <a16:creationId xmlns:a16="http://schemas.microsoft.com/office/drawing/2014/main" id="{E42E9349-23F5-4061-9C67-265697AE8F51}"/>
              </a:ext>
            </a:extLst>
          </p:cNvPr>
          <p:cNvSpPr>
            <a:spLocks noChangeShapeType="1"/>
          </p:cNvSpPr>
          <p:nvPr/>
        </p:nvSpPr>
        <p:spPr bwMode="auto">
          <a:xfrm>
            <a:off x="7487228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69">
            <a:extLst>
              <a:ext uri="{FF2B5EF4-FFF2-40B4-BE49-F238E27FC236}">
                <a16:creationId xmlns:a16="http://schemas.microsoft.com/office/drawing/2014/main" id="{31002D9E-38C6-49A3-A8C3-DE7F37D86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3484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Line 70">
            <a:extLst>
              <a:ext uri="{FF2B5EF4-FFF2-40B4-BE49-F238E27FC236}">
                <a16:creationId xmlns:a16="http://schemas.microsoft.com/office/drawing/2014/main" id="{C6A28A57-0456-49FE-AF93-24096505C13B}"/>
              </a:ext>
            </a:extLst>
          </p:cNvPr>
          <p:cNvSpPr>
            <a:spLocks noChangeShapeType="1"/>
          </p:cNvSpPr>
          <p:nvPr/>
        </p:nvSpPr>
        <p:spPr bwMode="auto">
          <a:xfrm>
            <a:off x="8174616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71">
            <a:extLst>
              <a:ext uri="{FF2B5EF4-FFF2-40B4-BE49-F238E27FC236}">
                <a16:creationId xmlns:a16="http://schemas.microsoft.com/office/drawing/2014/main" id="{169D7983-1A82-4743-8D28-72752B556D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3816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Line 72">
            <a:extLst>
              <a:ext uri="{FF2B5EF4-FFF2-40B4-BE49-F238E27FC236}">
                <a16:creationId xmlns:a16="http://schemas.microsoft.com/office/drawing/2014/main" id="{AF1D09B1-FA9D-408D-BB55-D14291145752}"/>
              </a:ext>
            </a:extLst>
          </p:cNvPr>
          <p:cNvSpPr>
            <a:spLocks noChangeShapeType="1"/>
          </p:cNvSpPr>
          <p:nvPr/>
        </p:nvSpPr>
        <p:spPr bwMode="auto">
          <a:xfrm>
            <a:off x="8862003" y="5577023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73">
            <a:extLst>
              <a:ext uri="{FF2B5EF4-FFF2-40B4-BE49-F238E27FC236}">
                <a16:creationId xmlns:a16="http://schemas.microsoft.com/office/drawing/2014/main" id="{09FE0F39-5992-4E7D-BEAD-76B6169E8A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12791" y="5719898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75">
            <a:extLst>
              <a:ext uri="{FF2B5EF4-FFF2-40B4-BE49-F238E27FC236}">
                <a16:creationId xmlns:a16="http://schemas.microsoft.com/office/drawing/2014/main" id="{F47FE0ED-6B65-48FB-86FD-FE2A127686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137478" y="1416186"/>
            <a:ext cx="0" cy="4160838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Line 76">
            <a:extLst>
              <a:ext uri="{FF2B5EF4-FFF2-40B4-BE49-F238E27FC236}">
                <a16:creationId xmlns:a16="http://schemas.microsoft.com/office/drawing/2014/main" id="{A6D6AB8D-2A3D-4C84-A76F-50D724BF4F9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55151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6" name="Rectangle 77">
            <a:extLst>
              <a:ext uri="{FF2B5EF4-FFF2-40B4-BE49-F238E27FC236}">
                <a16:creationId xmlns:a16="http://schemas.microsoft.com/office/drawing/2014/main" id="{11360A4C-25A7-496C-85E9-D5FA5E11B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43778" y="5421448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7" name="Line 78">
            <a:extLst>
              <a:ext uri="{FF2B5EF4-FFF2-40B4-BE49-F238E27FC236}">
                <a16:creationId xmlns:a16="http://schemas.microsoft.com/office/drawing/2014/main" id="{8E89EFC3-43CB-4637-A558-F604E24BCD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3559311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" name="Rectangle 79">
            <a:extLst>
              <a:ext uri="{FF2B5EF4-FFF2-40B4-BE49-F238E27FC236}">
                <a16:creationId xmlns:a16="http://schemas.microsoft.com/office/drawing/2014/main" id="{F86E718F-3658-4939-BBC3-5DCB23753F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4719" y="3460886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10%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9" name="Line 80">
            <a:extLst>
              <a:ext uri="{FF2B5EF4-FFF2-40B4-BE49-F238E27FC236}">
                <a16:creationId xmlns:a16="http://schemas.microsoft.com/office/drawing/2014/main" id="{514C8180-B806-401F-8788-F82853AF476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048578" y="1593986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0" name="Rectangle 81">
            <a:extLst>
              <a:ext uri="{FF2B5EF4-FFF2-40B4-BE49-F238E27FC236}">
                <a16:creationId xmlns:a16="http://schemas.microsoft.com/office/drawing/2014/main" id="{87D12A8F-0D75-46C4-95BC-6C203DBF0A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5353" y="1501911"/>
            <a:ext cx="438150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1" name="Rectangle 56">
            <a:extLst>
              <a:ext uri="{FF2B5EF4-FFF2-40B4-BE49-F238E27FC236}">
                <a16:creationId xmlns:a16="http://schemas.microsoft.com/office/drawing/2014/main" id="{3B3C01E9-5E99-4B2D-B347-7D784989E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4895" y="5652154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12D21023-D2C3-495F-B394-8460F024F727}"/>
              </a:ext>
            </a:extLst>
          </p:cNvPr>
          <p:cNvCxnSpPr/>
          <p:nvPr/>
        </p:nvCxnSpPr>
        <p:spPr>
          <a:xfrm>
            <a:off x="8286514" y="1419361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DCF07D4-BF7B-4D70-81D1-624BC42C14FA}"/>
              </a:ext>
            </a:extLst>
          </p:cNvPr>
          <p:cNvCxnSpPr/>
          <p:nvPr/>
        </p:nvCxnSpPr>
        <p:spPr>
          <a:xfrm>
            <a:off x="4858329" y="1443173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>
            <a:extLst>
              <a:ext uri="{FF2B5EF4-FFF2-40B4-BE49-F238E27FC236}">
                <a16:creationId xmlns:a16="http://schemas.microsoft.com/office/drawing/2014/main" id="{505FB533-6C26-43CD-8A2F-6EE00B1C0A5B}"/>
              </a:ext>
            </a:extLst>
          </p:cNvPr>
          <p:cNvSpPr txBox="1"/>
          <p:nvPr/>
        </p:nvSpPr>
        <p:spPr>
          <a:xfrm>
            <a:off x="3222610" y="1294451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4117067-915E-4646-80CA-62EFEAD63CA2}"/>
              </a:ext>
            </a:extLst>
          </p:cNvPr>
          <p:cNvSpPr txBox="1"/>
          <p:nvPr/>
        </p:nvSpPr>
        <p:spPr>
          <a:xfrm>
            <a:off x="5628899" y="1285788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38BA619D-F753-466C-8B8F-F611535798CF}"/>
              </a:ext>
            </a:extLst>
          </p:cNvPr>
          <p:cNvCxnSpPr/>
          <p:nvPr/>
        </p:nvCxnSpPr>
        <p:spPr>
          <a:xfrm>
            <a:off x="3172403" y="1818639"/>
            <a:ext cx="1685926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Straight Arrow Connector 80">
            <a:extLst>
              <a:ext uri="{FF2B5EF4-FFF2-40B4-BE49-F238E27FC236}">
                <a16:creationId xmlns:a16="http://schemas.microsoft.com/office/drawing/2014/main" id="{728FD3B7-1B74-4CB9-8DFF-DDF5A186D077}"/>
              </a:ext>
            </a:extLst>
          </p:cNvPr>
          <p:cNvCxnSpPr>
            <a:cxnSpLocks/>
          </p:cNvCxnSpPr>
          <p:nvPr/>
        </p:nvCxnSpPr>
        <p:spPr>
          <a:xfrm>
            <a:off x="4858329" y="1818912"/>
            <a:ext cx="3428185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2" name="Title 1">
            <a:extLst>
              <a:ext uri="{FF2B5EF4-FFF2-40B4-BE49-F238E27FC236}">
                <a16:creationId xmlns:a16="http://schemas.microsoft.com/office/drawing/2014/main" id="{5E99D566-B409-4246-955A-69123F14C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6093B76-E99F-4204-AD48-C93C3BB003F8}"/>
              </a:ext>
            </a:extLst>
          </p:cNvPr>
          <p:cNvSpPr txBox="1"/>
          <p:nvPr/>
        </p:nvSpPr>
        <p:spPr>
          <a:xfrm>
            <a:off x="374316" y="1447081"/>
            <a:ext cx="1604414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FOURIER Key Secondary Endpoint</a:t>
            </a:r>
          </a:p>
        </p:txBody>
      </p:sp>
      <p:sp>
        <p:nvSpPr>
          <p:cNvPr id="83" name="Line 65">
            <a:extLst>
              <a:ext uri="{FF2B5EF4-FFF2-40B4-BE49-F238E27FC236}">
                <a16:creationId xmlns:a16="http://schemas.microsoft.com/office/drawing/2014/main" id="{F6F5CD85-5122-4C17-AF77-F78592A88E3D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4" name="Rectangle 66">
            <a:extLst>
              <a:ext uri="{FF2B5EF4-FFF2-40B4-BE49-F238E27FC236}">
                <a16:creationId xmlns:a16="http://schemas.microsoft.com/office/drawing/2014/main" id="{5A0846F8-6E20-40B4-8D37-E3C46C8FE4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6" name="Line 67">
            <a:extLst>
              <a:ext uri="{FF2B5EF4-FFF2-40B4-BE49-F238E27FC236}">
                <a16:creationId xmlns:a16="http://schemas.microsoft.com/office/drawing/2014/main" id="{662FD020-DE7B-4769-B8A1-74291D01A7E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3E59003F-F2D3-45A2-8472-060FB2CD3D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20E27CA8-5522-431F-8642-A1E7CEF54294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971545F9-659B-4503-A367-BAA5B30BF4DD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0" name="TextBox 89">
            <a:extLst>
              <a:ext uri="{FF2B5EF4-FFF2-40B4-BE49-F238E27FC236}">
                <a16:creationId xmlns:a16="http://schemas.microsoft.com/office/drawing/2014/main" id="{33282AFC-07CF-4089-AFE2-200040459F3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5364432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Rectangle 30">
            <a:extLst>
              <a:ext uri="{FF2B5EF4-FFF2-40B4-BE49-F238E27FC236}">
                <a16:creationId xmlns:a16="http://schemas.microsoft.com/office/drawing/2014/main" id="{78D93064-FCF7-42A9-93D4-CBA2872086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040" y="6015134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13780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Rectangle 31">
            <a:extLst>
              <a:ext uri="{FF2B5EF4-FFF2-40B4-BE49-F238E27FC236}">
                <a16:creationId xmlns:a16="http://schemas.microsoft.com/office/drawing/2014/main" id="{C06661B3-A055-4CA9-813E-71742F2DE3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828" y="6015134"/>
            <a:ext cx="4556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13590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Rectangle 32">
            <a:extLst>
              <a:ext uri="{FF2B5EF4-FFF2-40B4-BE49-F238E27FC236}">
                <a16:creationId xmlns:a16="http://schemas.microsoft.com/office/drawing/2014/main" id="{FA781483-9181-4EFB-B436-1C24F3BFDA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178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9399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Rectangle 33">
            <a:extLst>
              <a:ext uri="{FF2B5EF4-FFF2-40B4-BE49-F238E27FC236}">
                <a16:creationId xmlns:a16="http://schemas.microsoft.com/office/drawing/2014/main" id="{66F45C45-45F0-4BB1-91F4-5D430E72EB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965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3753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34">
            <a:extLst>
              <a:ext uri="{FF2B5EF4-FFF2-40B4-BE49-F238E27FC236}">
                <a16:creationId xmlns:a16="http://schemas.microsoft.com/office/drawing/2014/main" id="{333FCFF2-B0DB-44B5-96F2-6002374643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340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3167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Rectangle 35">
            <a:extLst>
              <a:ext uri="{FF2B5EF4-FFF2-40B4-BE49-F238E27FC236}">
                <a16:creationId xmlns:a16="http://schemas.microsoft.com/office/drawing/2014/main" id="{FF8B018D-87C5-4ADF-B827-1B8B9F7170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1128" y="6015134"/>
            <a:ext cx="382588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3098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Rectangle 36">
            <a:extLst>
              <a:ext uri="{FF2B5EF4-FFF2-40B4-BE49-F238E27FC236}">
                <a16:creationId xmlns:a16="http://schemas.microsoft.com/office/drawing/2014/main" id="{B6377F89-34C4-4A8A-BCD5-94DDB244DF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03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2996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Rectangle 37">
            <a:extLst>
              <a:ext uri="{FF2B5EF4-FFF2-40B4-BE49-F238E27FC236}">
                <a16:creationId xmlns:a16="http://schemas.microsoft.com/office/drawing/2014/main" id="{76E2D7E8-1437-4B79-96FD-CF19D12D8D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290" y="6015134"/>
            <a:ext cx="384175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1965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Rectangle 38">
            <a:extLst>
              <a:ext uri="{FF2B5EF4-FFF2-40B4-BE49-F238E27FC236}">
                <a16:creationId xmlns:a16="http://schemas.microsoft.com/office/drawing/2014/main" id="{ED099894-85B3-4893-901C-AEA30A07E1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053" y="6015134"/>
            <a:ext cx="303213" cy="19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268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Rectangle 39">
            <a:extLst>
              <a:ext uri="{FF2B5EF4-FFF2-40B4-BE49-F238E27FC236}">
                <a16:creationId xmlns:a16="http://schemas.microsoft.com/office/drawing/2014/main" id="{E808D22C-2BC2-49D8-BE5C-585B895F5F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0040" y="6199284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13784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Rectangle 40">
            <a:extLst>
              <a:ext uri="{FF2B5EF4-FFF2-40B4-BE49-F238E27FC236}">
                <a16:creationId xmlns:a16="http://schemas.microsoft.com/office/drawing/2014/main" id="{02F90AE8-43C6-469E-8825-865DD181D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828" y="6199284"/>
            <a:ext cx="4556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13598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Rectangle 41">
            <a:extLst>
              <a:ext uri="{FF2B5EF4-FFF2-40B4-BE49-F238E27FC236}">
                <a16:creationId xmlns:a16="http://schemas.microsoft.com/office/drawing/2014/main" id="{2D354294-CBBF-41F3-9BF3-95FE30ED23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61178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9464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Rectangle 42">
            <a:extLst>
              <a:ext uri="{FF2B5EF4-FFF2-40B4-BE49-F238E27FC236}">
                <a16:creationId xmlns:a16="http://schemas.microsoft.com/office/drawing/2014/main" id="{C2EA297B-F845-491B-9BBD-C48716648A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3965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3826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Rectangle 43">
            <a:extLst>
              <a:ext uri="{FF2B5EF4-FFF2-40B4-BE49-F238E27FC236}">
                <a16:creationId xmlns:a16="http://schemas.microsoft.com/office/drawing/2014/main" id="{C219776E-C347-4EDA-88EE-45DD60A0B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88340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3270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Rectangle 44">
            <a:extLst>
              <a:ext uri="{FF2B5EF4-FFF2-40B4-BE49-F238E27FC236}">
                <a16:creationId xmlns:a16="http://schemas.microsoft.com/office/drawing/2014/main" id="{F965C96F-7C32-49C8-8065-412CED0150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1128" y="6199284"/>
            <a:ext cx="382588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3204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Rectangle 45">
            <a:extLst>
              <a:ext uri="{FF2B5EF4-FFF2-40B4-BE49-F238E27FC236}">
                <a16:creationId xmlns:a16="http://schemas.microsoft.com/office/drawing/2014/main" id="{B2001A9B-16B1-4287-ADC9-E41E768A6D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15503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3109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46">
            <a:extLst>
              <a:ext uri="{FF2B5EF4-FFF2-40B4-BE49-F238E27FC236}">
                <a16:creationId xmlns:a16="http://schemas.microsoft.com/office/drawing/2014/main" id="{3B03541A-13E5-4144-B7FA-64DBC5347E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28290" y="6199284"/>
            <a:ext cx="384175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1988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1" name="Rectangle 47">
            <a:extLst>
              <a:ext uri="{FF2B5EF4-FFF2-40B4-BE49-F238E27FC236}">
                <a16:creationId xmlns:a16="http://schemas.microsoft.com/office/drawing/2014/main" id="{B2B27762-3318-4876-8E07-FEC5968867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95053" y="6199284"/>
            <a:ext cx="3032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237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2" name="Freeform 51">
            <a:extLst>
              <a:ext uri="{FF2B5EF4-FFF2-40B4-BE49-F238E27FC236}">
                <a16:creationId xmlns:a16="http://schemas.microsoft.com/office/drawing/2014/main" id="{859B4720-7F87-44C1-AC93-5222380380D1}"/>
              </a:ext>
            </a:extLst>
          </p:cNvPr>
          <p:cNvSpPr>
            <a:spLocks/>
          </p:cNvSpPr>
          <p:nvPr/>
        </p:nvSpPr>
        <p:spPr bwMode="auto">
          <a:xfrm>
            <a:off x="3259428" y="1736862"/>
            <a:ext cx="5707063" cy="3778250"/>
          </a:xfrm>
          <a:custGeom>
            <a:avLst/>
            <a:gdLst>
              <a:gd name="T0" fmla="*/ 18 w 639"/>
              <a:gd name="T1" fmla="*/ 413 h 423"/>
              <a:gd name="T2" fmla="*/ 34 w 639"/>
              <a:gd name="T3" fmla="*/ 403 h 423"/>
              <a:gd name="T4" fmla="*/ 47 w 639"/>
              <a:gd name="T5" fmla="*/ 396 h 423"/>
              <a:gd name="T6" fmla="*/ 61 w 639"/>
              <a:gd name="T7" fmla="*/ 386 h 423"/>
              <a:gd name="T8" fmla="*/ 73 w 639"/>
              <a:gd name="T9" fmla="*/ 376 h 423"/>
              <a:gd name="T10" fmla="*/ 88 w 639"/>
              <a:gd name="T11" fmla="*/ 368 h 423"/>
              <a:gd name="T12" fmla="*/ 101 w 639"/>
              <a:gd name="T13" fmla="*/ 359 h 423"/>
              <a:gd name="T14" fmla="*/ 108 w 639"/>
              <a:gd name="T15" fmla="*/ 355 h 423"/>
              <a:gd name="T16" fmla="*/ 114 w 639"/>
              <a:gd name="T17" fmla="*/ 353 h 423"/>
              <a:gd name="T18" fmla="*/ 120 w 639"/>
              <a:gd name="T19" fmla="*/ 350 h 423"/>
              <a:gd name="T20" fmla="*/ 125 w 639"/>
              <a:gd name="T21" fmla="*/ 346 h 423"/>
              <a:gd name="T22" fmla="*/ 130 w 639"/>
              <a:gd name="T23" fmla="*/ 343 h 423"/>
              <a:gd name="T24" fmla="*/ 136 w 639"/>
              <a:gd name="T25" fmla="*/ 340 h 423"/>
              <a:gd name="T26" fmla="*/ 141 w 639"/>
              <a:gd name="T27" fmla="*/ 335 h 423"/>
              <a:gd name="T28" fmla="*/ 147 w 639"/>
              <a:gd name="T29" fmla="*/ 331 h 423"/>
              <a:gd name="T30" fmla="*/ 153 w 639"/>
              <a:gd name="T31" fmla="*/ 329 h 423"/>
              <a:gd name="T32" fmla="*/ 159 w 639"/>
              <a:gd name="T33" fmla="*/ 325 h 423"/>
              <a:gd name="T34" fmla="*/ 165 w 639"/>
              <a:gd name="T35" fmla="*/ 324 h 423"/>
              <a:gd name="T36" fmla="*/ 172 w 639"/>
              <a:gd name="T37" fmla="*/ 321 h 423"/>
              <a:gd name="T38" fmla="*/ 178 w 639"/>
              <a:gd name="T39" fmla="*/ 318 h 423"/>
              <a:gd name="T40" fmla="*/ 183 w 639"/>
              <a:gd name="T41" fmla="*/ 312 h 423"/>
              <a:gd name="T42" fmla="*/ 189 w 639"/>
              <a:gd name="T43" fmla="*/ 305 h 423"/>
              <a:gd name="T44" fmla="*/ 195 w 639"/>
              <a:gd name="T45" fmla="*/ 304 h 423"/>
              <a:gd name="T46" fmla="*/ 201 w 639"/>
              <a:gd name="T47" fmla="*/ 301 h 423"/>
              <a:gd name="T48" fmla="*/ 207 w 639"/>
              <a:gd name="T49" fmla="*/ 298 h 423"/>
              <a:gd name="T50" fmla="*/ 213 w 639"/>
              <a:gd name="T51" fmla="*/ 293 h 423"/>
              <a:gd name="T52" fmla="*/ 220 w 639"/>
              <a:gd name="T53" fmla="*/ 292 h 423"/>
              <a:gd name="T54" fmla="*/ 226 w 639"/>
              <a:gd name="T55" fmla="*/ 286 h 423"/>
              <a:gd name="T56" fmla="*/ 233 w 639"/>
              <a:gd name="T57" fmla="*/ 285 h 423"/>
              <a:gd name="T58" fmla="*/ 239 w 639"/>
              <a:gd name="T59" fmla="*/ 280 h 423"/>
              <a:gd name="T60" fmla="*/ 245 w 639"/>
              <a:gd name="T61" fmla="*/ 270 h 423"/>
              <a:gd name="T62" fmla="*/ 251 w 639"/>
              <a:gd name="T63" fmla="*/ 267 h 423"/>
              <a:gd name="T64" fmla="*/ 258 w 639"/>
              <a:gd name="T65" fmla="*/ 267 h 423"/>
              <a:gd name="T66" fmla="*/ 265 w 639"/>
              <a:gd name="T67" fmla="*/ 260 h 423"/>
              <a:gd name="T68" fmla="*/ 276 w 639"/>
              <a:gd name="T69" fmla="*/ 247 h 423"/>
              <a:gd name="T70" fmla="*/ 301 w 639"/>
              <a:gd name="T71" fmla="*/ 221 h 423"/>
              <a:gd name="T72" fmla="*/ 334 w 639"/>
              <a:gd name="T73" fmla="*/ 191 h 423"/>
              <a:gd name="T74" fmla="*/ 374 w 639"/>
              <a:gd name="T75" fmla="*/ 177 h 423"/>
              <a:gd name="T76" fmla="*/ 411 w 639"/>
              <a:gd name="T77" fmla="*/ 162 h 423"/>
              <a:gd name="T78" fmla="*/ 438 w 639"/>
              <a:gd name="T79" fmla="*/ 141 h 423"/>
              <a:gd name="T80" fmla="*/ 469 w 639"/>
              <a:gd name="T81" fmla="*/ 122 h 423"/>
              <a:gd name="T82" fmla="*/ 483 w 639"/>
              <a:gd name="T83" fmla="*/ 122 h 423"/>
              <a:gd name="T84" fmla="*/ 497 w 639"/>
              <a:gd name="T85" fmla="*/ 110 h 423"/>
              <a:gd name="T86" fmla="*/ 504 w 639"/>
              <a:gd name="T87" fmla="*/ 108 h 423"/>
              <a:gd name="T88" fmla="*/ 513 w 639"/>
              <a:gd name="T89" fmla="*/ 100 h 423"/>
              <a:gd name="T90" fmla="*/ 520 w 639"/>
              <a:gd name="T91" fmla="*/ 95 h 423"/>
              <a:gd name="T92" fmla="*/ 527 w 639"/>
              <a:gd name="T93" fmla="*/ 91 h 423"/>
              <a:gd name="T94" fmla="*/ 533 w 639"/>
              <a:gd name="T95" fmla="*/ 87 h 423"/>
              <a:gd name="T96" fmla="*/ 540 w 639"/>
              <a:gd name="T97" fmla="*/ 82 h 423"/>
              <a:gd name="T98" fmla="*/ 546 w 639"/>
              <a:gd name="T99" fmla="*/ 75 h 423"/>
              <a:gd name="T100" fmla="*/ 553 w 639"/>
              <a:gd name="T101" fmla="*/ 75 h 423"/>
              <a:gd name="T102" fmla="*/ 559 w 639"/>
              <a:gd name="T103" fmla="*/ 69 h 423"/>
              <a:gd name="T104" fmla="*/ 566 w 639"/>
              <a:gd name="T105" fmla="*/ 60 h 423"/>
              <a:gd name="T106" fmla="*/ 572 w 639"/>
              <a:gd name="T107" fmla="*/ 57 h 423"/>
              <a:gd name="T108" fmla="*/ 578 w 639"/>
              <a:gd name="T109" fmla="*/ 46 h 423"/>
              <a:gd name="T110" fmla="*/ 585 w 639"/>
              <a:gd name="T111" fmla="*/ 42 h 423"/>
              <a:gd name="T112" fmla="*/ 592 w 639"/>
              <a:gd name="T113" fmla="*/ 42 h 423"/>
              <a:gd name="T114" fmla="*/ 599 w 639"/>
              <a:gd name="T115" fmla="*/ 32 h 423"/>
              <a:gd name="T116" fmla="*/ 606 w 639"/>
              <a:gd name="T117" fmla="*/ 32 h 423"/>
              <a:gd name="T118" fmla="*/ 612 w 639"/>
              <a:gd name="T119" fmla="*/ 19 h 423"/>
              <a:gd name="T120" fmla="*/ 619 w 639"/>
              <a:gd name="T121" fmla="*/ 19 h 423"/>
              <a:gd name="T122" fmla="*/ 626 w 639"/>
              <a:gd name="T123" fmla="*/ 0 h 423"/>
              <a:gd name="T124" fmla="*/ 633 w 639"/>
              <a:gd name="T125" fmla="*/ 0 h 4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423">
                <a:moveTo>
                  <a:pt x="0" y="423"/>
                </a:moveTo>
                <a:lnTo>
                  <a:pt x="1" y="423"/>
                </a:lnTo>
                <a:lnTo>
                  <a:pt x="1" y="423"/>
                </a:lnTo>
                <a:lnTo>
                  <a:pt x="1" y="423"/>
                </a:lnTo>
                <a:lnTo>
                  <a:pt x="1" y="423"/>
                </a:lnTo>
                <a:lnTo>
                  <a:pt x="1" y="422"/>
                </a:lnTo>
                <a:lnTo>
                  <a:pt x="1" y="422"/>
                </a:lnTo>
                <a:lnTo>
                  <a:pt x="2" y="422"/>
                </a:lnTo>
                <a:lnTo>
                  <a:pt x="2" y="422"/>
                </a:lnTo>
                <a:lnTo>
                  <a:pt x="2" y="422"/>
                </a:lnTo>
                <a:lnTo>
                  <a:pt x="3" y="422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3" y="421"/>
                </a:lnTo>
                <a:lnTo>
                  <a:pt x="4" y="421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4" y="420"/>
                </a:lnTo>
                <a:lnTo>
                  <a:pt x="6" y="420"/>
                </a:lnTo>
                <a:lnTo>
                  <a:pt x="6" y="420"/>
                </a:lnTo>
                <a:lnTo>
                  <a:pt x="6" y="420"/>
                </a:lnTo>
                <a:lnTo>
                  <a:pt x="6" y="420"/>
                </a:lnTo>
                <a:lnTo>
                  <a:pt x="6" y="419"/>
                </a:lnTo>
                <a:lnTo>
                  <a:pt x="6" y="419"/>
                </a:lnTo>
                <a:lnTo>
                  <a:pt x="8" y="419"/>
                </a:lnTo>
                <a:lnTo>
                  <a:pt x="8" y="419"/>
                </a:lnTo>
                <a:lnTo>
                  <a:pt x="8" y="419"/>
                </a:lnTo>
                <a:lnTo>
                  <a:pt x="9" y="419"/>
                </a:lnTo>
                <a:lnTo>
                  <a:pt x="9" y="419"/>
                </a:lnTo>
                <a:lnTo>
                  <a:pt x="9" y="419"/>
                </a:lnTo>
                <a:lnTo>
                  <a:pt x="10" y="419"/>
                </a:lnTo>
                <a:lnTo>
                  <a:pt x="10" y="419"/>
                </a:lnTo>
                <a:lnTo>
                  <a:pt x="10" y="419"/>
                </a:lnTo>
                <a:lnTo>
                  <a:pt x="11" y="419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1" y="418"/>
                </a:lnTo>
                <a:lnTo>
                  <a:pt x="12" y="418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2" y="417"/>
                </a:lnTo>
                <a:lnTo>
                  <a:pt x="13" y="417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3" y="416"/>
                </a:lnTo>
                <a:lnTo>
                  <a:pt x="14" y="416"/>
                </a:lnTo>
                <a:lnTo>
                  <a:pt x="14" y="416"/>
                </a:lnTo>
                <a:lnTo>
                  <a:pt x="14" y="416"/>
                </a:lnTo>
                <a:lnTo>
                  <a:pt x="15" y="416"/>
                </a:lnTo>
                <a:lnTo>
                  <a:pt x="15" y="415"/>
                </a:lnTo>
                <a:lnTo>
                  <a:pt x="15" y="415"/>
                </a:lnTo>
                <a:lnTo>
                  <a:pt x="15" y="415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5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4"/>
                </a:lnTo>
                <a:lnTo>
                  <a:pt x="16" y="413"/>
                </a:lnTo>
                <a:lnTo>
                  <a:pt x="16" y="413"/>
                </a:lnTo>
                <a:lnTo>
                  <a:pt x="17" y="413"/>
                </a:lnTo>
                <a:lnTo>
                  <a:pt x="17" y="413"/>
                </a:lnTo>
                <a:lnTo>
                  <a:pt x="17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8" y="413"/>
                </a:lnTo>
                <a:lnTo>
                  <a:pt x="19" y="413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19" y="412"/>
                </a:lnTo>
                <a:lnTo>
                  <a:pt x="20" y="412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0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1"/>
                </a:lnTo>
                <a:lnTo>
                  <a:pt x="21" y="410"/>
                </a:lnTo>
                <a:lnTo>
                  <a:pt x="21" y="410"/>
                </a:lnTo>
                <a:lnTo>
                  <a:pt x="22" y="410"/>
                </a:lnTo>
                <a:lnTo>
                  <a:pt x="22" y="410"/>
                </a:lnTo>
                <a:lnTo>
                  <a:pt x="22" y="410"/>
                </a:lnTo>
                <a:lnTo>
                  <a:pt x="23" y="410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3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9"/>
                </a:lnTo>
                <a:lnTo>
                  <a:pt x="26" y="408"/>
                </a:lnTo>
                <a:lnTo>
                  <a:pt x="26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7" y="408"/>
                </a:lnTo>
                <a:lnTo>
                  <a:pt x="28" y="408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8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7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29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6"/>
                </a:lnTo>
                <a:lnTo>
                  <a:pt x="30" y="405"/>
                </a:lnTo>
                <a:lnTo>
                  <a:pt x="30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5"/>
                </a:lnTo>
                <a:lnTo>
                  <a:pt x="32" y="404"/>
                </a:lnTo>
                <a:lnTo>
                  <a:pt x="32" y="404"/>
                </a:lnTo>
                <a:lnTo>
                  <a:pt x="33" y="404"/>
                </a:lnTo>
                <a:lnTo>
                  <a:pt x="33" y="404"/>
                </a:lnTo>
                <a:lnTo>
                  <a:pt x="33" y="404"/>
                </a:lnTo>
                <a:lnTo>
                  <a:pt x="34" y="404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3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4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5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6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2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7" y="401"/>
                </a:lnTo>
                <a:lnTo>
                  <a:pt x="38" y="401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400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8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39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0" y="399"/>
                </a:lnTo>
                <a:lnTo>
                  <a:pt x="41" y="399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1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2" y="398"/>
                </a:lnTo>
                <a:lnTo>
                  <a:pt x="43" y="398"/>
                </a:lnTo>
                <a:lnTo>
                  <a:pt x="43" y="397"/>
                </a:lnTo>
                <a:lnTo>
                  <a:pt x="43" y="397"/>
                </a:lnTo>
                <a:lnTo>
                  <a:pt x="44" y="397"/>
                </a:lnTo>
                <a:lnTo>
                  <a:pt x="44" y="397"/>
                </a:lnTo>
                <a:lnTo>
                  <a:pt x="44" y="397"/>
                </a:lnTo>
                <a:lnTo>
                  <a:pt x="45" y="397"/>
                </a:lnTo>
                <a:lnTo>
                  <a:pt x="45" y="397"/>
                </a:lnTo>
                <a:lnTo>
                  <a:pt x="45" y="397"/>
                </a:lnTo>
                <a:lnTo>
                  <a:pt x="46" y="397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6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7" y="396"/>
                </a:lnTo>
                <a:lnTo>
                  <a:pt x="48" y="396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8" y="395"/>
                </a:lnTo>
                <a:lnTo>
                  <a:pt x="49" y="395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49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4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0" y="393"/>
                </a:lnTo>
                <a:lnTo>
                  <a:pt x="51" y="393"/>
                </a:lnTo>
                <a:lnTo>
                  <a:pt x="51" y="392"/>
                </a:lnTo>
                <a:lnTo>
                  <a:pt x="51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2" y="392"/>
                </a:lnTo>
                <a:lnTo>
                  <a:pt x="53" y="392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1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3" y="390"/>
                </a:lnTo>
                <a:lnTo>
                  <a:pt x="54" y="390"/>
                </a:lnTo>
                <a:lnTo>
                  <a:pt x="54" y="390"/>
                </a:lnTo>
                <a:lnTo>
                  <a:pt x="54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5" y="390"/>
                </a:lnTo>
                <a:lnTo>
                  <a:pt x="56" y="390"/>
                </a:lnTo>
                <a:lnTo>
                  <a:pt x="56" y="390"/>
                </a:lnTo>
                <a:lnTo>
                  <a:pt x="56" y="390"/>
                </a:lnTo>
                <a:lnTo>
                  <a:pt x="57" y="390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7" y="389"/>
                </a:lnTo>
                <a:lnTo>
                  <a:pt x="58" y="389"/>
                </a:lnTo>
                <a:lnTo>
                  <a:pt x="58" y="388"/>
                </a:lnTo>
                <a:lnTo>
                  <a:pt x="58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8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59" y="387"/>
                </a:lnTo>
                <a:lnTo>
                  <a:pt x="60" y="387"/>
                </a:lnTo>
                <a:lnTo>
                  <a:pt x="60" y="386"/>
                </a:lnTo>
                <a:lnTo>
                  <a:pt x="60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6"/>
                </a:lnTo>
                <a:lnTo>
                  <a:pt x="61" y="385"/>
                </a:lnTo>
                <a:lnTo>
                  <a:pt x="61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2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3" y="385"/>
                </a:lnTo>
                <a:lnTo>
                  <a:pt x="64" y="385"/>
                </a:lnTo>
                <a:lnTo>
                  <a:pt x="64" y="385"/>
                </a:lnTo>
                <a:lnTo>
                  <a:pt x="64" y="385"/>
                </a:lnTo>
                <a:lnTo>
                  <a:pt x="65" y="385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5" y="384"/>
                </a:lnTo>
                <a:lnTo>
                  <a:pt x="66" y="384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6" y="383"/>
                </a:lnTo>
                <a:lnTo>
                  <a:pt x="67" y="383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7" y="382"/>
                </a:lnTo>
                <a:lnTo>
                  <a:pt x="68" y="382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8" y="381"/>
                </a:lnTo>
                <a:lnTo>
                  <a:pt x="69" y="381"/>
                </a:lnTo>
                <a:lnTo>
                  <a:pt x="69" y="381"/>
                </a:lnTo>
                <a:lnTo>
                  <a:pt x="69" y="381"/>
                </a:lnTo>
                <a:lnTo>
                  <a:pt x="70" y="381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0" y="380"/>
                </a:lnTo>
                <a:lnTo>
                  <a:pt x="71" y="380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9"/>
                </a:lnTo>
                <a:lnTo>
                  <a:pt x="71" y="378"/>
                </a:lnTo>
                <a:lnTo>
                  <a:pt x="71" y="378"/>
                </a:lnTo>
                <a:lnTo>
                  <a:pt x="71" y="378"/>
                </a:lnTo>
                <a:lnTo>
                  <a:pt x="71" y="377"/>
                </a:lnTo>
                <a:lnTo>
                  <a:pt x="71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2" y="377"/>
                </a:lnTo>
                <a:lnTo>
                  <a:pt x="73" y="377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3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6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5" y="375"/>
                </a:lnTo>
                <a:lnTo>
                  <a:pt x="76" y="375"/>
                </a:lnTo>
                <a:lnTo>
                  <a:pt x="76" y="375"/>
                </a:lnTo>
                <a:lnTo>
                  <a:pt x="76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5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7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8" y="374"/>
                </a:lnTo>
                <a:lnTo>
                  <a:pt x="79" y="374"/>
                </a:lnTo>
                <a:lnTo>
                  <a:pt x="79" y="373"/>
                </a:lnTo>
                <a:lnTo>
                  <a:pt x="79" y="373"/>
                </a:lnTo>
                <a:lnTo>
                  <a:pt x="80" y="373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0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1" y="372"/>
                </a:lnTo>
                <a:lnTo>
                  <a:pt x="82" y="372"/>
                </a:lnTo>
                <a:lnTo>
                  <a:pt x="82" y="372"/>
                </a:lnTo>
                <a:lnTo>
                  <a:pt x="82" y="372"/>
                </a:lnTo>
                <a:lnTo>
                  <a:pt x="83" y="372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3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1"/>
                </a:lnTo>
                <a:lnTo>
                  <a:pt x="85" y="370"/>
                </a:lnTo>
                <a:lnTo>
                  <a:pt x="85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70"/>
                </a:lnTo>
                <a:lnTo>
                  <a:pt x="86" y="369"/>
                </a:lnTo>
                <a:lnTo>
                  <a:pt x="86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7" y="369"/>
                </a:lnTo>
                <a:lnTo>
                  <a:pt x="88" y="369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8" y="368"/>
                </a:lnTo>
                <a:lnTo>
                  <a:pt x="89" y="368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7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89" y="366"/>
                </a:lnTo>
                <a:lnTo>
                  <a:pt x="90" y="366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0" y="365"/>
                </a:lnTo>
                <a:lnTo>
                  <a:pt x="91" y="365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1" y="364"/>
                </a:lnTo>
                <a:lnTo>
                  <a:pt x="94" y="364"/>
                </a:lnTo>
                <a:lnTo>
                  <a:pt x="94" y="363"/>
                </a:lnTo>
                <a:lnTo>
                  <a:pt x="94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5" y="363"/>
                </a:lnTo>
                <a:lnTo>
                  <a:pt x="96" y="363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2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6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7" y="361"/>
                </a:lnTo>
                <a:lnTo>
                  <a:pt x="98" y="361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8" y="360"/>
                </a:lnTo>
                <a:lnTo>
                  <a:pt x="99" y="360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99" y="359"/>
                </a:lnTo>
                <a:lnTo>
                  <a:pt x="100" y="359"/>
                </a:lnTo>
                <a:lnTo>
                  <a:pt x="100" y="359"/>
                </a:lnTo>
                <a:lnTo>
                  <a:pt x="100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1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2" y="359"/>
                </a:lnTo>
                <a:lnTo>
                  <a:pt x="103" y="359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3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8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4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5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7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6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6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7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8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09" y="355"/>
                </a:lnTo>
                <a:lnTo>
                  <a:pt x="110" y="355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0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1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2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4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3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4" y="353"/>
                </a:lnTo>
                <a:lnTo>
                  <a:pt x="115" y="353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5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2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6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7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8" y="351"/>
                </a:lnTo>
                <a:lnTo>
                  <a:pt x="119" y="351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19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50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0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1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2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9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3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8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4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7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5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6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6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7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8" y="345"/>
                </a:lnTo>
                <a:lnTo>
                  <a:pt x="129" y="345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4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29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0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1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2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3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2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3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4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1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5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6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40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7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9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8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8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39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0" y="337"/>
                </a:lnTo>
                <a:lnTo>
                  <a:pt x="141" y="337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6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1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2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3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4" y="335"/>
                </a:lnTo>
                <a:lnTo>
                  <a:pt x="145" y="335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5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4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6" y="333"/>
                </a:lnTo>
                <a:lnTo>
                  <a:pt x="147" y="333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2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1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7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30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8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49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0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1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2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3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4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9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8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5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7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6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7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8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6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59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0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1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5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2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3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4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5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4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6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7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8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69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3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0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1" y="322"/>
                </a:lnTo>
                <a:lnTo>
                  <a:pt x="172" y="322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2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3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4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1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20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5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9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6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7" y="318"/>
                </a:lnTo>
                <a:lnTo>
                  <a:pt x="178" y="318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8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79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7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0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6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5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1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3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2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3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2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1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4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10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5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9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7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6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7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8" y="306"/>
                </a:lnTo>
                <a:lnTo>
                  <a:pt x="189" y="306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89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0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1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2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3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5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4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5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4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6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3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7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8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199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0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2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1" y="301"/>
                </a:lnTo>
                <a:lnTo>
                  <a:pt x="202" y="301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300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2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3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4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5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6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9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7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8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09" y="298"/>
                </a:lnTo>
                <a:lnTo>
                  <a:pt x="210" y="298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6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0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1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5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2" y="294"/>
                </a:lnTo>
                <a:lnTo>
                  <a:pt x="213" y="294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3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4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5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6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7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3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8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19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0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1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2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2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3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4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5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90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7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6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7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8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29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6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0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1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2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3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4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5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6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5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3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7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8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1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39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80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0" y="278"/>
                </a:lnTo>
                <a:lnTo>
                  <a:pt x="241" y="278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1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7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2" y="275"/>
                </a:lnTo>
                <a:lnTo>
                  <a:pt x="243" y="275"/>
                </a:lnTo>
                <a:lnTo>
                  <a:pt x="243" y="273"/>
                </a:lnTo>
                <a:lnTo>
                  <a:pt x="243" y="273"/>
                </a:lnTo>
                <a:lnTo>
                  <a:pt x="243" y="273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2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3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4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5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70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6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7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8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49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0" y="269"/>
                </a:lnTo>
                <a:lnTo>
                  <a:pt x="251" y="269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1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2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3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4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5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6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7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8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7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59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5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0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1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3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2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3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1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4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5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6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60"/>
                </a:lnTo>
                <a:lnTo>
                  <a:pt x="267" y="258"/>
                </a:lnTo>
                <a:lnTo>
                  <a:pt x="267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8"/>
                </a:lnTo>
                <a:lnTo>
                  <a:pt x="268" y="256"/>
                </a:lnTo>
                <a:lnTo>
                  <a:pt x="268" y="256"/>
                </a:lnTo>
                <a:lnTo>
                  <a:pt x="268" y="256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8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4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69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2"/>
                </a:lnTo>
                <a:lnTo>
                  <a:pt x="270" y="250"/>
                </a:lnTo>
                <a:lnTo>
                  <a:pt x="270" y="250"/>
                </a:lnTo>
                <a:lnTo>
                  <a:pt x="270" y="250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0" y="249"/>
                </a:lnTo>
                <a:lnTo>
                  <a:pt x="271" y="249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1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2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3" y="247"/>
                </a:lnTo>
                <a:lnTo>
                  <a:pt x="274" y="247"/>
                </a:lnTo>
                <a:lnTo>
                  <a:pt x="274" y="247"/>
                </a:lnTo>
                <a:lnTo>
                  <a:pt x="274" y="247"/>
                </a:lnTo>
                <a:lnTo>
                  <a:pt x="275" y="247"/>
                </a:lnTo>
                <a:lnTo>
                  <a:pt x="275" y="247"/>
                </a:lnTo>
                <a:lnTo>
                  <a:pt x="275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6" y="247"/>
                </a:lnTo>
                <a:lnTo>
                  <a:pt x="277" y="247"/>
                </a:lnTo>
                <a:lnTo>
                  <a:pt x="277" y="247"/>
                </a:lnTo>
                <a:lnTo>
                  <a:pt x="277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7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8" y="245"/>
                </a:lnTo>
                <a:lnTo>
                  <a:pt x="279" y="245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79" y="243"/>
                </a:lnTo>
                <a:lnTo>
                  <a:pt x="281" y="243"/>
                </a:lnTo>
                <a:lnTo>
                  <a:pt x="281" y="243"/>
                </a:lnTo>
                <a:lnTo>
                  <a:pt x="281" y="243"/>
                </a:lnTo>
                <a:lnTo>
                  <a:pt x="284" y="243"/>
                </a:lnTo>
                <a:lnTo>
                  <a:pt x="284" y="241"/>
                </a:lnTo>
                <a:lnTo>
                  <a:pt x="284" y="241"/>
                </a:lnTo>
                <a:lnTo>
                  <a:pt x="286" y="241"/>
                </a:lnTo>
                <a:lnTo>
                  <a:pt x="286" y="239"/>
                </a:lnTo>
                <a:lnTo>
                  <a:pt x="286" y="239"/>
                </a:lnTo>
                <a:lnTo>
                  <a:pt x="287" y="239"/>
                </a:lnTo>
                <a:lnTo>
                  <a:pt x="287" y="239"/>
                </a:lnTo>
                <a:lnTo>
                  <a:pt x="287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9"/>
                </a:lnTo>
                <a:lnTo>
                  <a:pt x="288" y="237"/>
                </a:lnTo>
                <a:lnTo>
                  <a:pt x="288" y="237"/>
                </a:lnTo>
                <a:lnTo>
                  <a:pt x="290" y="237"/>
                </a:lnTo>
                <a:lnTo>
                  <a:pt x="290" y="235"/>
                </a:lnTo>
                <a:lnTo>
                  <a:pt x="290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5"/>
                </a:lnTo>
                <a:lnTo>
                  <a:pt x="291" y="234"/>
                </a:lnTo>
                <a:lnTo>
                  <a:pt x="291" y="234"/>
                </a:lnTo>
                <a:lnTo>
                  <a:pt x="292" y="234"/>
                </a:lnTo>
                <a:lnTo>
                  <a:pt x="292" y="232"/>
                </a:lnTo>
                <a:lnTo>
                  <a:pt x="292" y="232"/>
                </a:lnTo>
                <a:lnTo>
                  <a:pt x="293" y="232"/>
                </a:lnTo>
                <a:lnTo>
                  <a:pt x="293" y="232"/>
                </a:lnTo>
                <a:lnTo>
                  <a:pt x="293" y="232"/>
                </a:lnTo>
                <a:lnTo>
                  <a:pt x="294" y="232"/>
                </a:lnTo>
                <a:lnTo>
                  <a:pt x="294" y="232"/>
                </a:lnTo>
                <a:lnTo>
                  <a:pt x="294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7" y="232"/>
                </a:lnTo>
                <a:lnTo>
                  <a:pt x="298" y="232"/>
                </a:lnTo>
                <a:lnTo>
                  <a:pt x="298" y="230"/>
                </a:lnTo>
                <a:lnTo>
                  <a:pt x="298" y="230"/>
                </a:lnTo>
                <a:lnTo>
                  <a:pt x="298" y="230"/>
                </a:lnTo>
                <a:lnTo>
                  <a:pt x="298" y="228"/>
                </a:lnTo>
                <a:lnTo>
                  <a:pt x="298" y="228"/>
                </a:lnTo>
                <a:lnTo>
                  <a:pt x="298" y="228"/>
                </a:lnTo>
                <a:lnTo>
                  <a:pt x="298" y="226"/>
                </a:lnTo>
                <a:lnTo>
                  <a:pt x="298" y="226"/>
                </a:lnTo>
                <a:lnTo>
                  <a:pt x="299" y="226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299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4"/>
                </a:lnTo>
                <a:lnTo>
                  <a:pt x="300" y="221"/>
                </a:lnTo>
                <a:lnTo>
                  <a:pt x="300" y="221"/>
                </a:lnTo>
                <a:lnTo>
                  <a:pt x="301" y="221"/>
                </a:lnTo>
                <a:lnTo>
                  <a:pt x="301" y="221"/>
                </a:lnTo>
                <a:lnTo>
                  <a:pt x="301" y="221"/>
                </a:lnTo>
                <a:lnTo>
                  <a:pt x="302" y="221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2" y="219"/>
                </a:lnTo>
                <a:lnTo>
                  <a:pt x="305" y="219"/>
                </a:lnTo>
                <a:lnTo>
                  <a:pt x="305" y="219"/>
                </a:lnTo>
                <a:lnTo>
                  <a:pt x="305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9"/>
                </a:lnTo>
                <a:lnTo>
                  <a:pt x="308" y="217"/>
                </a:lnTo>
                <a:lnTo>
                  <a:pt x="308" y="217"/>
                </a:lnTo>
                <a:lnTo>
                  <a:pt x="308" y="217"/>
                </a:lnTo>
                <a:lnTo>
                  <a:pt x="308" y="215"/>
                </a:lnTo>
                <a:lnTo>
                  <a:pt x="308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3"/>
                </a:lnTo>
                <a:lnTo>
                  <a:pt x="310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3"/>
                </a:lnTo>
                <a:lnTo>
                  <a:pt x="313" y="211"/>
                </a:lnTo>
                <a:lnTo>
                  <a:pt x="313" y="211"/>
                </a:lnTo>
                <a:lnTo>
                  <a:pt x="314" y="211"/>
                </a:lnTo>
                <a:lnTo>
                  <a:pt x="314" y="211"/>
                </a:lnTo>
                <a:lnTo>
                  <a:pt x="314" y="211"/>
                </a:lnTo>
                <a:lnTo>
                  <a:pt x="317" y="211"/>
                </a:lnTo>
                <a:lnTo>
                  <a:pt x="317" y="209"/>
                </a:lnTo>
                <a:lnTo>
                  <a:pt x="317" y="209"/>
                </a:lnTo>
                <a:lnTo>
                  <a:pt x="317" y="209"/>
                </a:lnTo>
                <a:lnTo>
                  <a:pt x="317" y="207"/>
                </a:lnTo>
                <a:lnTo>
                  <a:pt x="317" y="207"/>
                </a:lnTo>
                <a:lnTo>
                  <a:pt x="318" y="207"/>
                </a:lnTo>
                <a:lnTo>
                  <a:pt x="318" y="207"/>
                </a:lnTo>
                <a:lnTo>
                  <a:pt x="318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7"/>
                </a:lnTo>
                <a:lnTo>
                  <a:pt x="319" y="206"/>
                </a:lnTo>
                <a:lnTo>
                  <a:pt x="319" y="206"/>
                </a:lnTo>
                <a:lnTo>
                  <a:pt x="322" y="206"/>
                </a:lnTo>
                <a:lnTo>
                  <a:pt x="322" y="204"/>
                </a:lnTo>
                <a:lnTo>
                  <a:pt x="322" y="204"/>
                </a:lnTo>
                <a:lnTo>
                  <a:pt x="322" y="204"/>
                </a:lnTo>
                <a:lnTo>
                  <a:pt x="322" y="200"/>
                </a:lnTo>
                <a:lnTo>
                  <a:pt x="322" y="200"/>
                </a:lnTo>
                <a:lnTo>
                  <a:pt x="322" y="200"/>
                </a:lnTo>
                <a:lnTo>
                  <a:pt x="322" y="198"/>
                </a:lnTo>
                <a:lnTo>
                  <a:pt x="322" y="198"/>
                </a:lnTo>
                <a:lnTo>
                  <a:pt x="323" y="198"/>
                </a:lnTo>
                <a:lnTo>
                  <a:pt x="323" y="198"/>
                </a:lnTo>
                <a:lnTo>
                  <a:pt x="323" y="198"/>
                </a:lnTo>
                <a:lnTo>
                  <a:pt x="324" y="198"/>
                </a:lnTo>
                <a:lnTo>
                  <a:pt x="324" y="196"/>
                </a:lnTo>
                <a:lnTo>
                  <a:pt x="324" y="196"/>
                </a:lnTo>
                <a:lnTo>
                  <a:pt x="328" y="196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28" y="194"/>
                </a:lnTo>
                <a:lnTo>
                  <a:pt x="330" y="194"/>
                </a:lnTo>
                <a:lnTo>
                  <a:pt x="330" y="194"/>
                </a:lnTo>
                <a:lnTo>
                  <a:pt x="330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1" y="194"/>
                </a:lnTo>
                <a:lnTo>
                  <a:pt x="332" y="194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2" y="192"/>
                </a:lnTo>
                <a:lnTo>
                  <a:pt x="333" y="192"/>
                </a:lnTo>
                <a:lnTo>
                  <a:pt x="333" y="192"/>
                </a:lnTo>
                <a:lnTo>
                  <a:pt x="333" y="192"/>
                </a:lnTo>
                <a:lnTo>
                  <a:pt x="334" y="192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4" y="191"/>
                </a:lnTo>
                <a:lnTo>
                  <a:pt x="338" y="191"/>
                </a:lnTo>
                <a:lnTo>
                  <a:pt x="338" y="191"/>
                </a:lnTo>
                <a:lnTo>
                  <a:pt x="338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39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91"/>
                </a:lnTo>
                <a:lnTo>
                  <a:pt x="340" y="189"/>
                </a:lnTo>
                <a:lnTo>
                  <a:pt x="340" y="189"/>
                </a:lnTo>
                <a:lnTo>
                  <a:pt x="342" y="189"/>
                </a:lnTo>
                <a:lnTo>
                  <a:pt x="342" y="189"/>
                </a:lnTo>
                <a:lnTo>
                  <a:pt x="342" y="189"/>
                </a:lnTo>
                <a:lnTo>
                  <a:pt x="344" y="189"/>
                </a:lnTo>
                <a:lnTo>
                  <a:pt x="344" y="189"/>
                </a:lnTo>
                <a:lnTo>
                  <a:pt x="344" y="189"/>
                </a:lnTo>
                <a:lnTo>
                  <a:pt x="346" y="189"/>
                </a:lnTo>
                <a:lnTo>
                  <a:pt x="346" y="189"/>
                </a:lnTo>
                <a:lnTo>
                  <a:pt x="346" y="189"/>
                </a:lnTo>
                <a:lnTo>
                  <a:pt x="347" y="189"/>
                </a:lnTo>
                <a:lnTo>
                  <a:pt x="347" y="189"/>
                </a:lnTo>
                <a:lnTo>
                  <a:pt x="347" y="189"/>
                </a:lnTo>
                <a:lnTo>
                  <a:pt x="348" y="189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8" y="187"/>
                </a:lnTo>
                <a:lnTo>
                  <a:pt x="349" y="187"/>
                </a:lnTo>
                <a:lnTo>
                  <a:pt x="349" y="187"/>
                </a:lnTo>
                <a:lnTo>
                  <a:pt x="349" y="187"/>
                </a:lnTo>
                <a:lnTo>
                  <a:pt x="350" y="187"/>
                </a:lnTo>
                <a:lnTo>
                  <a:pt x="350" y="185"/>
                </a:lnTo>
                <a:lnTo>
                  <a:pt x="350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1" y="185"/>
                </a:lnTo>
                <a:lnTo>
                  <a:pt x="354" y="185"/>
                </a:lnTo>
                <a:lnTo>
                  <a:pt x="354" y="183"/>
                </a:lnTo>
                <a:lnTo>
                  <a:pt x="354" y="183"/>
                </a:lnTo>
                <a:lnTo>
                  <a:pt x="357" y="183"/>
                </a:lnTo>
                <a:lnTo>
                  <a:pt x="357" y="183"/>
                </a:lnTo>
                <a:lnTo>
                  <a:pt x="357" y="183"/>
                </a:lnTo>
                <a:lnTo>
                  <a:pt x="361" y="183"/>
                </a:lnTo>
                <a:lnTo>
                  <a:pt x="361" y="183"/>
                </a:lnTo>
                <a:lnTo>
                  <a:pt x="361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3"/>
                </a:lnTo>
                <a:lnTo>
                  <a:pt x="362" y="181"/>
                </a:lnTo>
                <a:lnTo>
                  <a:pt x="362" y="181"/>
                </a:lnTo>
                <a:lnTo>
                  <a:pt x="363" y="181"/>
                </a:lnTo>
                <a:lnTo>
                  <a:pt x="363" y="181"/>
                </a:lnTo>
                <a:lnTo>
                  <a:pt x="363" y="181"/>
                </a:lnTo>
                <a:lnTo>
                  <a:pt x="365" y="181"/>
                </a:lnTo>
                <a:lnTo>
                  <a:pt x="365" y="181"/>
                </a:lnTo>
                <a:lnTo>
                  <a:pt x="365" y="181"/>
                </a:lnTo>
                <a:lnTo>
                  <a:pt x="367" y="181"/>
                </a:lnTo>
                <a:lnTo>
                  <a:pt x="367" y="179"/>
                </a:lnTo>
                <a:lnTo>
                  <a:pt x="367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9"/>
                </a:lnTo>
                <a:lnTo>
                  <a:pt x="372" y="177"/>
                </a:lnTo>
                <a:lnTo>
                  <a:pt x="372" y="177"/>
                </a:lnTo>
                <a:lnTo>
                  <a:pt x="373" y="177"/>
                </a:lnTo>
                <a:lnTo>
                  <a:pt x="373" y="177"/>
                </a:lnTo>
                <a:lnTo>
                  <a:pt x="373" y="177"/>
                </a:lnTo>
                <a:lnTo>
                  <a:pt x="374" y="177"/>
                </a:lnTo>
                <a:lnTo>
                  <a:pt x="374" y="177"/>
                </a:lnTo>
                <a:lnTo>
                  <a:pt x="374" y="177"/>
                </a:lnTo>
                <a:lnTo>
                  <a:pt x="375" y="177"/>
                </a:lnTo>
                <a:lnTo>
                  <a:pt x="375" y="175"/>
                </a:lnTo>
                <a:lnTo>
                  <a:pt x="375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3" y="175"/>
                </a:lnTo>
                <a:lnTo>
                  <a:pt x="383" y="175"/>
                </a:lnTo>
                <a:lnTo>
                  <a:pt x="383" y="175"/>
                </a:lnTo>
                <a:lnTo>
                  <a:pt x="385" y="175"/>
                </a:lnTo>
                <a:lnTo>
                  <a:pt x="385" y="175"/>
                </a:lnTo>
                <a:lnTo>
                  <a:pt x="385" y="175"/>
                </a:lnTo>
                <a:lnTo>
                  <a:pt x="386" y="175"/>
                </a:lnTo>
                <a:lnTo>
                  <a:pt x="386" y="175"/>
                </a:lnTo>
                <a:lnTo>
                  <a:pt x="386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89" y="175"/>
                </a:lnTo>
                <a:lnTo>
                  <a:pt x="390" y="175"/>
                </a:lnTo>
                <a:lnTo>
                  <a:pt x="390" y="174"/>
                </a:lnTo>
                <a:lnTo>
                  <a:pt x="390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1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3" y="174"/>
                </a:lnTo>
                <a:lnTo>
                  <a:pt x="395" y="174"/>
                </a:lnTo>
                <a:lnTo>
                  <a:pt x="395" y="172"/>
                </a:lnTo>
                <a:lnTo>
                  <a:pt x="395" y="172"/>
                </a:lnTo>
                <a:lnTo>
                  <a:pt x="396" y="172"/>
                </a:lnTo>
                <a:lnTo>
                  <a:pt x="396" y="172"/>
                </a:lnTo>
                <a:lnTo>
                  <a:pt x="396" y="172"/>
                </a:lnTo>
                <a:lnTo>
                  <a:pt x="397" y="172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7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70"/>
                </a:lnTo>
                <a:lnTo>
                  <a:pt x="398" y="168"/>
                </a:lnTo>
                <a:lnTo>
                  <a:pt x="398" y="168"/>
                </a:lnTo>
                <a:lnTo>
                  <a:pt x="402" y="168"/>
                </a:lnTo>
                <a:lnTo>
                  <a:pt x="402" y="168"/>
                </a:lnTo>
                <a:lnTo>
                  <a:pt x="402" y="168"/>
                </a:lnTo>
                <a:lnTo>
                  <a:pt x="404" y="168"/>
                </a:lnTo>
                <a:lnTo>
                  <a:pt x="404" y="168"/>
                </a:lnTo>
                <a:lnTo>
                  <a:pt x="404" y="168"/>
                </a:lnTo>
                <a:lnTo>
                  <a:pt x="405" y="168"/>
                </a:lnTo>
                <a:lnTo>
                  <a:pt x="405" y="166"/>
                </a:lnTo>
                <a:lnTo>
                  <a:pt x="405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6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6" y="164"/>
                </a:lnTo>
                <a:lnTo>
                  <a:pt x="407" y="164"/>
                </a:lnTo>
                <a:lnTo>
                  <a:pt x="407" y="164"/>
                </a:lnTo>
                <a:lnTo>
                  <a:pt x="407" y="164"/>
                </a:lnTo>
                <a:lnTo>
                  <a:pt x="409" y="164"/>
                </a:lnTo>
                <a:lnTo>
                  <a:pt x="409" y="164"/>
                </a:lnTo>
                <a:lnTo>
                  <a:pt x="409" y="164"/>
                </a:lnTo>
                <a:lnTo>
                  <a:pt x="410" y="164"/>
                </a:lnTo>
                <a:lnTo>
                  <a:pt x="410" y="164"/>
                </a:lnTo>
                <a:lnTo>
                  <a:pt x="410" y="164"/>
                </a:lnTo>
                <a:lnTo>
                  <a:pt x="411" y="164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1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2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3" y="162"/>
                </a:lnTo>
                <a:lnTo>
                  <a:pt x="414" y="162"/>
                </a:lnTo>
                <a:lnTo>
                  <a:pt x="414" y="162"/>
                </a:lnTo>
                <a:lnTo>
                  <a:pt x="414" y="162"/>
                </a:lnTo>
                <a:lnTo>
                  <a:pt x="417" y="162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7" y="160"/>
                </a:lnTo>
                <a:lnTo>
                  <a:pt x="418" y="160"/>
                </a:lnTo>
                <a:lnTo>
                  <a:pt x="418" y="160"/>
                </a:lnTo>
                <a:lnTo>
                  <a:pt x="418" y="160"/>
                </a:lnTo>
                <a:lnTo>
                  <a:pt x="419" y="160"/>
                </a:lnTo>
                <a:lnTo>
                  <a:pt x="419" y="158"/>
                </a:lnTo>
                <a:lnTo>
                  <a:pt x="419" y="158"/>
                </a:lnTo>
                <a:lnTo>
                  <a:pt x="422" y="158"/>
                </a:lnTo>
                <a:lnTo>
                  <a:pt x="422" y="158"/>
                </a:lnTo>
                <a:lnTo>
                  <a:pt x="422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3" y="158"/>
                </a:lnTo>
                <a:lnTo>
                  <a:pt x="424" y="158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4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5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6" y="154"/>
                </a:lnTo>
                <a:lnTo>
                  <a:pt x="429" y="154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2"/>
                </a:lnTo>
                <a:lnTo>
                  <a:pt x="429" y="151"/>
                </a:lnTo>
                <a:lnTo>
                  <a:pt x="429" y="151"/>
                </a:lnTo>
                <a:lnTo>
                  <a:pt x="430" y="151"/>
                </a:lnTo>
                <a:lnTo>
                  <a:pt x="430" y="149"/>
                </a:lnTo>
                <a:lnTo>
                  <a:pt x="430" y="149"/>
                </a:lnTo>
                <a:lnTo>
                  <a:pt x="430" y="149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0" y="147"/>
                </a:lnTo>
                <a:lnTo>
                  <a:pt x="431" y="147"/>
                </a:lnTo>
                <a:lnTo>
                  <a:pt x="431" y="147"/>
                </a:lnTo>
                <a:lnTo>
                  <a:pt x="431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7"/>
                </a:lnTo>
                <a:lnTo>
                  <a:pt x="432" y="145"/>
                </a:lnTo>
                <a:lnTo>
                  <a:pt x="432" y="145"/>
                </a:lnTo>
                <a:lnTo>
                  <a:pt x="433" y="145"/>
                </a:lnTo>
                <a:lnTo>
                  <a:pt x="433" y="145"/>
                </a:lnTo>
                <a:lnTo>
                  <a:pt x="433" y="145"/>
                </a:lnTo>
                <a:lnTo>
                  <a:pt x="434" y="145"/>
                </a:lnTo>
                <a:lnTo>
                  <a:pt x="434" y="143"/>
                </a:lnTo>
                <a:lnTo>
                  <a:pt x="434" y="143"/>
                </a:lnTo>
                <a:lnTo>
                  <a:pt x="438" y="143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38" y="141"/>
                </a:lnTo>
                <a:lnTo>
                  <a:pt x="441" y="141"/>
                </a:lnTo>
                <a:lnTo>
                  <a:pt x="441" y="139"/>
                </a:lnTo>
                <a:lnTo>
                  <a:pt x="441" y="139"/>
                </a:lnTo>
                <a:lnTo>
                  <a:pt x="442" y="139"/>
                </a:lnTo>
                <a:lnTo>
                  <a:pt x="442" y="137"/>
                </a:lnTo>
                <a:lnTo>
                  <a:pt x="442" y="137"/>
                </a:lnTo>
                <a:lnTo>
                  <a:pt x="443" y="137"/>
                </a:lnTo>
                <a:lnTo>
                  <a:pt x="443" y="137"/>
                </a:lnTo>
                <a:lnTo>
                  <a:pt x="443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4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7"/>
                </a:lnTo>
                <a:lnTo>
                  <a:pt x="446" y="135"/>
                </a:lnTo>
                <a:lnTo>
                  <a:pt x="446" y="135"/>
                </a:lnTo>
                <a:lnTo>
                  <a:pt x="449" y="135"/>
                </a:lnTo>
                <a:lnTo>
                  <a:pt x="449" y="135"/>
                </a:lnTo>
                <a:lnTo>
                  <a:pt x="449" y="135"/>
                </a:lnTo>
                <a:lnTo>
                  <a:pt x="452" y="135"/>
                </a:lnTo>
                <a:lnTo>
                  <a:pt x="452" y="135"/>
                </a:lnTo>
                <a:lnTo>
                  <a:pt x="452" y="135"/>
                </a:lnTo>
                <a:lnTo>
                  <a:pt x="454" y="135"/>
                </a:lnTo>
                <a:lnTo>
                  <a:pt x="454" y="133"/>
                </a:lnTo>
                <a:lnTo>
                  <a:pt x="454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5" y="133"/>
                </a:lnTo>
                <a:lnTo>
                  <a:pt x="456" y="133"/>
                </a:lnTo>
                <a:lnTo>
                  <a:pt x="456" y="133"/>
                </a:lnTo>
                <a:lnTo>
                  <a:pt x="456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8" y="133"/>
                </a:lnTo>
                <a:lnTo>
                  <a:pt x="459" y="133"/>
                </a:lnTo>
                <a:lnTo>
                  <a:pt x="459" y="131"/>
                </a:lnTo>
                <a:lnTo>
                  <a:pt x="459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0" y="131"/>
                </a:lnTo>
                <a:lnTo>
                  <a:pt x="461" y="131"/>
                </a:lnTo>
                <a:lnTo>
                  <a:pt x="461" y="129"/>
                </a:lnTo>
                <a:lnTo>
                  <a:pt x="461" y="129"/>
                </a:lnTo>
                <a:lnTo>
                  <a:pt x="461" y="129"/>
                </a:lnTo>
                <a:lnTo>
                  <a:pt x="461" y="127"/>
                </a:lnTo>
                <a:lnTo>
                  <a:pt x="461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3" y="127"/>
                </a:lnTo>
                <a:lnTo>
                  <a:pt x="464" y="127"/>
                </a:lnTo>
                <a:lnTo>
                  <a:pt x="464" y="127"/>
                </a:lnTo>
                <a:lnTo>
                  <a:pt x="464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5" y="127"/>
                </a:lnTo>
                <a:lnTo>
                  <a:pt x="466" y="127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5"/>
                </a:lnTo>
                <a:lnTo>
                  <a:pt x="466" y="122"/>
                </a:lnTo>
                <a:lnTo>
                  <a:pt x="466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69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0" y="122"/>
                </a:lnTo>
                <a:lnTo>
                  <a:pt x="471" y="122"/>
                </a:lnTo>
                <a:lnTo>
                  <a:pt x="471" y="122"/>
                </a:lnTo>
                <a:lnTo>
                  <a:pt x="471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2" y="122"/>
                </a:lnTo>
                <a:lnTo>
                  <a:pt x="473" y="122"/>
                </a:lnTo>
                <a:lnTo>
                  <a:pt x="473" y="122"/>
                </a:lnTo>
                <a:lnTo>
                  <a:pt x="473" y="122"/>
                </a:lnTo>
                <a:lnTo>
                  <a:pt x="474" y="122"/>
                </a:lnTo>
                <a:lnTo>
                  <a:pt x="474" y="122"/>
                </a:lnTo>
                <a:lnTo>
                  <a:pt x="474" y="122"/>
                </a:lnTo>
                <a:lnTo>
                  <a:pt x="475" y="122"/>
                </a:lnTo>
                <a:lnTo>
                  <a:pt x="475" y="122"/>
                </a:lnTo>
                <a:lnTo>
                  <a:pt x="475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6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7" y="122"/>
                </a:lnTo>
                <a:lnTo>
                  <a:pt x="478" y="122"/>
                </a:lnTo>
                <a:lnTo>
                  <a:pt x="478" y="122"/>
                </a:lnTo>
                <a:lnTo>
                  <a:pt x="478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79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0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1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2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3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2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4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5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20"/>
                </a:lnTo>
                <a:lnTo>
                  <a:pt x="486" y="118"/>
                </a:lnTo>
                <a:lnTo>
                  <a:pt x="486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7" y="118"/>
                </a:lnTo>
                <a:lnTo>
                  <a:pt x="488" y="118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8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89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0" y="116"/>
                </a:lnTo>
                <a:lnTo>
                  <a:pt x="491" y="116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1" y="114"/>
                </a:lnTo>
                <a:lnTo>
                  <a:pt x="493" y="114"/>
                </a:lnTo>
                <a:lnTo>
                  <a:pt x="493" y="114"/>
                </a:lnTo>
                <a:lnTo>
                  <a:pt x="493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4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5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4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6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7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10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8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499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0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1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2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3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4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5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8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6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7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8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6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09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0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1" y="104"/>
                </a:lnTo>
                <a:lnTo>
                  <a:pt x="512" y="104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2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2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3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4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5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6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7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100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8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19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7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0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5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1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3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2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3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4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5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6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7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8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91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29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0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1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2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3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4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7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5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4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6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7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8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39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0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2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1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2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80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3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4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5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7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6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7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8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49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0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1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2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3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4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5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6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5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7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8" y="72"/>
                </a:lnTo>
                <a:lnTo>
                  <a:pt x="559" y="72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59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0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9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1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2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6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3" y="63"/>
                </a:lnTo>
                <a:lnTo>
                  <a:pt x="564" y="63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4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5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60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6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7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8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69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0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1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2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3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4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7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5" y="53"/>
                </a:lnTo>
                <a:lnTo>
                  <a:pt x="576" y="53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6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7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9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8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79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0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1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2" y="46"/>
                </a:lnTo>
                <a:lnTo>
                  <a:pt x="583" y="46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3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4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5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6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7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8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89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0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1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2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3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4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5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42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7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6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7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8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599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0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1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2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3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4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5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32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6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7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25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8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09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0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1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2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3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4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5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6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7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8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19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19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0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1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2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3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4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5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6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7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8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29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0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1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2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3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4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5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6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7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38100" cap="flat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52">
            <a:extLst>
              <a:ext uri="{FF2B5EF4-FFF2-40B4-BE49-F238E27FC236}">
                <a16:creationId xmlns:a16="http://schemas.microsoft.com/office/drawing/2014/main" id="{55F762DD-9695-4082-AA04-7AFEBCB801F4}"/>
              </a:ext>
            </a:extLst>
          </p:cNvPr>
          <p:cNvSpPr>
            <a:spLocks/>
          </p:cNvSpPr>
          <p:nvPr/>
        </p:nvSpPr>
        <p:spPr bwMode="auto">
          <a:xfrm>
            <a:off x="3259428" y="2022612"/>
            <a:ext cx="5707063" cy="3492500"/>
          </a:xfrm>
          <a:custGeom>
            <a:avLst/>
            <a:gdLst>
              <a:gd name="T0" fmla="*/ 17 w 639"/>
              <a:gd name="T1" fmla="*/ 381 h 391"/>
              <a:gd name="T2" fmla="*/ 32 w 639"/>
              <a:gd name="T3" fmla="*/ 371 h 391"/>
              <a:gd name="T4" fmla="*/ 49 w 639"/>
              <a:gd name="T5" fmla="*/ 361 h 391"/>
              <a:gd name="T6" fmla="*/ 64 w 639"/>
              <a:gd name="T7" fmla="*/ 352 h 391"/>
              <a:gd name="T8" fmla="*/ 80 w 639"/>
              <a:gd name="T9" fmla="*/ 343 h 391"/>
              <a:gd name="T10" fmla="*/ 94 w 639"/>
              <a:gd name="T11" fmla="*/ 334 h 391"/>
              <a:gd name="T12" fmla="*/ 102 w 639"/>
              <a:gd name="T13" fmla="*/ 327 h 391"/>
              <a:gd name="T14" fmla="*/ 109 w 639"/>
              <a:gd name="T15" fmla="*/ 321 h 391"/>
              <a:gd name="T16" fmla="*/ 114 w 639"/>
              <a:gd name="T17" fmla="*/ 319 h 391"/>
              <a:gd name="T18" fmla="*/ 121 w 639"/>
              <a:gd name="T19" fmla="*/ 317 h 391"/>
              <a:gd name="T20" fmla="*/ 126 w 639"/>
              <a:gd name="T21" fmla="*/ 313 h 391"/>
              <a:gd name="T22" fmla="*/ 132 w 639"/>
              <a:gd name="T23" fmla="*/ 309 h 391"/>
              <a:gd name="T24" fmla="*/ 136 w 639"/>
              <a:gd name="T25" fmla="*/ 304 h 391"/>
              <a:gd name="T26" fmla="*/ 141 w 639"/>
              <a:gd name="T27" fmla="*/ 299 h 391"/>
              <a:gd name="T28" fmla="*/ 147 w 639"/>
              <a:gd name="T29" fmla="*/ 295 h 391"/>
              <a:gd name="T30" fmla="*/ 153 w 639"/>
              <a:gd name="T31" fmla="*/ 294 h 391"/>
              <a:gd name="T32" fmla="*/ 160 w 639"/>
              <a:gd name="T33" fmla="*/ 291 h 391"/>
              <a:gd name="T34" fmla="*/ 165 w 639"/>
              <a:gd name="T35" fmla="*/ 289 h 391"/>
              <a:gd name="T36" fmla="*/ 171 w 639"/>
              <a:gd name="T37" fmla="*/ 285 h 391"/>
              <a:gd name="T38" fmla="*/ 177 w 639"/>
              <a:gd name="T39" fmla="*/ 279 h 391"/>
              <a:gd name="T40" fmla="*/ 183 w 639"/>
              <a:gd name="T41" fmla="*/ 277 h 391"/>
              <a:gd name="T42" fmla="*/ 188 w 639"/>
              <a:gd name="T43" fmla="*/ 270 h 391"/>
              <a:gd name="T44" fmla="*/ 195 w 639"/>
              <a:gd name="T45" fmla="*/ 268 h 391"/>
              <a:gd name="T46" fmla="*/ 200 w 639"/>
              <a:gd name="T47" fmla="*/ 264 h 391"/>
              <a:gd name="T48" fmla="*/ 207 w 639"/>
              <a:gd name="T49" fmla="*/ 261 h 391"/>
              <a:gd name="T50" fmla="*/ 213 w 639"/>
              <a:gd name="T51" fmla="*/ 257 h 391"/>
              <a:gd name="T52" fmla="*/ 220 w 639"/>
              <a:gd name="T53" fmla="*/ 256 h 391"/>
              <a:gd name="T54" fmla="*/ 226 w 639"/>
              <a:gd name="T55" fmla="*/ 253 h 391"/>
              <a:gd name="T56" fmla="*/ 232 w 639"/>
              <a:gd name="T57" fmla="*/ 245 h 391"/>
              <a:gd name="T58" fmla="*/ 238 w 639"/>
              <a:gd name="T59" fmla="*/ 243 h 391"/>
              <a:gd name="T60" fmla="*/ 245 w 639"/>
              <a:gd name="T61" fmla="*/ 240 h 391"/>
              <a:gd name="T62" fmla="*/ 252 w 639"/>
              <a:gd name="T63" fmla="*/ 238 h 391"/>
              <a:gd name="T64" fmla="*/ 259 w 639"/>
              <a:gd name="T65" fmla="*/ 238 h 391"/>
              <a:gd name="T66" fmla="*/ 265 w 639"/>
              <a:gd name="T67" fmla="*/ 233 h 391"/>
              <a:gd name="T68" fmla="*/ 279 w 639"/>
              <a:gd name="T69" fmla="*/ 230 h 391"/>
              <a:gd name="T70" fmla="*/ 313 w 639"/>
              <a:gd name="T71" fmla="*/ 215 h 391"/>
              <a:gd name="T72" fmla="*/ 345 w 639"/>
              <a:gd name="T73" fmla="*/ 193 h 391"/>
              <a:gd name="T74" fmla="*/ 388 w 639"/>
              <a:gd name="T75" fmla="*/ 175 h 391"/>
              <a:gd name="T76" fmla="*/ 428 w 639"/>
              <a:gd name="T77" fmla="*/ 163 h 391"/>
              <a:gd name="T78" fmla="*/ 461 w 639"/>
              <a:gd name="T79" fmla="*/ 146 h 391"/>
              <a:gd name="T80" fmla="*/ 481 w 639"/>
              <a:gd name="T81" fmla="*/ 141 h 391"/>
              <a:gd name="T82" fmla="*/ 491 w 639"/>
              <a:gd name="T83" fmla="*/ 133 h 391"/>
              <a:gd name="T84" fmla="*/ 500 w 639"/>
              <a:gd name="T85" fmla="*/ 127 h 391"/>
              <a:gd name="T86" fmla="*/ 507 w 639"/>
              <a:gd name="T87" fmla="*/ 113 h 391"/>
              <a:gd name="T88" fmla="*/ 515 w 639"/>
              <a:gd name="T89" fmla="*/ 107 h 391"/>
              <a:gd name="T90" fmla="*/ 522 w 639"/>
              <a:gd name="T91" fmla="*/ 101 h 391"/>
              <a:gd name="T92" fmla="*/ 529 w 639"/>
              <a:gd name="T93" fmla="*/ 97 h 391"/>
              <a:gd name="T94" fmla="*/ 536 w 639"/>
              <a:gd name="T95" fmla="*/ 92 h 391"/>
              <a:gd name="T96" fmla="*/ 542 w 639"/>
              <a:gd name="T97" fmla="*/ 88 h 391"/>
              <a:gd name="T98" fmla="*/ 549 w 639"/>
              <a:gd name="T99" fmla="*/ 85 h 391"/>
              <a:gd name="T100" fmla="*/ 555 w 639"/>
              <a:gd name="T101" fmla="*/ 77 h 391"/>
              <a:gd name="T102" fmla="*/ 562 w 639"/>
              <a:gd name="T103" fmla="*/ 74 h 391"/>
              <a:gd name="T104" fmla="*/ 569 w 639"/>
              <a:gd name="T105" fmla="*/ 74 h 391"/>
              <a:gd name="T106" fmla="*/ 575 w 639"/>
              <a:gd name="T107" fmla="*/ 71 h 391"/>
              <a:gd name="T108" fmla="*/ 582 w 639"/>
              <a:gd name="T109" fmla="*/ 71 h 391"/>
              <a:gd name="T110" fmla="*/ 589 w 639"/>
              <a:gd name="T111" fmla="*/ 66 h 391"/>
              <a:gd name="T112" fmla="*/ 596 w 639"/>
              <a:gd name="T113" fmla="*/ 66 h 391"/>
              <a:gd name="T114" fmla="*/ 602 w 639"/>
              <a:gd name="T115" fmla="*/ 54 h 391"/>
              <a:gd name="T116" fmla="*/ 609 w 639"/>
              <a:gd name="T117" fmla="*/ 54 h 391"/>
              <a:gd name="T118" fmla="*/ 616 w 639"/>
              <a:gd name="T119" fmla="*/ 54 h 391"/>
              <a:gd name="T120" fmla="*/ 623 w 639"/>
              <a:gd name="T121" fmla="*/ 44 h 391"/>
              <a:gd name="T122" fmla="*/ 630 w 639"/>
              <a:gd name="T123" fmla="*/ 44 h 391"/>
              <a:gd name="T124" fmla="*/ 637 w 639"/>
              <a:gd name="T125" fmla="*/ 44 h 3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39" h="391">
                <a:moveTo>
                  <a:pt x="0" y="391"/>
                </a:moveTo>
                <a:lnTo>
                  <a:pt x="0" y="391"/>
                </a:lnTo>
                <a:lnTo>
                  <a:pt x="0" y="391"/>
                </a:lnTo>
                <a:lnTo>
                  <a:pt x="0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1"/>
                </a:lnTo>
                <a:lnTo>
                  <a:pt x="1" y="390"/>
                </a:lnTo>
                <a:lnTo>
                  <a:pt x="1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3" y="390"/>
                </a:lnTo>
                <a:lnTo>
                  <a:pt x="5" y="390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5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9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6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8" y="388"/>
                </a:lnTo>
                <a:lnTo>
                  <a:pt x="9" y="388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9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7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0" y="386"/>
                </a:lnTo>
                <a:lnTo>
                  <a:pt x="12" y="386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2" y="384"/>
                </a:lnTo>
                <a:lnTo>
                  <a:pt x="13" y="384"/>
                </a:lnTo>
                <a:lnTo>
                  <a:pt x="13" y="384"/>
                </a:lnTo>
                <a:lnTo>
                  <a:pt x="13" y="384"/>
                </a:lnTo>
                <a:lnTo>
                  <a:pt x="14" y="384"/>
                </a:lnTo>
                <a:lnTo>
                  <a:pt x="14" y="384"/>
                </a:lnTo>
                <a:lnTo>
                  <a:pt x="14" y="384"/>
                </a:lnTo>
                <a:lnTo>
                  <a:pt x="15" y="384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3"/>
                </a:lnTo>
                <a:lnTo>
                  <a:pt x="15" y="382"/>
                </a:lnTo>
                <a:lnTo>
                  <a:pt x="15" y="382"/>
                </a:lnTo>
                <a:lnTo>
                  <a:pt x="16" y="382"/>
                </a:lnTo>
                <a:lnTo>
                  <a:pt x="16" y="382"/>
                </a:lnTo>
                <a:lnTo>
                  <a:pt x="16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2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7" y="381"/>
                </a:lnTo>
                <a:lnTo>
                  <a:pt x="18" y="381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8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19" y="380"/>
                </a:lnTo>
                <a:lnTo>
                  <a:pt x="20" y="380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0" y="379"/>
                </a:lnTo>
                <a:lnTo>
                  <a:pt x="21" y="379"/>
                </a:lnTo>
                <a:lnTo>
                  <a:pt x="21" y="379"/>
                </a:lnTo>
                <a:lnTo>
                  <a:pt x="21" y="379"/>
                </a:lnTo>
                <a:lnTo>
                  <a:pt x="22" y="379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2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8"/>
                </a:lnTo>
                <a:lnTo>
                  <a:pt x="23" y="377"/>
                </a:lnTo>
                <a:lnTo>
                  <a:pt x="23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7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6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6"/>
                </a:lnTo>
                <a:lnTo>
                  <a:pt x="27" y="375"/>
                </a:lnTo>
                <a:lnTo>
                  <a:pt x="27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5"/>
                </a:lnTo>
                <a:lnTo>
                  <a:pt x="28" y="374"/>
                </a:lnTo>
                <a:lnTo>
                  <a:pt x="28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4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29" y="373"/>
                </a:lnTo>
                <a:lnTo>
                  <a:pt x="30" y="373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0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1" y="372"/>
                </a:lnTo>
                <a:lnTo>
                  <a:pt x="32" y="372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2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3" y="371"/>
                </a:lnTo>
                <a:lnTo>
                  <a:pt x="34" y="371"/>
                </a:lnTo>
                <a:lnTo>
                  <a:pt x="34" y="370"/>
                </a:lnTo>
                <a:lnTo>
                  <a:pt x="34" y="370"/>
                </a:lnTo>
                <a:lnTo>
                  <a:pt x="35" y="370"/>
                </a:lnTo>
                <a:lnTo>
                  <a:pt x="35" y="370"/>
                </a:lnTo>
                <a:lnTo>
                  <a:pt x="35" y="370"/>
                </a:lnTo>
                <a:lnTo>
                  <a:pt x="36" y="370"/>
                </a:lnTo>
                <a:lnTo>
                  <a:pt x="36" y="369"/>
                </a:lnTo>
                <a:lnTo>
                  <a:pt x="36" y="369"/>
                </a:lnTo>
                <a:lnTo>
                  <a:pt x="37" y="369"/>
                </a:lnTo>
                <a:lnTo>
                  <a:pt x="37" y="368"/>
                </a:lnTo>
                <a:lnTo>
                  <a:pt x="37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8"/>
                </a:lnTo>
                <a:lnTo>
                  <a:pt x="38" y="367"/>
                </a:lnTo>
                <a:lnTo>
                  <a:pt x="38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39" y="367"/>
                </a:lnTo>
                <a:lnTo>
                  <a:pt x="40" y="367"/>
                </a:lnTo>
                <a:lnTo>
                  <a:pt x="40" y="367"/>
                </a:lnTo>
                <a:lnTo>
                  <a:pt x="40" y="367"/>
                </a:lnTo>
                <a:lnTo>
                  <a:pt x="41" y="367"/>
                </a:lnTo>
                <a:lnTo>
                  <a:pt x="41" y="367"/>
                </a:lnTo>
                <a:lnTo>
                  <a:pt x="41" y="367"/>
                </a:lnTo>
                <a:lnTo>
                  <a:pt x="42" y="367"/>
                </a:lnTo>
                <a:lnTo>
                  <a:pt x="42" y="366"/>
                </a:lnTo>
                <a:lnTo>
                  <a:pt x="42" y="366"/>
                </a:lnTo>
                <a:lnTo>
                  <a:pt x="43" y="366"/>
                </a:lnTo>
                <a:lnTo>
                  <a:pt x="43" y="366"/>
                </a:lnTo>
                <a:lnTo>
                  <a:pt x="43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6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4" y="365"/>
                </a:lnTo>
                <a:lnTo>
                  <a:pt x="45" y="365"/>
                </a:lnTo>
                <a:lnTo>
                  <a:pt x="45" y="364"/>
                </a:lnTo>
                <a:lnTo>
                  <a:pt x="45" y="364"/>
                </a:lnTo>
                <a:lnTo>
                  <a:pt x="46" y="364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6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3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7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2"/>
                </a:lnTo>
                <a:lnTo>
                  <a:pt x="48" y="361"/>
                </a:lnTo>
                <a:lnTo>
                  <a:pt x="48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49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1"/>
                </a:lnTo>
                <a:lnTo>
                  <a:pt x="50" y="360"/>
                </a:lnTo>
                <a:lnTo>
                  <a:pt x="50" y="360"/>
                </a:lnTo>
                <a:lnTo>
                  <a:pt x="51" y="360"/>
                </a:lnTo>
                <a:lnTo>
                  <a:pt x="51" y="360"/>
                </a:lnTo>
                <a:lnTo>
                  <a:pt x="51" y="360"/>
                </a:lnTo>
                <a:lnTo>
                  <a:pt x="52" y="360"/>
                </a:lnTo>
                <a:lnTo>
                  <a:pt x="52" y="360"/>
                </a:lnTo>
                <a:lnTo>
                  <a:pt x="52" y="360"/>
                </a:lnTo>
                <a:lnTo>
                  <a:pt x="53" y="360"/>
                </a:lnTo>
                <a:lnTo>
                  <a:pt x="53" y="360"/>
                </a:lnTo>
                <a:lnTo>
                  <a:pt x="53" y="360"/>
                </a:lnTo>
                <a:lnTo>
                  <a:pt x="54" y="360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9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4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8"/>
                </a:lnTo>
                <a:lnTo>
                  <a:pt x="55" y="357"/>
                </a:lnTo>
                <a:lnTo>
                  <a:pt x="55" y="357"/>
                </a:lnTo>
                <a:lnTo>
                  <a:pt x="56" y="357"/>
                </a:lnTo>
                <a:lnTo>
                  <a:pt x="56" y="357"/>
                </a:lnTo>
                <a:lnTo>
                  <a:pt x="56" y="357"/>
                </a:lnTo>
                <a:lnTo>
                  <a:pt x="57" y="357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6"/>
                </a:lnTo>
                <a:lnTo>
                  <a:pt x="57" y="355"/>
                </a:lnTo>
                <a:lnTo>
                  <a:pt x="57" y="355"/>
                </a:lnTo>
                <a:lnTo>
                  <a:pt x="57" y="355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7" y="354"/>
                </a:lnTo>
                <a:lnTo>
                  <a:pt x="58" y="354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8" y="353"/>
                </a:lnTo>
                <a:lnTo>
                  <a:pt x="59" y="353"/>
                </a:lnTo>
                <a:lnTo>
                  <a:pt x="59" y="353"/>
                </a:lnTo>
                <a:lnTo>
                  <a:pt x="59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3"/>
                </a:lnTo>
                <a:lnTo>
                  <a:pt x="60" y="352"/>
                </a:lnTo>
                <a:lnTo>
                  <a:pt x="60" y="352"/>
                </a:lnTo>
                <a:lnTo>
                  <a:pt x="61" y="352"/>
                </a:lnTo>
                <a:lnTo>
                  <a:pt x="61" y="352"/>
                </a:lnTo>
                <a:lnTo>
                  <a:pt x="61" y="352"/>
                </a:lnTo>
                <a:lnTo>
                  <a:pt x="63" y="352"/>
                </a:lnTo>
                <a:lnTo>
                  <a:pt x="63" y="352"/>
                </a:lnTo>
                <a:lnTo>
                  <a:pt x="63" y="352"/>
                </a:lnTo>
                <a:lnTo>
                  <a:pt x="64" y="352"/>
                </a:lnTo>
                <a:lnTo>
                  <a:pt x="64" y="352"/>
                </a:lnTo>
                <a:lnTo>
                  <a:pt x="64" y="352"/>
                </a:lnTo>
                <a:lnTo>
                  <a:pt x="65" y="352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5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1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6" y="350"/>
                </a:lnTo>
                <a:lnTo>
                  <a:pt x="67" y="350"/>
                </a:lnTo>
                <a:lnTo>
                  <a:pt x="67" y="350"/>
                </a:lnTo>
                <a:lnTo>
                  <a:pt x="67" y="350"/>
                </a:lnTo>
                <a:lnTo>
                  <a:pt x="68" y="350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68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2" y="349"/>
                </a:lnTo>
                <a:lnTo>
                  <a:pt x="73" y="349"/>
                </a:lnTo>
                <a:lnTo>
                  <a:pt x="73" y="348"/>
                </a:lnTo>
                <a:lnTo>
                  <a:pt x="73" y="348"/>
                </a:lnTo>
                <a:lnTo>
                  <a:pt x="73" y="348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3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7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6"/>
                </a:lnTo>
                <a:lnTo>
                  <a:pt x="74" y="345"/>
                </a:lnTo>
                <a:lnTo>
                  <a:pt x="74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5"/>
                </a:lnTo>
                <a:lnTo>
                  <a:pt x="75" y="344"/>
                </a:lnTo>
                <a:lnTo>
                  <a:pt x="75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6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7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4"/>
                </a:lnTo>
                <a:lnTo>
                  <a:pt x="78" y="343"/>
                </a:lnTo>
                <a:lnTo>
                  <a:pt x="78" y="343"/>
                </a:lnTo>
                <a:lnTo>
                  <a:pt x="79" y="343"/>
                </a:lnTo>
                <a:lnTo>
                  <a:pt x="79" y="343"/>
                </a:lnTo>
                <a:lnTo>
                  <a:pt x="79" y="343"/>
                </a:lnTo>
                <a:lnTo>
                  <a:pt x="80" y="343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0" y="342"/>
                </a:lnTo>
                <a:lnTo>
                  <a:pt x="81" y="342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1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1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3" y="340"/>
                </a:lnTo>
                <a:lnTo>
                  <a:pt x="84" y="340"/>
                </a:lnTo>
                <a:lnTo>
                  <a:pt x="84" y="340"/>
                </a:lnTo>
                <a:lnTo>
                  <a:pt x="84" y="340"/>
                </a:lnTo>
                <a:lnTo>
                  <a:pt x="85" y="340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5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6" y="339"/>
                </a:lnTo>
                <a:lnTo>
                  <a:pt x="87" y="339"/>
                </a:lnTo>
                <a:lnTo>
                  <a:pt x="87" y="339"/>
                </a:lnTo>
                <a:lnTo>
                  <a:pt x="87" y="339"/>
                </a:lnTo>
                <a:lnTo>
                  <a:pt x="88" y="339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8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8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89" y="337"/>
                </a:lnTo>
                <a:lnTo>
                  <a:pt x="90" y="337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0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6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2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3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5"/>
                </a:lnTo>
                <a:lnTo>
                  <a:pt x="94" y="334"/>
                </a:lnTo>
                <a:lnTo>
                  <a:pt x="94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4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5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6" y="333"/>
                </a:lnTo>
                <a:lnTo>
                  <a:pt x="97" y="333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7" y="332"/>
                </a:lnTo>
                <a:lnTo>
                  <a:pt x="98" y="332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8" y="331"/>
                </a:lnTo>
                <a:lnTo>
                  <a:pt x="99" y="331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99" y="330"/>
                </a:lnTo>
                <a:lnTo>
                  <a:pt x="100" y="330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9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0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8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1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2" y="327"/>
                </a:lnTo>
                <a:lnTo>
                  <a:pt x="103" y="327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3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4" y="326"/>
                </a:lnTo>
                <a:lnTo>
                  <a:pt x="105" y="326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5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5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4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6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3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7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2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8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09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0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1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1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20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2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3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4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5" y="319"/>
                </a:lnTo>
                <a:lnTo>
                  <a:pt x="116" y="319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6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8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7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8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19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0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7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1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6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2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3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4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5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5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4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6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7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8" y="313"/>
                </a:lnTo>
                <a:lnTo>
                  <a:pt x="129" y="313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29" y="312"/>
                </a:lnTo>
                <a:lnTo>
                  <a:pt x="130" y="312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1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0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10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1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9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2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3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8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7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4" y="306"/>
                </a:lnTo>
                <a:lnTo>
                  <a:pt x="135" y="306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5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5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6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4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7" y="303"/>
                </a:lnTo>
                <a:lnTo>
                  <a:pt x="138" y="303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8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2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39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1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0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300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1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9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2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3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8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4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7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5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6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6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7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8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5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49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0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1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2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3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4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5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4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6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7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3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8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59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0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1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1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2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3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4" y="290"/>
                </a:lnTo>
                <a:lnTo>
                  <a:pt x="165" y="290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5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9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6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8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7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8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69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7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0" y="286"/>
                </a:lnTo>
                <a:lnTo>
                  <a:pt x="171" y="286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1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5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2" y="284"/>
                </a:lnTo>
                <a:lnTo>
                  <a:pt x="173" y="284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3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2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3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4" y="281"/>
                </a:lnTo>
                <a:lnTo>
                  <a:pt x="175" y="281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5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80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6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7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8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79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0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9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1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2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3" y="277"/>
                </a:lnTo>
                <a:lnTo>
                  <a:pt x="184" y="277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4" y="276"/>
                </a:lnTo>
                <a:lnTo>
                  <a:pt x="185" y="276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5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4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3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5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6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7" y="272"/>
                </a:lnTo>
                <a:lnTo>
                  <a:pt x="188" y="272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1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8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89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70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0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1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2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3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4" y="269"/>
                </a:lnTo>
                <a:lnTo>
                  <a:pt x="195" y="269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5" y="268"/>
                </a:lnTo>
                <a:lnTo>
                  <a:pt x="196" y="268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6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7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7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8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6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199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5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0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1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2" y="264"/>
                </a:lnTo>
                <a:lnTo>
                  <a:pt x="203" y="264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3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3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4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5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2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6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7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61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8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9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8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09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0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1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2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3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4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5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6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7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8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19" y="257"/>
                </a:lnTo>
                <a:lnTo>
                  <a:pt x="220" y="257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6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0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1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2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3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4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5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5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6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3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2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7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50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8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29" y="249"/>
                </a:lnTo>
                <a:lnTo>
                  <a:pt x="230" y="249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8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0" y="246"/>
                </a:lnTo>
                <a:lnTo>
                  <a:pt x="231" y="246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1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2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3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4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5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5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6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7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8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39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0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1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3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2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2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3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4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5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6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40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7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8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49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0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1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2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3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4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5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6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7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8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59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0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1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8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2" y="237"/>
                </a:lnTo>
                <a:lnTo>
                  <a:pt x="263" y="237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5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3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4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5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6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7" y="233"/>
                </a:lnTo>
                <a:lnTo>
                  <a:pt x="268" y="233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8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69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0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1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1"/>
                </a:lnTo>
                <a:lnTo>
                  <a:pt x="272" y="230"/>
                </a:lnTo>
                <a:lnTo>
                  <a:pt x="272" y="230"/>
                </a:lnTo>
                <a:lnTo>
                  <a:pt x="273" y="230"/>
                </a:lnTo>
                <a:lnTo>
                  <a:pt x="273" y="230"/>
                </a:lnTo>
                <a:lnTo>
                  <a:pt x="273" y="230"/>
                </a:lnTo>
                <a:lnTo>
                  <a:pt x="274" y="230"/>
                </a:lnTo>
                <a:lnTo>
                  <a:pt x="274" y="230"/>
                </a:lnTo>
                <a:lnTo>
                  <a:pt x="274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5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6" y="230"/>
                </a:lnTo>
                <a:lnTo>
                  <a:pt x="278" y="230"/>
                </a:lnTo>
                <a:lnTo>
                  <a:pt x="278" y="230"/>
                </a:lnTo>
                <a:lnTo>
                  <a:pt x="278" y="230"/>
                </a:lnTo>
                <a:lnTo>
                  <a:pt x="279" y="230"/>
                </a:lnTo>
                <a:lnTo>
                  <a:pt x="279" y="230"/>
                </a:lnTo>
                <a:lnTo>
                  <a:pt x="279" y="230"/>
                </a:lnTo>
                <a:lnTo>
                  <a:pt x="280" y="230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0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1" y="226"/>
                </a:lnTo>
                <a:lnTo>
                  <a:pt x="283" y="226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3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4" y="224"/>
                </a:lnTo>
                <a:lnTo>
                  <a:pt x="285" y="224"/>
                </a:lnTo>
                <a:lnTo>
                  <a:pt x="285" y="224"/>
                </a:lnTo>
                <a:lnTo>
                  <a:pt x="285" y="224"/>
                </a:lnTo>
                <a:lnTo>
                  <a:pt x="286" y="224"/>
                </a:lnTo>
                <a:lnTo>
                  <a:pt x="286" y="224"/>
                </a:lnTo>
                <a:lnTo>
                  <a:pt x="286" y="224"/>
                </a:lnTo>
                <a:lnTo>
                  <a:pt x="287" y="224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7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88" y="222"/>
                </a:lnTo>
                <a:lnTo>
                  <a:pt x="292" y="222"/>
                </a:lnTo>
                <a:lnTo>
                  <a:pt x="292" y="222"/>
                </a:lnTo>
                <a:lnTo>
                  <a:pt x="292" y="222"/>
                </a:lnTo>
                <a:lnTo>
                  <a:pt x="293" y="222"/>
                </a:lnTo>
                <a:lnTo>
                  <a:pt x="293" y="220"/>
                </a:lnTo>
                <a:lnTo>
                  <a:pt x="293" y="220"/>
                </a:lnTo>
                <a:lnTo>
                  <a:pt x="295" y="220"/>
                </a:lnTo>
                <a:lnTo>
                  <a:pt x="295" y="220"/>
                </a:lnTo>
                <a:lnTo>
                  <a:pt x="295" y="220"/>
                </a:lnTo>
                <a:lnTo>
                  <a:pt x="296" y="220"/>
                </a:lnTo>
                <a:lnTo>
                  <a:pt x="296" y="219"/>
                </a:lnTo>
                <a:lnTo>
                  <a:pt x="296" y="219"/>
                </a:lnTo>
                <a:lnTo>
                  <a:pt x="297" y="219"/>
                </a:lnTo>
                <a:lnTo>
                  <a:pt x="297" y="219"/>
                </a:lnTo>
                <a:lnTo>
                  <a:pt x="297" y="219"/>
                </a:lnTo>
                <a:lnTo>
                  <a:pt x="299" y="219"/>
                </a:lnTo>
                <a:lnTo>
                  <a:pt x="299" y="219"/>
                </a:lnTo>
                <a:lnTo>
                  <a:pt x="299" y="219"/>
                </a:lnTo>
                <a:lnTo>
                  <a:pt x="300" y="219"/>
                </a:lnTo>
                <a:lnTo>
                  <a:pt x="300" y="219"/>
                </a:lnTo>
                <a:lnTo>
                  <a:pt x="300" y="219"/>
                </a:lnTo>
                <a:lnTo>
                  <a:pt x="301" y="219"/>
                </a:lnTo>
                <a:lnTo>
                  <a:pt x="301" y="219"/>
                </a:lnTo>
                <a:lnTo>
                  <a:pt x="301" y="219"/>
                </a:lnTo>
                <a:lnTo>
                  <a:pt x="304" y="219"/>
                </a:lnTo>
                <a:lnTo>
                  <a:pt x="304" y="217"/>
                </a:lnTo>
                <a:lnTo>
                  <a:pt x="304" y="217"/>
                </a:lnTo>
                <a:lnTo>
                  <a:pt x="307" y="217"/>
                </a:lnTo>
                <a:lnTo>
                  <a:pt x="307" y="215"/>
                </a:lnTo>
                <a:lnTo>
                  <a:pt x="307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8" y="215"/>
                </a:lnTo>
                <a:lnTo>
                  <a:pt x="309" y="215"/>
                </a:lnTo>
                <a:lnTo>
                  <a:pt x="309" y="215"/>
                </a:lnTo>
                <a:lnTo>
                  <a:pt x="309" y="215"/>
                </a:lnTo>
                <a:lnTo>
                  <a:pt x="310" y="215"/>
                </a:lnTo>
                <a:lnTo>
                  <a:pt x="310" y="215"/>
                </a:lnTo>
                <a:lnTo>
                  <a:pt x="310" y="215"/>
                </a:lnTo>
                <a:lnTo>
                  <a:pt x="312" y="215"/>
                </a:lnTo>
                <a:lnTo>
                  <a:pt x="312" y="215"/>
                </a:lnTo>
                <a:lnTo>
                  <a:pt x="312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3" y="215"/>
                </a:lnTo>
                <a:lnTo>
                  <a:pt x="314" y="215"/>
                </a:lnTo>
                <a:lnTo>
                  <a:pt x="314" y="215"/>
                </a:lnTo>
                <a:lnTo>
                  <a:pt x="314" y="215"/>
                </a:lnTo>
                <a:lnTo>
                  <a:pt x="317" y="215"/>
                </a:lnTo>
                <a:lnTo>
                  <a:pt x="317" y="215"/>
                </a:lnTo>
                <a:lnTo>
                  <a:pt x="317" y="215"/>
                </a:lnTo>
                <a:lnTo>
                  <a:pt x="318" y="215"/>
                </a:lnTo>
                <a:lnTo>
                  <a:pt x="318" y="213"/>
                </a:lnTo>
                <a:lnTo>
                  <a:pt x="318" y="213"/>
                </a:lnTo>
                <a:lnTo>
                  <a:pt x="319" y="213"/>
                </a:lnTo>
                <a:lnTo>
                  <a:pt x="319" y="211"/>
                </a:lnTo>
                <a:lnTo>
                  <a:pt x="319" y="211"/>
                </a:lnTo>
                <a:lnTo>
                  <a:pt x="322" y="211"/>
                </a:lnTo>
                <a:lnTo>
                  <a:pt x="322" y="211"/>
                </a:lnTo>
                <a:lnTo>
                  <a:pt x="322" y="211"/>
                </a:lnTo>
                <a:lnTo>
                  <a:pt x="324" y="211"/>
                </a:lnTo>
                <a:lnTo>
                  <a:pt x="324" y="211"/>
                </a:lnTo>
                <a:lnTo>
                  <a:pt x="324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5" y="211"/>
                </a:lnTo>
                <a:lnTo>
                  <a:pt x="326" y="211"/>
                </a:lnTo>
                <a:lnTo>
                  <a:pt x="326" y="211"/>
                </a:lnTo>
                <a:lnTo>
                  <a:pt x="326" y="211"/>
                </a:lnTo>
                <a:lnTo>
                  <a:pt x="327" y="211"/>
                </a:lnTo>
                <a:lnTo>
                  <a:pt x="327" y="209"/>
                </a:lnTo>
                <a:lnTo>
                  <a:pt x="327" y="209"/>
                </a:lnTo>
                <a:lnTo>
                  <a:pt x="327" y="209"/>
                </a:lnTo>
                <a:lnTo>
                  <a:pt x="327" y="208"/>
                </a:lnTo>
                <a:lnTo>
                  <a:pt x="327" y="208"/>
                </a:lnTo>
                <a:lnTo>
                  <a:pt x="328" y="208"/>
                </a:lnTo>
                <a:lnTo>
                  <a:pt x="328" y="206"/>
                </a:lnTo>
                <a:lnTo>
                  <a:pt x="328" y="206"/>
                </a:lnTo>
                <a:lnTo>
                  <a:pt x="329" y="206"/>
                </a:lnTo>
                <a:lnTo>
                  <a:pt x="329" y="206"/>
                </a:lnTo>
                <a:lnTo>
                  <a:pt x="329" y="206"/>
                </a:lnTo>
                <a:lnTo>
                  <a:pt x="330" y="206"/>
                </a:lnTo>
                <a:lnTo>
                  <a:pt x="330" y="206"/>
                </a:lnTo>
                <a:lnTo>
                  <a:pt x="330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3" y="206"/>
                </a:lnTo>
                <a:lnTo>
                  <a:pt x="334" y="206"/>
                </a:lnTo>
                <a:lnTo>
                  <a:pt x="334" y="206"/>
                </a:lnTo>
                <a:lnTo>
                  <a:pt x="334" y="206"/>
                </a:lnTo>
                <a:lnTo>
                  <a:pt x="335" y="206"/>
                </a:lnTo>
                <a:lnTo>
                  <a:pt x="335" y="206"/>
                </a:lnTo>
                <a:lnTo>
                  <a:pt x="335" y="206"/>
                </a:lnTo>
                <a:lnTo>
                  <a:pt x="336" y="206"/>
                </a:lnTo>
                <a:lnTo>
                  <a:pt x="336" y="204"/>
                </a:lnTo>
                <a:lnTo>
                  <a:pt x="336" y="204"/>
                </a:lnTo>
                <a:lnTo>
                  <a:pt x="337" y="204"/>
                </a:lnTo>
                <a:lnTo>
                  <a:pt x="337" y="204"/>
                </a:lnTo>
                <a:lnTo>
                  <a:pt x="337" y="204"/>
                </a:lnTo>
                <a:lnTo>
                  <a:pt x="338" y="204"/>
                </a:lnTo>
                <a:lnTo>
                  <a:pt x="338" y="202"/>
                </a:lnTo>
                <a:lnTo>
                  <a:pt x="338" y="202"/>
                </a:lnTo>
                <a:lnTo>
                  <a:pt x="340" y="202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0" y="200"/>
                </a:lnTo>
                <a:lnTo>
                  <a:pt x="341" y="200"/>
                </a:lnTo>
                <a:lnTo>
                  <a:pt x="341" y="198"/>
                </a:lnTo>
                <a:lnTo>
                  <a:pt x="341" y="198"/>
                </a:lnTo>
                <a:lnTo>
                  <a:pt x="342" y="198"/>
                </a:lnTo>
                <a:lnTo>
                  <a:pt x="342" y="198"/>
                </a:lnTo>
                <a:lnTo>
                  <a:pt x="342" y="198"/>
                </a:lnTo>
                <a:lnTo>
                  <a:pt x="344" y="198"/>
                </a:lnTo>
                <a:lnTo>
                  <a:pt x="344" y="197"/>
                </a:lnTo>
                <a:lnTo>
                  <a:pt x="344" y="197"/>
                </a:lnTo>
                <a:lnTo>
                  <a:pt x="344" y="197"/>
                </a:lnTo>
                <a:lnTo>
                  <a:pt x="344" y="195"/>
                </a:lnTo>
                <a:lnTo>
                  <a:pt x="344" y="195"/>
                </a:lnTo>
                <a:lnTo>
                  <a:pt x="344" y="195"/>
                </a:lnTo>
                <a:lnTo>
                  <a:pt x="344" y="193"/>
                </a:lnTo>
                <a:lnTo>
                  <a:pt x="344" y="193"/>
                </a:lnTo>
                <a:lnTo>
                  <a:pt x="345" y="193"/>
                </a:lnTo>
                <a:lnTo>
                  <a:pt x="345" y="193"/>
                </a:lnTo>
                <a:lnTo>
                  <a:pt x="345" y="193"/>
                </a:lnTo>
                <a:lnTo>
                  <a:pt x="349" y="193"/>
                </a:lnTo>
                <a:lnTo>
                  <a:pt x="349" y="191"/>
                </a:lnTo>
                <a:lnTo>
                  <a:pt x="349" y="191"/>
                </a:lnTo>
                <a:lnTo>
                  <a:pt x="350" y="191"/>
                </a:lnTo>
                <a:lnTo>
                  <a:pt x="350" y="189"/>
                </a:lnTo>
                <a:lnTo>
                  <a:pt x="350" y="189"/>
                </a:lnTo>
                <a:lnTo>
                  <a:pt x="351" y="189"/>
                </a:lnTo>
                <a:lnTo>
                  <a:pt x="351" y="189"/>
                </a:lnTo>
                <a:lnTo>
                  <a:pt x="351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9"/>
                </a:lnTo>
                <a:lnTo>
                  <a:pt x="352" y="187"/>
                </a:lnTo>
                <a:lnTo>
                  <a:pt x="352" y="187"/>
                </a:lnTo>
                <a:lnTo>
                  <a:pt x="353" y="187"/>
                </a:lnTo>
                <a:lnTo>
                  <a:pt x="353" y="187"/>
                </a:lnTo>
                <a:lnTo>
                  <a:pt x="353" y="187"/>
                </a:lnTo>
                <a:lnTo>
                  <a:pt x="354" y="187"/>
                </a:lnTo>
                <a:lnTo>
                  <a:pt x="354" y="186"/>
                </a:lnTo>
                <a:lnTo>
                  <a:pt x="354" y="186"/>
                </a:lnTo>
                <a:lnTo>
                  <a:pt x="355" y="186"/>
                </a:lnTo>
                <a:lnTo>
                  <a:pt x="355" y="186"/>
                </a:lnTo>
                <a:lnTo>
                  <a:pt x="355" y="186"/>
                </a:lnTo>
                <a:lnTo>
                  <a:pt x="358" y="186"/>
                </a:lnTo>
                <a:lnTo>
                  <a:pt x="358" y="186"/>
                </a:lnTo>
                <a:lnTo>
                  <a:pt x="358" y="186"/>
                </a:lnTo>
                <a:lnTo>
                  <a:pt x="361" y="186"/>
                </a:lnTo>
                <a:lnTo>
                  <a:pt x="361" y="184"/>
                </a:lnTo>
                <a:lnTo>
                  <a:pt x="361" y="184"/>
                </a:lnTo>
                <a:lnTo>
                  <a:pt x="361" y="184"/>
                </a:lnTo>
                <a:lnTo>
                  <a:pt x="361" y="182"/>
                </a:lnTo>
                <a:lnTo>
                  <a:pt x="361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4" y="182"/>
                </a:lnTo>
                <a:lnTo>
                  <a:pt x="365" y="182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5" y="180"/>
                </a:lnTo>
                <a:lnTo>
                  <a:pt x="366" y="180"/>
                </a:lnTo>
                <a:lnTo>
                  <a:pt x="366" y="178"/>
                </a:lnTo>
                <a:lnTo>
                  <a:pt x="366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7" y="178"/>
                </a:lnTo>
                <a:lnTo>
                  <a:pt x="369" y="178"/>
                </a:lnTo>
                <a:lnTo>
                  <a:pt x="369" y="178"/>
                </a:lnTo>
                <a:lnTo>
                  <a:pt x="369" y="178"/>
                </a:lnTo>
                <a:lnTo>
                  <a:pt x="372" y="178"/>
                </a:lnTo>
                <a:lnTo>
                  <a:pt x="372" y="176"/>
                </a:lnTo>
                <a:lnTo>
                  <a:pt x="372" y="176"/>
                </a:lnTo>
                <a:lnTo>
                  <a:pt x="373" y="176"/>
                </a:lnTo>
                <a:lnTo>
                  <a:pt x="373" y="176"/>
                </a:lnTo>
                <a:lnTo>
                  <a:pt x="373" y="176"/>
                </a:lnTo>
                <a:lnTo>
                  <a:pt x="374" y="176"/>
                </a:lnTo>
                <a:lnTo>
                  <a:pt x="374" y="176"/>
                </a:lnTo>
                <a:lnTo>
                  <a:pt x="374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5" y="176"/>
                </a:lnTo>
                <a:lnTo>
                  <a:pt x="376" y="176"/>
                </a:lnTo>
                <a:lnTo>
                  <a:pt x="376" y="176"/>
                </a:lnTo>
                <a:lnTo>
                  <a:pt x="376" y="176"/>
                </a:lnTo>
                <a:lnTo>
                  <a:pt x="378" y="176"/>
                </a:lnTo>
                <a:lnTo>
                  <a:pt x="378" y="175"/>
                </a:lnTo>
                <a:lnTo>
                  <a:pt x="378" y="175"/>
                </a:lnTo>
                <a:lnTo>
                  <a:pt x="380" y="175"/>
                </a:lnTo>
                <a:lnTo>
                  <a:pt x="380" y="175"/>
                </a:lnTo>
                <a:lnTo>
                  <a:pt x="380" y="175"/>
                </a:lnTo>
                <a:lnTo>
                  <a:pt x="384" y="175"/>
                </a:lnTo>
                <a:lnTo>
                  <a:pt x="384" y="175"/>
                </a:lnTo>
                <a:lnTo>
                  <a:pt x="384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7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88" y="175"/>
                </a:lnTo>
                <a:lnTo>
                  <a:pt x="394" y="175"/>
                </a:lnTo>
                <a:lnTo>
                  <a:pt x="394" y="175"/>
                </a:lnTo>
                <a:lnTo>
                  <a:pt x="394" y="175"/>
                </a:lnTo>
                <a:lnTo>
                  <a:pt x="398" y="175"/>
                </a:lnTo>
                <a:lnTo>
                  <a:pt x="398" y="175"/>
                </a:lnTo>
                <a:lnTo>
                  <a:pt x="398" y="175"/>
                </a:lnTo>
                <a:lnTo>
                  <a:pt x="400" y="175"/>
                </a:lnTo>
                <a:lnTo>
                  <a:pt x="400" y="175"/>
                </a:lnTo>
                <a:lnTo>
                  <a:pt x="400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1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2" y="175"/>
                </a:lnTo>
                <a:lnTo>
                  <a:pt x="403" y="175"/>
                </a:lnTo>
                <a:lnTo>
                  <a:pt x="403" y="175"/>
                </a:lnTo>
                <a:lnTo>
                  <a:pt x="403" y="175"/>
                </a:lnTo>
                <a:lnTo>
                  <a:pt x="404" y="175"/>
                </a:lnTo>
                <a:lnTo>
                  <a:pt x="404" y="175"/>
                </a:lnTo>
                <a:lnTo>
                  <a:pt x="404" y="175"/>
                </a:lnTo>
                <a:lnTo>
                  <a:pt x="405" y="175"/>
                </a:lnTo>
                <a:lnTo>
                  <a:pt x="405" y="175"/>
                </a:lnTo>
                <a:lnTo>
                  <a:pt x="405" y="175"/>
                </a:lnTo>
                <a:lnTo>
                  <a:pt x="406" y="175"/>
                </a:lnTo>
                <a:lnTo>
                  <a:pt x="406" y="175"/>
                </a:lnTo>
                <a:lnTo>
                  <a:pt x="406" y="175"/>
                </a:lnTo>
                <a:lnTo>
                  <a:pt x="407" y="175"/>
                </a:lnTo>
                <a:lnTo>
                  <a:pt x="407" y="173"/>
                </a:lnTo>
                <a:lnTo>
                  <a:pt x="407" y="173"/>
                </a:lnTo>
                <a:lnTo>
                  <a:pt x="408" y="173"/>
                </a:lnTo>
                <a:lnTo>
                  <a:pt x="408" y="173"/>
                </a:lnTo>
                <a:lnTo>
                  <a:pt x="408" y="173"/>
                </a:lnTo>
                <a:lnTo>
                  <a:pt x="409" y="173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09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2" y="171"/>
                </a:lnTo>
                <a:lnTo>
                  <a:pt x="415" y="171"/>
                </a:lnTo>
                <a:lnTo>
                  <a:pt x="415" y="171"/>
                </a:lnTo>
                <a:lnTo>
                  <a:pt x="415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71"/>
                </a:lnTo>
                <a:lnTo>
                  <a:pt x="417" y="169"/>
                </a:lnTo>
                <a:lnTo>
                  <a:pt x="417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9"/>
                </a:lnTo>
                <a:lnTo>
                  <a:pt x="418" y="167"/>
                </a:lnTo>
                <a:lnTo>
                  <a:pt x="418" y="167"/>
                </a:lnTo>
                <a:lnTo>
                  <a:pt x="419" y="167"/>
                </a:lnTo>
                <a:lnTo>
                  <a:pt x="419" y="165"/>
                </a:lnTo>
                <a:lnTo>
                  <a:pt x="419" y="165"/>
                </a:lnTo>
                <a:lnTo>
                  <a:pt x="421" y="165"/>
                </a:lnTo>
                <a:lnTo>
                  <a:pt x="421" y="165"/>
                </a:lnTo>
                <a:lnTo>
                  <a:pt x="421" y="165"/>
                </a:lnTo>
                <a:lnTo>
                  <a:pt x="423" y="165"/>
                </a:lnTo>
                <a:lnTo>
                  <a:pt x="423" y="165"/>
                </a:lnTo>
                <a:lnTo>
                  <a:pt x="423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4" y="165"/>
                </a:lnTo>
                <a:lnTo>
                  <a:pt x="426" y="165"/>
                </a:lnTo>
                <a:lnTo>
                  <a:pt x="426" y="165"/>
                </a:lnTo>
                <a:lnTo>
                  <a:pt x="426" y="165"/>
                </a:lnTo>
                <a:lnTo>
                  <a:pt x="428" y="165"/>
                </a:lnTo>
                <a:lnTo>
                  <a:pt x="428" y="163"/>
                </a:lnTo>
                <a:lnTo>
                  <a:pt x="428" y="163"/>
                </a:lnTo>
                <a:lnTo>
                  <a:pt x="428" y="163"/>
                </a:lnTo>
                <a:lnTo>
                  <a:pt x="428" y="161"/>
                </a:lnTo>
                <a:lnTo>
                  <a:pt x="428" y="161"/>
                </a:lnTo>
                <a:lnTo>
                  <a:pt x="429" y="161"/>
                </a:lnTo>
                <a:lnTo>
                  <a:pt x="429" y="161"/>
                </a:lnTo>
                <a:lnTo>
                  <a:pt x="429" y="161"/>
                </a:lnTo>
                <a:lnTo>
                  <a:pt x="430" y="161"/>
                </a:lnTo>
                <a:lnTo>
                  <a:pt x="430" y="161"/>
                </a:lnTo>
                <a:lnTo>
                  <a:pt x="430" y="161"/>
                </a:lnTo>
                <a:lnTo>
                  <a:pt x="431" y="161"/>
                </a:lnTo>
                <a:lnTo>
                  <a:pt x="431" y="161"/>
                </a:lnTo>
                <a:lnTo>
                  <a:pt x="431" y="161"/>
                </a:lnTo>
                <a:lnTo>
                  <a:pt x="432" y="161"/>
                </a:lnTo>
                <a:lnTo>
                  <a:pt x="432" y="161"/>
                </a:lnTo>
                <a:lnTo>
                  <a:pt x="432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3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1"/>
                </a:lnTo>
                <a:lnTo>
                  <a:pt x="436" y="160"/>
                </a:lnTo>
                <a:lnTo>
                  <a:pt x="436" y="160"/>
                </a:lnTo>
                <a:lnTo>
                  <a:pt x="438" y="160"/>
                </a:lnTo>
                <a:lnTo>
                  <a:pt x="438" y="160"/>
                </a:lnTo>
                <a:lnTo>
                  <a:pt x="438" y="160"/>
                </a:lnTo>
                <a:lnTo>
                  <a:pt x="439" y="160"/>
                </a:lnTo>
                <a:lnTo>
                  <a:pt x="439" y="160"/>
                </a:lnTo>
                <a:lnTo>
                  <a:pt x="439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0" y="160"/>
                </a:lnTo>
                <a:lnTo>
                  <a:pt x="441" y="160"/>
                </a:lnTo>
                <a:lnTo>
                  <a:pt x="441" y="158"/>
                </a:lnTo>
                <a:lnTo>
                  <a:pt x="441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8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2" y="156"/>
                </a:lnTo>
                <a:lnTo>
                  <a:pt x="443" y="156"/>
                </a:lnTo>
                <a:lnTo>
                  <a:pt x="443" y="156"/>
                </a:lnTo>
                <a:lnTo>
                  <a:pt x="443" y="156"/>
                </a:lnTo>
                <a:lnTo>
                  <a:pt x="446" y="156"/>
                </a:lnTo>
                <a:lnTo>
                  <a:pt x="446" y="154"/>
                </a:lnTo>
                <a:lnTo>
                  <a:pt x="446" y="154"/>
                </a:lnTo>
                <a:lnTo>
                  <a:pt x="447" y="154"/>
                </a:lnTo>
                <a:lnTo>
                  <a:pt x="447" y="154"/>
                </a:lnTo>
                <a:lnTo>
                  <a:pt x="447" y="154"/>
                </a:lnTo>
                <a:lnTo>
                  <a:pt x="450" y="154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0" y="152"/>
                </a:lnTo>
                <a:lnTo>
                  <a:pt x="452" y="152"/>
                </a:lnTo>
                <a:lnTo>
                  <a:pt x="452" y="152"/>
                </a:lnTo>
                <a:lnTo>
                  <a:pt x="452" y="152"/>
                </a:lnTo>
                <a:lnTo>
                  <a:pt x="454" y="152"/>
                </a:lnTo>
                <a:lnTo>
                  <a:pt x="454" y="152"/>
                </a:lnTo>
                <a:lnTo>
                  <a:pt x="454" y="152"/>
                </a:lnTo>
                <a:lnTo>
                  <a:pt x="456" y="152"/>
                </a:lnTo>
                <a:lnTo>
                  <a:pt x="456" y="150"/>
                </a:lnTo>
                <a:lnTo>
                  <a:pt x="456" y="150"/>
                </a:lnTo>
                <a:lnTo>
                  <a:pt x="458" y="150"/>
                </a:lnTo>
                <a:lnTo>
                  <a:pt x="458" y="150"/>
                </a:lnTo>
                <a:lnTo>
                  <a:pt x="458" y="150"/>
                </a:lnTo>
                <a:lnTo>
                  <a:pt x="459" y="150"/>
                </a:lnTo>
                <a:lnTo>
                  <a:pt x="459" y="150"/>
                </a:lnTo>
                <a:lnTo>
                  <a:pt x="459" y="150"/>
                </a:lnTo>
                <a:lnTo>
                  <a:pt x="460" y="150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0" y="148"/>
                </a:lnTo>
                <a:lnTo>
                  <a:pt x="461" y="148"/>
                </a:lnTo>
                <a:lnTo>
                  <a:pt x="461" y="146"/>
                </a:lnTo>
                <a:lnTo>
                  <a:pt x="461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2" y="146"/>
                </a:lnTo>
                <a:lnTo>
                  <a:pt x="464" y="146"/>
                </a:lnTo>
                <a:lnTo>
                  <a:pt x="464" y="146"/>
                </a:lnTo>
                <a:lnTo>
                  <a:pt x="464" y="146"/>
                </a:lnTo>
                <a:lnTo>
                  <a:pt x="465" y="146"/>
                </a:lnTo>
                <a:lnTo>
                  <a:pt x="465" y="146"/>
                </a:lnTo>
                <a:lnTo>
                  <a:pt x="465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6"/>
                </a:lnTo>
                <a:lnTo>
                  <a:pt x="466" y="145"/>
                </a:lnTo>
                <a:lnTo>
                  <a:pt x="466" y="145"/>
                </a:lnTo>
                <a:lnTo>
                  <a:pt x="468" y="145"/>
                </a:lnTo>
                <a:lnTo>
                  <a:pt x="468" y="145"/>
                </a:lnTo>
                <a:lnTo>
                  <a:pt x="468" y="145"/>
                </a:lnTo>
                <a:lnTo>
                  <a:pt x="469" y="145"/>
                </a:lnTo>
                <a:lnTo>
                  <a:pt x="469" y="145"/>
                </a:lnTo>
                <a:lnTo>
                  <a:pt x="469" y="145"/>
                </a:lnTo>
                <a:lnTo>
                  <a:pt x="470" y="145"/>
                </a:lnTo>
                <a:lnTo>
                  <a:pt x="470" y="145"/>
                </a:lnTo>
                <a:lnTo>
                  <a:pt x="470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1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2" y="145"/>
                </a:lnTo>
                <a:lnTo>
                  <a:pt x="473" y="145"/>
                </a:lnTo>
                <a:lnTo>
                  <a:pt x="473" y="143"/>
                </a:lnTo>
                <a:lnTo>
                  <a:pt x="473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4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5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7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8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3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79" y="141"/>
                </a:lnTo>
                <a:lnTo>
                  <a:pt x="480" y="141"/>
                </a:lnTo>
                <a:lnTo>
                  <a:pt x="480" y="141"/>
                </a:lnTo>
                <a:lnTo>
                  <a:pt x="480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1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2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3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4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5" y="141"/>
                </a:lnTo>
                <a:lnTo>
                  <a:pt x="486" y="141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6" y="139"/>
                </a:lnTo>
                <a:lnTo>
                  <a:pt x="487" y="139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7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7" y="135"/>
                </a:lnTo>
                <a:lnTo>
                  <a:pt x="488" y="135"/>
                </a:lnTo>
                <a:lnTo>
                  <a:pt x="488" y="135"/>
                </a:lnTo>
                <a:lnTo>
                  <a:pt x="488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89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0" y="135"/>
                </a:lnTo>
                <a:lnTo>
                  <a:pt x="491" y="135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1" y="133"/>
                </a:lnTo>
                <a:lnTo>
                  <a:pt x="492" y="133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31"/>
                </a:lnTo>
                <a:lnTo>
                  <a:pt x="492" y="129"/>
                </a:lnTo>
                <a:lnTo>
                  <a:pt x="492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3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4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5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6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7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8" y="129"/>
                </a:lnTo>
                <a:lnTo>
                  <a:pt x="499" y="129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499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7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0" y="125"/>
                </a:lnTo>
                <a:lnTo>
                  <a:pt x="501" y="125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3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1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21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2" y="119"/>
                </a:lnTo>
                <a:lnTo>
                  <a:pt x="503" y="119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3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4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7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5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6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7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8" y="113"/>
                </a:lnTo>
                <a:lnTo>
                  <a:pt x="509" y="113"/>
                </a:lnTo>
                <a:lnTo>
                  <a:pt x="509" y="113"/>
                </a:lnTo>
                <a:lnTo>
                  <a:pt x="509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0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1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3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2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3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11"/>
                </a:lnTo>
                <a:lnTo>
                  <a:pt x="514" y="109"/>
                </a:lnTo>
                <a:lnTo>
                  <a:pt x="514" y="109"/>
                </a:lnTo>
                <a:lnTo>
                  <a:pt x="514" y="109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4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5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6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7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7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8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19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5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0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1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3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2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3" y="101"/>
                </a:lnTo>
                <a:lnTo>
                  <a:pt x="524" y="101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4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5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6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9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7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8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29" y="97"/>
                </a:lnTo>
                <a:lnTo>
                  <a:pt x="530" y="97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0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5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1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2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3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4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5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6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7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2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8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39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90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0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1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2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8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3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4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5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6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7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8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49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5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2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0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1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80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2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3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4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5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6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7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8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59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0" y="77"/>
                </a:lnTo>
                <a:lnTo>
                  <a:pt x="561" y="77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1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2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3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4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5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6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7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8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4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69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0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1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2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3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4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5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6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7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8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79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0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1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2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3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4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5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6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7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71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8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89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0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1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2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3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4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5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6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7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8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599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0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6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1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60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2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3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4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5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6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7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8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09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0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1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2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3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4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5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6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7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8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5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19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0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1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2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3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4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5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6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7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8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29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0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1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2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3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4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5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6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44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7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23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8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  <a:lnTo>
                  <a:pt x="639" y="0"/>
                </a:lnTo>
              </a:path>
            </a:pathLst>
          </a:custGeom>
          <a:noFill/>
          <a:ln w="38100" cap="flat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Line 55">
            <a:extLst>
              <a:ext uri="{FF2B5EF4-FFF2-40B4-BE49-F238E27FC236}">
                <a16:creationId xmlns:a16="http://schemas.microsoft.com/office/drawing/2014/main" id="{490933FA-8E5D-4A2D-83BE-E4644C804775}"/>
              </a:ext>
            </a:extLst>
          </p:cNvPr>
          <p:cNvSpPr>
            <a:spLocks noChangeShapeType="1"/>
          </p:cNvSpPr>
          <p:nvPr/>
        </p:nvSpPr>
        <p:spPr bwMode="auto">
          <a:xfrm>
            <a:off x="3037178" y="5569087"/>
            <a:ext cx="66341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7" name="Line 56">
            <a:extLst>
              <a:ext uri="{FF2B5EF4-FFF2-40B4-BE49-F238E27FC236}">
                <a16:creationId xmlns:a16="http://schemas.microsoft.com/office/drawing/2014/main" id="{B4F3AC12-A625-4EEE-A176-EE5B2354E0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259428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8" name="Rectangle 57">
            <a:extLst>
              <a:ext uri="{FF2B5EF4-FFF2-40B4-BE49-F238E27FC236}">
                <a16:creationId xmlns:a16="http://schemas.microsoft.com/office/drawing/2014/main" id="{D29F8B95-F65E-43AD-9E05-5ABAA866C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0215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Line 58">
            <a:extLst>
              <a:ext uri="{FF2B5EF4-FFF2-40B4-BE49-F238E27FC236}">
                <a16:creationId xmlns:a16="http://schemas.microsoft.com/office/drawing/2014/main" id="{067FAF98-C609-4D5F-BEDF-4BC78AF8DA2F}"/>
              </a:ext>
            </a:extLst>
          </p:cNvPr>
          <p:cNvSpPr>
            <a:spLocks noChangeShapeType="1"/>
          </p:cNvSpPr>
          <p:nvPr/>
        </p:nvSpPr>
        <p:spPr bwMode="auto">
          <a:xfrm>
            <a:off x="3973803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Rectangle 59">
            <a:extLst>
              <a:ext uri="{FF2B5EF4-FFF2-40B4-BE49-F238E27FC236}">
                <a16:creationId xmlns:a16="http://schemas.microsoft.com/office/drawing/2014/main" id="{BA7CE69F-4186-4CB0-BD0E-10BF9DDC22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3003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Line 60">
            <a:extLst>
              <a:ext uri="{FF2B5EF4-FFF2-40B4-BE49-F238E27FC236}">
                <a16:creationId xmlns:a16="http://schemas.microsoft.com/office/drawing/2014/main" id="{C7B5E6CA-2570-4142-B954-F5E3F850DFEB}"/>
              </a:ext>
            </a:extLst>
          </p:cNvPr>
          <p:cNvSpPr>
            <a:spLocks noChangeShapeType="1"/>
          </p:cNvSpPr>
          <p:nvPr/>
        </p:nvSpPr>
        <p:spPr bwMode="auto">
          <a:xfrm>
            <a:off x="4688178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Rectangle 61">
            <a:extLst>
              <a:ext uri="{FF2B5EF4-FFF2-40B4-BE49-F238E27FC236}">
                <a16:creationId xmlns:a16="http://schemas.microsoft.com/office/drawing/2014/main" id="{82491507-00E0-4AD4-8729-57F289E03C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35790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Line 62">
            <a:extLst>
              <a:ext uri="{FF2B5EF4-FFF2-40B4-BE49-F238E27FC236}">
                <a16:creationId xmlns:a16="http://schemas.microsoft.com/office/drawing/2014/main" id="{452F6F32-8A84-4170-820D-56340640C5A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02553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4" name="Rectangle 63">
            <a:extLst>
              <a:ext uri="{FF2B5EF4-FFF2-40B4-BE49-F238E27FC236}">
                <a16:creationId xmlns:a16="http://schemas.microsoft.com/office/drawing/2014/main" id="{734A7042-2658-4A9C-BF4D-6424CBBC81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0165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5" name="Line 64">
            <a:extLst>
              <a:ext uri="{FF2B5EF4-FFF2-40B4-BE49-F238E27FC236}">
                <a16:creationId xmlns:a16="http://schemas.microsoft.com/office/drawing/2014/main" id="{81CEE1CA-DA66-412A-B7A5-447FCA98A022}"/>
              </a:ext>
            </a:extLst>
          </p:cNvPr>
          <p:cNvSpPr>
            <a:spLocks noChangeShapeType="1"/>
          </p:cNvSpPr>
          <p:nvPr/>
        </p:nvSpPr>
        <p:spPr bwMode="auto">
          <a:xfrm>
            <a:off x="610899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Rectangle 65">
            <a:extLst>
              <a:ext uri="{FF2B5EF4-FFF2-40B4-BE49-F238E27FC236}">
                <a16:creationId xmlns:a16="http://schemas.microsoft.com/office/drawing/2014/main" id="{BD42DB10-25AB-401E-BC47-FAD79C45B9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2953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Line 66">
            <a:extLst>
              <a:ext uri="{FF2B5EF4-FFF2-40B4-BE49-F238E27FC236}">
                <a16:creationId xmlns:a16="http://schemas.microsoft.com/office/drawing/2014/main" id="{F4156FD5-3C6E-4CFA-B153-F3448515DCD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3365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8" name="Rectangle 67">
            <a:extLst>
              <a:ext uri="{FF2B5EF4-FFF2-40B4-BE49-F238E27FC236}">
                <a16:creationId xmlns:a16="http://schemas.microsoft.com/office/drawing/2014/main" id="{B9180552-2E65-4B68-BAE2-17D04D55B7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77328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Line 68">
            <a:extLst>
              <a:ext uri="{FF2B5EF4-FFF2-40B4-BE49-F238E27FC236}">
                <a16:creationId xmlns:a16="http://schemas.microsoft.com/office/drawing/2014/main" id="{D9C41A0F-3DFD-46B2-A8A5-05B031B12331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774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0" name="Rectangle 69">
            <a:extLst>
              <a:ext uri="{FF2B5EF4-FFF2-40B4-BE49-F238E27FC236}">
                <a16:creationId xmlns:a16="http://schemas.microsoft.com/office/drawing/2014/main" id="{4A378C71-D3A0-4A04-B1E5-266BEE136F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90115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1" name="Line 70">
            <a:extLst>
              <a:ext uri="{FF2B5EF4-FFF2-40B4-BE49-F238E27FC236}">
                <a16:creationId xmlns:a16="http://schemas.microsoft.com/office/drawing/2014/main" id="{A1BE5311-C765-43A0-ACB2-7F5A6621349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52115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71">
            <a:extLst>
              <a:ext uri="{FF2B5EF4-FFF2-40B4-BE49-F238E27FC236}">
                <a16:creationId xmlns:a16="http://schemas.microsoft.com/office/drawing/2014/main" id="{1079F5DB-032B-4FD1-8ED4-DE51C0D9A4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8204490" y="5719899"/>
            <a:ext cx="177800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3" name="Line 72">
            <a:extLst>
              <a:ext uri="{FF2B5EF4-FFF2-40B4-BE49-F238E27FC236}">
                <a16:creationId xmlns:a16="http://schemas.microsoft.com/office/drawing/2014/main" id="{B6C2F8E8-AA07-4595-ABAB-128642BEEDA8}"/>
              </a:ext>
            </a:extLst>
          </p:cNvPr>
          <p:cNvSpPr>
            <a:spLocks noChangeShapeType="1"/>
          </p:cNvSpPr>
          <p:nvPr/>
        </p:nvSpPr>
        <p:spPr bwMode="auto">
          <a:xfrm>
            <a:off x="8966490" y="5577024"/>
            <a:ext cx="0" cy="80963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Rectangle 73">
            <a:extLst>
              <a:ext uri="{FF2B5EF4-FFF2-40B4-BE49-F238E27FC236}">
                <a16:creationId xmlns:a16="http://schemas.microsoft.com/office/drawing/2014/main" id="{8153F564-2750-44A7-80D9-1D84B45973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17278" y="5719899"/>
            <a:ext cx="17938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8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Line 75">
            <a:extLst>
              <a:ext uri="{FF2B5EF4-FFF2-40B4-BE49-F238E27FC236}">
                <a16:creationId xmlns:a16="http://schemas.microsoft.com/office/drawing/2014/main" id="{70C29214-17D9-4B4C-9DE2-A57E7923CBC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045115" y="1416187"/>
            <a:ext cx="0" cy="4160838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Line 76">
            <a:extLst>
              <a:ext uri="{FF2B5EF4-FFF2-40B4-BE49-F238E27FC236}">
                <a16:creationId xmlns:a16="http://schemas.microsoft.com/office/drawing/2014/main" id="{74DF2326-F4B5-4EBE-A7F5-F63E0D93FC3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551511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77">
            <a:extLst>
              <a:ext uri="{FF2B5EF4-FFF2-40B4-BE49-F238E27FC236}">
                <a16:creationId xmlns:a16="http://schemas.microsoft.com/office/drawing/2014/main" id="{B5012E7D-24A9-4B8E-9C75-86C39C3D3D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542144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Line 78">
            <a:extLst>
              <a:ext uri="{FF2B5EF4-FFF2-40B4-BE49-F238E27FC236}">
                <a16:creationId xmlns:a16="http://schemas.microsoft.com/office/drawing/2014/main" id="{A556FF68-7564-4677-A208-7DB9FDE703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4970599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79">
            <a:extLst>
              <a:ext uri="{FF2B5EF4-FFF2-40B4-BE49-F238E27FC236}">
                <a16:creationId xmlns:a16="http://schemas.microsoft.com/office/drawing/2014/main" id="{83DEBCB8-D16D-4EC3-9E43-38BEE0339A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487376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Line 80">
            <a:extLst>
              <a:ext uri="{FF2B5EF4-FFF2-40B4-BE49-F238E27FC236}">
                <a16:creationId xmlns:a16="http://schemas.microsoft.com/office/drawing/2014/main" id="{1871B89E-84F6-492C-9F9D-B87C1B827E5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441656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81">
            <a:extLst>
              <a:ext uri="{FF2B5EF4-FFF2-40B4-BE49-F238E27FC236}">
                <a16:creationId xmlns:a16="http://schemas.microsoft.com/office/drawing/2014/main" id="{A8D4212B-A162-4FE3-99B0-2283652FFC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4321312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Line 82">
            <a:extLst>
              <a:ext uri="{FF2B5EF4-FFF2-40B4-BE49-F238E27FC236}">
                <a16:creationId xmlns:a16="http://schemas.microsoft.com/office/drawing/2014/main" id="{FF52E193-0C16-46BC-8F19-F5A75F5852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386252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83">
            <a:extLst>
              <a:ext uri="{FF2B5EF4-FFF2-40B4-BE49-F238E27FC236}">
                <a16:creationId xmlns:a16="http://schemas.microsoft.com/office/drawing/2014/main" id="{FAB1382B-60AC-46E1-96ED-47FFABDD3DD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3773624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3%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Line 84">
            <a:extLst>
              <a:ext uri="{FF2B5EF4-FFF2-40B4-BE49-F238E27FC236}">
                <a16:creationId xmlns:a16="http://schemas.microsoft.com/office/drawing/2014/main" id="{EF71A87F-28CE-404E-BDCE-91402FC44C2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331801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5" name="Rectangle 85">
            <a:extLst>
              <a:ext uri="{FF2B5EF4-FFF2-40B4-BE49-F238E27FC236}">
                <a16:creationId xmlns:a16="http://schemas.microsoft.com/office/drawing/2014/main" id="{2A7C045B-08EA-4AD1-AF17-FA6FECAED1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3221174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4%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6" name="Line 86">
            <a:extLst>
              <a:ext uri="{FF2B5EF4-FFF2-40B4-BE49-F238E27FC236}">
                <a16:creationId xmlns:a16="http://schemas.microsoft.com/office/drawing/2014/main" id="{D299B1DF-C5ED-4875-AD5A-E67AE07120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276397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7" name="Rectangle 87">
            <a:extLst>
              <a:ext uri="{FF2B5EF4-FFF2-40B4-BE49-F238E27FC236}">
                <a16:creationId xmlns:a16="http://schemas.microsoft.com/office/drawing/2014/main" id="{6DF247ED-2766-4C9A-9B4A-0010106A2D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267348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5%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8" name="Line 88">
            <a:extLst>
              <a:ext uri="{FF2B5EF4-FFF2-40B4-BE49-F238E27FC236}">
                <a16:creationId xmlns:a16="http://schemas.microsoft.com/office/drawing/2014/main" id="{503F3993-2BFC-4780-AD5C-AC05A6A666D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2219462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9" name="Rectangle 89">
            <a:extLst>
              <a:ext uri="{FF2B5EF4-FFF2-40B4-BE49-F238E27FC236}">
                <a16:creationId xmlns:a16="http://schemas.microsoft.com/office/drawing/2014/main" id="{BB2BBA0F-DE73-4C2F-B9E9-36FFE6ADAB0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2121037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6%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Line 90">
            <a:extLst>
              <a:ext uri="{FF2B5EF4-FFF2-40B4-BE49-F238E27FC236}">
                <a16:creationId xmlns:a16="http://schemas.microsoft.com/office/drawing/2014/main" id="{D2DBDF42-3776-4FF6-8F8D-D60DE37AA13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56215" y="1665424"/>
            <a:ext cx="80963" cy="0"/>
          </a:xfrm>
          <a:prstGeom prst="line">
            <a:avLst/>
          </a:prstGeom>
          <a:noFill/>
          <a:ln w="26988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Rectangle 91">
            <a:extLst>
              <a:ext uri="{FF2B5EF4-FFF2-40B4-BE49-F238E27FC236}">
                <a16:creationId xmlns:a16="http://schemas.microsoft.com/office/drawing/2014/main" id="{1A615546-BAF6-45EF-91A6-6A398B8170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51415" y="1573349"/>
            <a:ext cx="33972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7%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2" name="Rectangle 37">
            <a:extLst>
              <a:ext uri="{FF2B5EF4-FFF2-40B4-BE49-F238E27FC236}">
                <a16:creationId xmlns:a16="http://schemas.microsoft.com/office/drawing/2014/main" id="{212C7127-5216-482D-9A32-8ABC920615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5336" y="6009515"/>
            <a:ext cx="1335302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Placebo-</a:t>
            </a: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3" name="Rectangle 8">
            <a:extLst>
              <a:ext uri="{FF2B5EF4-FFF2-40B4-BE49-F238E27FC236}">
                <a16:creationId xmlns:a16="http://schemas.microsoft.com/office/drawing/2014/main" id="{8E1883FA-16A2-4A4F-BDFD-D7059DA08252}"/>
              </a:ext>
            </a:extLst>
          </p:cNvPr>
          <p:cNvSpPr>
            <a:spLocks noChangeArrowheads="1"/>
          </p:cNvSpPr>
          <p:nvPr/>
        </p:nvSpPr>
        <p:spPr bwMode="auto">
          <a:xfrm rot="16200000">
            <a:off x="1619337" y="3479419"/>
            <a:ext cx="1582738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CV death (%)</a:t>
            </a:r>
            <a:endParaRPr kumimoji="0" lang="en-US" altLang="en-US" sz="16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4" name="Rectangle 36">
            <a:extLst>
              <a:ext uri="{FF2B5EF4-FFF2-40B4-BE49-F238E27FC236}">
                <a16:creationId xmlns:a16="http://schemas.microsoft.com/office/drawing/2014/main" id="{A830F22E-FC3F-4C86-9E60-65F70583BA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4255" y="6190756"/>
            <a:ext cx="1601400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Evolocumab-Evolocumab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5" name="Rectangle 50">
            <a:extLst>
              <a:ext uri="{FF2B5EF4-FFF2-40B4-BE49-F238E27FC236}">
                <a16:creationId xmlns:a16="http://schemas.microsoft.com/office/drawing/2014/main" id="{A95B4278-978E-49DD-A2E5-82BA3A5F56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9001" y="5795669"/>
            <a:ext cx="1027113" cy="19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100" b="0" i="1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Number at risk: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6" name="Rectangle 56">
            <a:extLst>
              <a:ext uri="{FF2B5EF4-FFF2-40B4-BE49-F238E27FC236}">
                <a16:creationId xmlns:a16="http://schemas.microsoft.com/office/drawing/2014/main" id="{4BBC7BEF-C25A-4828-A27D-BFA2E07976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10957" y="5652155"/>
            <a:ext cx="554038" cy="233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Years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8C2AAECC-9032-4AA4-94AC-7F26F0C6CD7D}"/>
              </a:ext>
            </a:extLst>
          </p:cNvPr>
          <p:cNvCxnSpPr/>
          <p:nvPr/>
        </p:nvCxnSpPr>
        <p:spPr>
          <a:xfrm>
            <a:off x="8414496" y="1419362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Straight Connector 81">
            <a:extLst>
              <a:ext uri="{FF2B5EF4-FFF2-40B4-BE49-F238E27FC236}">
                <a16:creationId xmlns:a16="http://schemas.microsoft.com/office/drawing/2014/main" id="{C1401D18-CC20-4DF9-A917-0140B4B989FE}"/>
              </a:ext>
            </a:extLst>
          </p:cNvPr>
          <p:cNvCxnSpPr/>
          <p:nvPr/>
        </p:nvCxnSpPr>
        <p:spPr>
          <a:xfrm>
            <a:off x="4820846" y="1443174"/>
            <a:ext cx="0" cy="41338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3" name="TextBox 82">
            <a:extLst>
              <a:ext uri="{FF2B5EF4-FFF2-40B4-BE49-F238E27FC236}">
                <a16:creationId xmlns:a16="http://schemas.microsoft.com/office/drawing/2014/main" id="{B1D12E4E-943B-44DC-B0DC-E06C15767D11}"/>
              </a:ext>
            </a:extLst>
          </p:cNvPr>
          <p:cNvSpPr txBox="1"/>
          <p:nvPr/>
        </p:nvSpPr>
        <p:spPr>
          <a:xfrm>
            <a:off x="3228672" y="1294452"/>
            <a:ext cx="16875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Parent FOURIER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2.2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7785BCA7-F0A2-4B23-A4F4-239AC5AC759D}"/>
              </a:ext>
            </a:extLst>
          </p:cNvPr>
          <p:cNvSpPr txBox="1"/>
          <p:nvPr/>
        </p:nvSpPr>
        <p:spPr>
          <a:xfrm>
            <a:off x="5634961" y="1285789"/>
            <a:ext cx="18059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FOURIER-OLE </a:t>
            </a:r>
          </a:p>
          <a:p>
            <a:pPr algn="ctr"/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Median 5 </a:t>
            </a:r>
            <a:r>
              <a:rPr lang="en-US" sz="1200" dirty="0" err="1">
                <a:latin typeface="Arial" panose="020B0604020202020204" pitchFamily="34" charset="0"/>
                <a:cs typeface="Arial" panose="020B0604020202020204" pitchFamily="34" charset="0"/>
              </a:rPr>
              <a:t>yrs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5" name="Straight Arrow Connector 84">
            <a:extLst>
              <a:ext uri="{FF2B5EF4-FFF2-40B4-BE49-F238E27FC236}">
                <a16:creationId xmlns:a16="http://schemas.microsoft.com/office/drawing/2014/main" id="{A27C54C9-8EDC-4707-B63B-03391683D310}"/>
              </a:ext>
            </a:extLst>
          </p:cNvPr>
          <p:cNvCxnSpPr>
            <a:cxnSpLocks/>
          </p:cNvCxnSpPr>
          <p:nvPr/>
        </p:nvCxnSpPr>
        <p:spPr>
          <a:xfrm flipV="1">
            <a:off x="3080040" y="1818913"/>
            <a:ext cx="1735138" cy="1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E2744E89-7799-4DBE-A718-AB9E1ECC2F48}"/>
              </a:ext>
            </a:extLst>
          </p:cNvPr>
          <p:cNvCxnSpPr>
            <a:cxnSpLocks/>
          </p:cNvCxnSpPr>
          <p:nvPr/>
        </p:nvCxnSpPr>
        <p:spPr>
          <a:xfrm>
            <a:off x="4864391" y="1818913"/>
            <a:ext cx="3517899" cy="0"/>
          </a:xfrm>
          <a:prstGeom prst="straightConnector1">
            <a:avLst/>
          </a:prstGeom>
          <a:ln>
            <a:headEnd type="arrow" w="med" len="med"/>
            <a:tailEnd type="arrow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7" name="Title 1">
            <a:extLst>
              <a:ext uri="{FF2B5EF4-FFF2-40B4-BE49-F238E27FC236}">
                <a16:creationId xmlns:a16="http://schemas.microsoft.com/office/drawing/2014/main" id="{D5EEE85E-9111-4509-8252-1DDAD173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8737895" cy="1143000"/>
          </a:xfrm>
        </p:spPr>
        <p:txBody>
          <a:bodyPr/>
          <a:lstStyle/>
          <a:p>
            <a:r>
              <a:rPr lang="en-US" sz="3200" dirty="0"/>
              <a:t>Efficacy during FOURIER &amp; FOURIER-</a:t>
            </a: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ea typeface="+mj-ea"/>
                <a:cs typeface="+mj-cs"/>
              </a:rPr>
              <a:t>OLE</a:t>
            </a:r>
            <a:endParaRPr lang="en-US" sz="3200" dirty="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124EB32-A3F2-4BCC-928A-BD4347F24CA5}"/>
              </a:ext>
            </a:extLst>
          </p:cNvPr>
          <p:cNvSpPr txBox="1"/>
          <p:nvPr/>
        </p:nvSpPr>
        <p:spPr>
          <a:xfrm>
            <a:off x="374316" y="1447081"/>
            <a:ext cx="160441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CV Death</a:t>
            </a:r>
          </a:p>
        </p:txBody>
      </p:sp>
      <p:sp>
        <p:nvSpPr>
          <p:cNvPr id="88" name="Line 65">
            <a:extLst>
              <a:ext uri="{FF2B5EF4-FFF2-40B4-BE49-F238E27FC236}">
                <a16:creationId xmlns:a16="http://schemas.microsoft.com/office/drawing/2014/main" id="{DEECA61E-AC16-4D93-AA67-FFAA4E1AF50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954238"/>
            <a:ext cx="473075" cy="0"/>
          </a:xfrm>
          <a:prstGeom prst="line">
            <a:avLst/>
          </a:prstGeom>
          <a:noFill/>
          <a:ln w="26988" cap="sq">
            <a:solidFill>
              <a:srgbClr val="C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9" name="Rectangle 66">
            <a:extLst>
              <a:ext uri="{FF2B5EF4-FFF2-40B4-BE49-F238E27FC236}">
                <a16:creationId xmlns:a16="http://schemas.microsoft.com/office/drawing/2014/main" id="{E81D57A8-32C8-4695-BE58-D4FA8A0332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658963"/>
            <a:ext cx="1846659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Placebo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1" name="Line 67">
            <a:extLst>
              <a:ext uri="{FF2B5EF4-FFF2-40B4-BE49-F238E27FC236}">
                <a16:creationId xmlns:a16="http://schemas.microsoft.com/office/drawing/2014/main" id="{FD7F7307-89ED-43BF-9F1B-B496B1E0BA5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6836" y="4749450"/>
            <a:ext cx="473075" cy="0"/>
          </a:xfrm>
          <a:prstGeom prst="line">
            <a:avLst/>
          </a:prstGeom>
          <a:noFill/>
          <a:ln w="26988" cap="sq">
            <a:solidFill>
              <a:srgbClr val="0070C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22996BCD-4253-49C3-8BFE-F73D62781F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18336" y="4865338"/>
            <a:ext cx="2162451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r>
              <a:rPr kumimoji="0" lang="en-US" altLang="en-US" sz="13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      </a:t>
            </a:r>
            <a:r>
              <a:rPr kumimoji="0" lang="en-US" altLang="en-US" sz="13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Evolocumab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ED8238C5-572A-4072-9473-A81BA4D0CAAE}"/>
              </a:ext>
            </a:extLst>
          </p:cNvPr>
          <p:cNvCxnSpPr/>
          <p:nvPr/>
        </p:nvCxnSpPr>
        <p:spPr>
          <a:xfrm>
            <a:off x="6665571" y="4763516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5E24DD60-7D1C-4327-9A50-327A4F451B86}"/>
              </a:ext>
            </a:extLst>
          </p:cNvPr>
          <p:cNvCxnSpPr/>
          <p:nvPr/>
        </p:nvCxnSpPr>
        <p:spPr>
          <a:xfrm>
            <a:off x="6982356" y="4966951"/>
            <a:ext cx="18288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5" name="TextBox 94">
            <a:extLst>
              <a:ext uri="{FF2B5EF4-FFF2-40B4-BE49-F238E27FC236}">
                <a16:creationId xmlns:a16="http://schemas.microsoft.com/office/drawing/2014/main" id="{D9EC65EF-AC6D-4D9B-A535-A628DB840DB5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6207776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A91BC1-1AF9-495C-AB67-994EA316C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MACE by Year of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9E5DB1-8026-469E-A7BC-752553216538}"/>
              </a:ext>
            </a:extLst>
          </p:cNvPr>
          <p:cNvSpPr txBox="1"/>
          <p:nvPr/>
        </p:nvSpPr>
        <p:spPr>
          <a:xfrm>
            <a:off x="7254903" y="1530517"/>
            <a:ext cx="427120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death, MI or stroke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8E45061-17C3-4FF0-A18F-30B26EE5C884}"/>
              </a:ext>
            </a:extLst>
          </p:cNvPr>
          <p:cNvSpPr txBox="1"/>
          <p:nvPr/>
        </p:nvSpPr>
        <p:spPr>
          <a:xfrm>
            <a:off x="2089932" y="1407407"/>
            <a:ext cx="48000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CV death, MI, stroke, </a:t>
            </a:r>
            <a:r>
              <a:rPr lang="en-US" sz="1600" b="1" dirty="0" err="1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hosp</a:t>
            </a:r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for UA, </a:t>
            </a:r>
          </a:p>
          <a:p>
            <a:pPr algn="ctr"/>
            <a:r>
              <a:rPr lang="en-US" sz="1600" b="1" dirty="0">
                <a:solidFill>
                  <a:srgbClr val="A500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 coronary revascularization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C0C8C2-8942-4BCF-991F-096ED75B32E0}"/>
              </a:ext>
            </a:extLst>
          </p:cNvPr>
          <p:cNvSpPr txBox="1"/>
          <p:nvPr/>
        </p:nvSpPr>
        <p:spPr>
          <a:xfrm rot="16200000">
            <a:off x="1071196" y="2838814"/>
            <a:ext cx="10076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FOURIER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653E87-CFFF-41EA-AA2F-2C8234D479BF}"/>
              </a:ext>
            </a:extLst>
          </p:cNvPr>
          <p:cNvSpPr txBox="1"/>
          <p:nvPr/>
        </p:nvSpPr>
        <p:spPr>
          <a:xfrm rot="16200000">
            <a:off x="765583" y="4021665"/>
            <a:ext cx="16188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FOURIER-OLE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B0B2DBB5-4E3A-456C-B251-94E34637E544}"/>
              </a:ext>
            </a:extLst>
          </p:cNvPr>
          <p:cNvSpPr/>
          <p:nvPr/>
        </p:nvSpPr>
        <p:spPr>
          <a:xfrm>
            <a:off x="1761853" y="3334371"/>
            <a:ext cx="137160" cy="1669584"/>
          </a:xfrm>
          <a:prstGeom prst="lef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eft Brace 10">
            <a:extLst>
              <a:ext uri="{FF2B5EF4-FFF2-40B4-BE49-F238E27FC236}">
                <a16:creationId xmlns:a16="http://schemas.microsoft.com/office/drawing/2014/main" id="{EC1B4FF2-EEE6-4D25-A681-6ED31C81A85D}"/>
              </a:ext>
            </a:extLst>
          </p:cNvPr>
          <p:cNvSpPr/>
          <p:nvPr/>
        </p:nvSpPr>
        <p:spPr>
          <a:xfrm>
            <a:off x="1761853" y="2663880"/>
            <a:ext cx="137160" cy="640995"/>
          </a:xfrm>
          <a:prstGeom prst="leftBrace">
            <a:avLst/>
          </a:prstGeom>
          <a:ln w="952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9F2E81C-76E8-4205-9B9B-E414990B8DE5}"/>
              </a:ext>
            </a:extLst>
          </p:cNvPr>
          <p:cNvCxnSpPr>
            <a:cxnSpLocks/>
          </p:cNvCxnSpPr>
          <p:nvPr/>
        </p:nvCxnSpPr>
        <p:spPr>
          <a:xfrm>
            <a:off x="4479423" y="2431146"/>
            <a:ext cx="0" cy="283464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59760D3-C139-47CA-9B88-0FB4FC2AF9E8}"/>
              </a:ext>
            </a:extLst>
          </p:cNvPr>
          <p:cNvCxnSpPr>
            <a:cxnSpLocks/>
          </p:cNvCxnSpPr>
          <p:nvPr/>
        </p:nvCxnSpPr>
        <p:spPr>
          <a:xfrm flipV="1">
            <a:off x="7603601" y="5243946"/>
            <a:ext cx="3182595" cy="756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11F90DA-6736-46A8-A442-68BF23B6E525}"/>
              </a:ext>
            </a:extLst>
          </p:cNvPr>
          <p:cNvCxnSpPr/>
          <p:nvPr/>
        </p:nvCxnSpPr>
        <p:spPr>
          <a:xfrm>
            <a:off x="9774565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7AAF3A18-02E2-4C8E-9343-3758980F467B}"/>
              </a:ext>
            </a:extLst>
          </p:cNvPr>
          <p:cNvCxnSpPr/>
          <p:nvPr/>
        </p:nvCxnSpPr>
        <p:spPr>
          <a:xfrm>
            <a:off x="10344973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13CD4C8-8C29-42A6-B909-9B7A51F5DF3D}"/>
              </a:ext>
            </a:extLst>
          </p:cNvPr>
          <p:cNvCxnSpPr/>
          <p:nvPr/>
        </p:nvCxnSpPr>
        <p:spPr>
          <a:xfrm>
            <a:off x="10776055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FCC72A1-1A9E-467B-B3E5-2FB6BBCE1C31}"/>
              </a:ext>
            </a:extLst>
          </p:cNvPr>
          <p:cNvSpPr txBox="1"/>
          <p:nvPr/>
        </p:nvSpPr>
        <p:spPr>
          <a:xfrm>
            <a:off x="1983444" y="2977035"/>
            <a:ext cx="18133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2+	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46693DF-EB6F-4A43-9E94-7D81DFFFE11C}"/>
              </a:ext>
            </a:extLst>
          </p:cNvPr>
          <p:cNvSpPr txBox="1"/>
          <p:nvPr/>
        </p:nvSpPr>
        <p:spPr>
          <a:xfrm>
            <a:off x="5995874" y="297703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0.81 (0.73-0.89)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0BA7ACC-5D74-41C6-8610-CA68C435324B}"/>
              </a:ext>
            </a:extLst>
          </p:cNvPr>
          <p:cNvSpPr/>
          <p:nvPr/>
        </p:nvSpPr>
        <p:spPr>
          <a:xfrm>
            <a:off x="3977948" y="3062343"/>
            <a:ext cx="137160" cy="13716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BEDF369-2728-4005-8584-D2FD9D3F20B6}"/>
              </a:ext>
            </a:extLst>
          </p:cNvPr>
          <p:cNvCxnSpPr>
            <a:cxnSpLocks/>
          </p:cNvCxnSpPr>
          <p:nvPr/>
        </p:nvCxnSpPr>
        <p:spPr>
          <a:xfrm>
            <a:off x="3852152" y="3130923"/>
            <a:ext cx="38535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D0A614DD-0BF1-422B-9261-95BE127D0C0E}"/>
              </a:ext>
            </a:extLst>
          </p:cNvPr>
          <p:cNvSpPr txBox="1"/>
          <p:nvPr/>
        </p:nvSpPr>
        <p:spPr>
          <a:xfrm>
            <a:off x="1983444" y="3317659"/>
            <a:ext cx="1822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1	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0D7A1EF-1DB8-412D-8C1E-4523A400E0D3}"/>
              </a:ext>
            </a:extLst>
          </p:cNvPr>
          <p:cNvSpPr txBox="1"/>
          <p:nvPr/>
        </p:nvSpPr>
        <p:spPr>
          <a:xfrm>
            <a:off x="5995874" y="332522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0.71 (0.57-0.89)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FB4714E-B7C9-4969-9F85-CB20104A0656}"/>
              </a:ext>
            </a:extLst>
          </p:cNvPr>
          <p:cNvSpPr/>
          <p:nvPr/>
        </p:nvSpPr>
        <p:spPr>
          <a:xfrm>
            <a:off x="3735931" y="3410528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F27085E-B02F-4132-AB33-3AEE1E808118}"/>
              </a:ext>
            </a:extLst>
          </p:cNvPr>
          <p:cNvCxnSpPr>
            <a:cxnSpLocks/>
          </p:cNvCxnSpPr>
          <p:nvPr/>
        </p:nvCxnSpPr>
        <p:spPr>
          <a:xfrm>
            <a:off x="3359091" y="3479108"/>
            <a:ext cx="87104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7968997C-2816-4417-84C0-F3CA5F90EEB4}"/>
              </a:ext>
            </a:extLst>
          </p:cNvPr>
          <p:cNvSpPr txBox="1"/>
          <p:nvPr/>
        </p:nvSpPr>
        <p:spPr>
          <a:xfrm>
            <a:off x="1983444" y="3673405"/>
            <a:ext cx="170456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2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3036B8C-425A-464E-8BBE-1945E52191D2}"/>
              </a:ext>
            </a:extLst>
          </p:cNvPr>
          <p:cNvSpPr txBox="1"/>
          <p:nvPr/>
        </p:nvSpPr>
        <p:spPr>
          <a:xfrm>
            <a:off x="5995874" y="367340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0.81 (0.63-1.04)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48774FC-2F77-4384-A6C7-B5F0D60A864F}"/>
              </a:ext>
            </a:extLst>
          </p:cNvPr>
          <p:cNvSpPr/>
          <p:nvPr/>
        </p:nvSpPr>
        <p:spPr>
          <a:xfrm>
            <a:off x="4001545" y="375871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DEE1F2F0-7B8D-45D8-B3FB-A803F40F70E6}"/>
              </a:ext>
            </a:extLst>
          </p:cNvPr>
          <p:cNvCxnSpPr>
            <a:cxnSpLocks/>
          </p:cNvCxnSpPr>
          <p:nvPr/>
        </p:nvCxnSpPr>
        <p:spPr>
          <a:xfrm>
            <a:off x="3573170" y="3827293"/>
            <a:ext cx="987552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FD6CE5D-2CF2-4935-BF3D-E532674D0E34}"/>
              </a:ext>
            </a:extLst>
          </p:cNvPr>
          <p:cNvSpPr txBox="1"/>
          <p:nvPr/>
        </p:nvSpPr>
        <p:spPr>
          <a:xfrm>
            <a:off x="1983444" y="4021590"/>
            <a:ext cx="1854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3	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DB3FDDC-7583-4102-8DC2-0DCD43FBA4DE}"/>
              </a:ext>
            </a:extLst>
          </p:cNvPr>
          <p:cNvSpPr txBox="1"/>
          <p:nvPr/>
        </p:nvSpPr>
        <p:spPr>
          <a:xfrm>
            <a:off x="5995874" y="402159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0.80 (0.62-1.03)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426D816-C853-4521-A665-2D03CC3AA57D}"/>
              </a:ext>
            </a:extLst>
          </p:cNvPr>
          <p:cNvSpPr/>
          <p:nvPr/>
        </p:nvSpPr>
        <p:spPr>
          <a:xfrm>
            <a:off x="3975421" y="4106898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CB48FF71-A5BD-43AA-8A4B-8ED8B95210D7}"/>
              </a:ext>
            </a:extLst>
          </p:cNvPr>
          <p:cNvCxnSpPr>
            <a:cxnSpLocks/>
          </p:cNvCxnSpPr>
          <p:nvPr/>
        </p:nvCxnSpPr>
        <p:spPr>
          <a:xfrm>
            <a:off x="3533462" y="4175478"/>
            <a:ext cx="99669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EAE99E59-B7C8-44D4-85F5-B0CD257981A2}"/>
              </a:ext>
            </a:extLst>
          </p:cNvPr>
          <p:cNvSpPr txBox="1"/>
          <p:nvPr/>
        </p:nvSpPr>
        <p:spPr>
          <a:xfrm>
            <a:off x="1983444" y="4369775"/>
            <a:ext cx="18596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4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1291663-211C-46BB-A31C-AFECB60A2019}"/>
              </a:ext>
            </a:extLst>
          </p:cNvPr>
          <p:cNvSpPr txBox="1"/>
          <p:nvPr/>
        </p:nvSpPr>
        <p:spPr>
          <a:xfrm>
            <a:off x="5995874" y="4369775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1.21 (0.94-1.56)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314D445-D09B-4334-A6D8-5881AF0591C6}"/>
              </a:ext>
            </a:extLst>
          </p:cNvPr>
          <p:cNvSpPr/>
          <p:nvPr/>
        </p:nvSpPr>
        <p:spPr>
          <a:xfrm>
            <a:off x="4785310" y="445508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2AB33F67-5220-4517-8338-58DCA9934027}"/>
              </a:ext>
            </a:extLst>
          </p:cNvPr>
          <p:cNvCxnSpPr>
            <a:cxnSpLocks/>
          </p:cNvCxnSpPr>
          <p:nvPr/>
        </p:nvCxnSpPr>
        <p:spPr>
          <a:xfrm>
            <a:off x="4360222" y="4523663"/>
            <a:ext cx="997298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FE9FEAF4-818B-4B2C-8273-8DC0904D263B}"/>
              </a:ext>
            </a:extLst>
          </p:cNvPr>
          <p:cNvSpPr txBox="1"/>
          <p:nvPr/>
        </p:nvSpPr>
        <p:spPr>
          <a:xfrm>
            <a:off x="1983444" y="4717961"/>
            <a:ext cx="18548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5+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16735E91-5CF3-4A5C-9406-FFB66E6596B8}"/>
              </a:ext>
            </a:extLst>
          </p:cNvPr>
          <p:cNvSpPr txBox="1"/>
          <p:nvPr/>
        </p:nvSpPr>
        <p:spPr>
          <a:xfrm>
            <a:off x="5995874" y="4717961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1.06 (0.80-1.40)</a:t>
            </a: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1697DEE-CE43-486A-BC8A-DF8FCEECC533}"/>
              </a:ext>
            </a:extLst>
          </p:cNvPr>
          <p:cNvSpPr/>
          <p:nvPr/>
        </p:nvSpPr>
        <p:spPr>
          <a:xfrm>
            <a:off x="4580657" y="4803269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65E0596D-708B-4445-9813-72878A1985A6}"/>
              </a:ext>
            </a:extLst>
          </p:cNvPr>
          <p:cNvCxnSpPr>
            <a:cxnSpLocks/>
          </p:cNvCxnSpPr>
          <p:nvPr/>
        </p:nvCxnSpPr>
        <p:spPr>
          <a:xfrm>
            <a:off x="4071203" y="4871849"/>
            <a:ext cx="1152967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502FDAA4-C401-4C26-BB6A-27798045CF34}"/>
              </a:ext>
            </a:extLst>
          </p:cNvPr>
          <p:cNvSpPr txBox="1"/>
          <p:nvPr/>
        </p:nvSpPr>
        <p:spPr>
          <a:xfrm>
            <a:off x="10851326" y="263797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0.84 (0.74-0.96)</a:t>
            </a:r>
            <a:endParaRPr lang="en-US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9FA2AAB-D1E9-4F19-92FA-9AE0EA46DE76}"/>
              </a:ext>
            </a:extLst>
          </p:cNvPr>
          <p:cNvSpPr/>
          <p:nvPr/>
        </p:nvSpPr>
        <p:spPr>
          <a:xfrm>
            <a:off x="9009296" y="269671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CCAE6FCE-822E-4142-BE63-5916887585F6}"/>
              </a:ext>
            </a:extLst>
          </p:cNvPr>
          <p:cNvCxnSpPr>
            <a:cxnSpLocks/>
          </p:cNvCxnSpPr>
          <p:nvPr/>
        </p:nvCxnSpPr>
        <p:spPr>
          <a:xfrm>
            <a:off x="8811184" y="2765292"/>
            <a:ext cx="53557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8" name="TextBox 47">
            <a:extLst>
              <a:ext uri="{FF2B5EF4-FFF2-40B4-BE49-F238E27FC236}">
                <a16:creationId xmlns:a16="http://schemas.microsoft.com/office/drawing/2014/main" id="{B8ADE5DC-1519-4B82-B2AF-7DCF017DD399}"/>
              </a:ext>
            </a:extLst>
          </p:cNvPr>
          <p:cNvSpPr txBox="1"/>
          <p:nvPr/>
        </p:nvSpPr>
        <p:spPr>
          <a:xfrm>
            <a:off x="10851326" y="298615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0.75 (0.66-0.85)</a:t>
            </a:r>
            <a:endParaRPr lang="en-US" sz="1400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D70A1B63-0503-4832-B5FC-AE0F8709E330}"/>
              </a:ext>
            </a:extLst>
          </p:cNvPr>
          <p:cNvSpPr/>
          <p:nvPr/>
        </p:nvSpPr>
        <p:spPr>
          <a:xfrm>
            <a:off x="8782871" y="304489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29BE67D7-4388-4497-8A31-31FDF3B744D5}"/>
              </a:ext>
            </a:extLst>
          </p:cNvPr>
          <p:cNvCxnSpPr>
            <a:cxnSpLocks/>
          </p:cNvCxnSpPr>
          <p:nvPr/>
        </p:nvCxnSpPr>
        <p:spPr>
          <a:xfrm>
            <a:off x="8580394" y="3113477"/>
            <a:ext cx="49407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6D5DFA0D-675B-43F4-9645-3321079C95F0}"/>
              </a:ext>
            </a:extLst>
          </p:cNvPr>
          <p:cNvSpPr txBox="1"/>
          <p:nvPr/>
        </p:nvSpPr>
        <p:spPr>
          <a:xfrm>
            <a:off x="10851326" y="333434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0.63 (0.47-0.86)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9CDA8571-52D3-475F-A556-98AFCACB8C6F}"/>
              </a:ext>
            </a:extLst>
          </p:cNvPr>
          <p:cNvSpPr/>
          <p:nvPr/>
        </p:nvSpPr>
        <p:spPr>
          <a:xfrm>
            <a:off x="8443234" y="339308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38986952-1B69-4770-AC31-980CEC8F6F1A}"/>
              </a:ext>
            </a:extLst>
          </p:cNvPr>
          <p:cNvCxnSpPr>
            <a:cxnSpLocks/>
          </p:cNvCxnSpPr>
          <p:nvPr/>
        </p:nvCxnSpPr>
        <p:spPr>
          <a:xfrm>
            <a:off x="7927063" y="3461662"/>
            <a:ext cx="1219393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8E764B6D-9762-47E2-BE76-8D8B473CF9F3}"/>
              </a:ext>
            </a:extLst>
          </p:cNvPr>
          <p:cNvSpPr txBox="1"/>
          <p:nvPr/>
        </p:nvSpPr>
        <p:spPr>
          <a:xfrm>
            <a:off x="10851326" y="4030712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0.73 (0.52-1.01)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F8BACAB-E958-4D26-A082-E6F18349276C}"/>
              </a:ext>
            </a:extLst>
          </p:cNvPr>
          <p:cNvSpPr/>
          <p:nvPr/>
        </p:nvSpPr>
        <p:spPr>
          <a:xfrm>
            <a:off x="8730627" y="4089452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A443AA8A-8A58-4CC7-AA84-2D10DD8FCE21}"/>
              </a:ext>
            </a:extLst>
          </p:cNvPr>
          <p:cNvCxnSpPr>
            <a:cxnSpLocks/>
          </p:cNvCxnSpPr>
          <p:nvPr/>
        </p:nvCxnSpPr>
        <p:spPr>
          <a:xfrm flipV="1">
            <a:off x="8108495" y="4150089"/>
            <a:ext cx="1355999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9B8A1EE7-4AF6-40A4-9248-31BA6F49DDE3}"/>
              </a:ext>
            </a:extLst>
          </p:cNvPr>
          <p:cNvSpPr txBox="1"/>
          <p:nvPr/>
        </p:nvSpPr>
        <p:spPr>
          <a:xfrm>
            <a:off x="10851326" y="368252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0.85 (0.62-1.15)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296B0E51-7110-4E13-B835-1327E47CC05E}"/>
              </a:ext>
            </a:extLst>
          </p:cNvPr>
          <p:cNvSpPr/>
          <p:nvPr/>
        </p:nvSpPr>
        <p:spPr>
          <a:xfrm>
            <a:off x="9031068" y="374126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60440D76-CA3E-4E89-93DB-B665A0568F6F}"/>
              </a:ext>
            </a:extLst>
          </p:cNvPr>
          <p:cNvCxnSpPr>
            <a:cxnSpLocks/>
          </p:cNvCxnSpPr>
          <p:nvPr/>
        </p:nvCxnSpPr>
        <p:spPr>
          <a:xfrm flipV="1">
            <a:off x="8465480" y="3806672"/>
            <a:ext cx="1225270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3" name="TextBox 62">
            <a:extLst>
              <a:ext uri="{FF2B5EF4-FFF2-40B4-BE49-F238E27FC236}">
                <a16:creationId xmlns:a16="http://schemas.microsoft.com/office/drawing/2014/main" id="{64BA2FC9-CF7A-4037-9A39-BF4AAA1FA3CE}"/>
              </a:ext>
            </a:extLst>
          </p:cNvPr>
          <p:cNvSpPr txBox="1"/>
          <p:nvPr/>
        </p:nvSpPr>
        <p:spPr>
          <a:xfrm>
            <a:off x="1983444" y="2628850"/>
            <a:ext cx="18224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600200" algn="l"/>
                <a:tab pos="3143250" algn="l"/>
              </a:tabLst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Year 1	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874B328-619E-46A0-8405-66D89628EE08}"/>
              </a:ext>
            </a:extLst>
          </p:cNvPr>
          <p:cNvSpPr txBox="1"/>
          <p:nvPr/>
        </p:nvSpPr>
        <p:spPr>
          <a:xfrm>
            <a:off x="5995874" y="2628850"/>
            <a:ext cx="12911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0.88 (0.80-0.97)</a:t>
            </a: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F402B494-E86C-4858-BF3D-97099B66AEAD}"/>
              </a:ext>
            </a:extLst>
          </p:cNvPr>
          <p:cNvCxnSpPr>
            <a:cxnSpLocks/>
          </p:cNvCxnSpPr>
          <p:nvPr/>
        </p:nvCxnSpPr>
        <p:spPr>
          <a:xfrm>
            <a:off x="4053789" y="2782738"/>
            <a:ext cx="354875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Rectangle 65">
            <a:extLst>
              <a:ext uri="{FF2B5EF4-FFF2-40B4-BE49-F238E27FC236}">
                <a16:creationId xmlns:a16="http://schemas.microsoft.com/office/drawing/2014/main" id="{BCCA5A08-79CC-428C-860C-755860E23612}"/>
              </a:ext>
            </a:extLst>
          </p:cNvPr>
          <p:cNvSpPr/>
          <p:nvPr/>
        </p:nvSpPr>
        <p:spPr>
          <a:xfrm>
            <a:off x="4175262" y="2714158"/>
            <a:ext cx="133529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038F44DB-558C-4EEA-992E-2822748E5BC7}"/>
              </a:ext>
            </a:extLst>
          </p:cNvPr>
          <p:cNvSpPr txBox="1"/>
          <p:nvPr/>
        </p:nvSpPr>
        <p:spPr>
          <a:xfrm>
            <a:off x="10851326" y="4378897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1.11 (0.81-1.52)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55700DF-FEB0-43DB-AA30-5D0CA4821D3B}"/>
              </a:ext>
            </a:extLst>
          </p:cNvPr>
          <p:cNvSpPr/>
          <p:nvPr/>
        </p:nvSpPr>
        <p:spPr>
          <a:xfrm>
            <a:off x="9553590" y="4437637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8F7C1952-CCD6-44F0-AB4B-CBB78AD16A1D}"/>
              </a:ext>
            </a:extLst>
          </p:cNvPr>
          <p:cNvCxnSpPr>
            <a:cxnSpLocks/>
          </p:cNvCxnSpPr>
          <p:nvPr/>
        </p:nvCxnSpPr>
        <p:spPr>
          <a:xfrm>
            <a:off x="9005887" y="4506217"/>
            <a:ext cx="1238646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2" name="TextBox 71">
            <a:extLst>
              <a:ext uri="{FF2B5EF4-FFF2-40B4-BE49-F238E27FC236}">
                <a16:creationId xmlns:a16="http://schemas.microsoft.com/office/drawing/2014/main" id="{06B7A17F-829A-4FCF-B80D-EF2E39ED5890}"/>
              </a:ext>
            </a:extLst>
          </p:cNvPr>
          <p:cNvSpPr txBox="1"/>
          <p:nvPr/>
        </p:nvSpPr>
        <p:spPr>
          <a:xfrm>
            <a:off x="10851326" y="4727083"/>
            <a:ext cx="13473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 Narrow" panose="020B0606020202030204" pitchFamily="34" charset="0"/>
                <a:cs typeface="Arial" panose="020B0604020202020204" pitchFamily="34" charset="0"/>
              </a:rPr>
              <a:t>0.90 (0.64-1.28)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C82A4D9-9456-45F8-A763-4B0D5B167139}"/>
              </a:ext>
            </a:extLst>
          </p:cNvPr>
          <p:cNvSpPr/>
          <p:nvPr/>
        </p:nvSpPr>
        <p:spPr>
          <a:xfrm>
            <a:off x="9209597" y="4785823"/>
            <a:ext cx="137160" cy="13716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41304DDE-17F4-431B-B67C-15E872CFB077}"/>
              </a:ext>
            </a:extLst>
          </p:cNvPr>
          <p:cNvCxnSpPr>
            <a:cxnSpLocks/>
          </p:cNvCxnSpPr>
          <p:nvPr/>
        </p:nvCxnSpPr>
        <p:spPr>
          <a:xfrm>
            <a:off x="8570689" y="4854403"/>
            <a:ext cx="1394724" cy="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57E60606-8855-4DC2-B547-3CCAC938A6E0}"/>
              </a:ext>
            </a:extLst>
          </p:cNvPr>
          <p:cNvCxnSpPr/>
          <p:nvPr/>
        </p:nvCxnSpPr>
        <p:spPr>
          <a:xfrm flipH="1" flipV="1">
            <a:off x="92038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4D75DFE9-3385-4E78-A78F-40BF9CA78A6B}"/>
              </a:ext>
            </a:extLst>
          </p:cNvPr>
          <p:cNvCxnSpPr/>
          <p:nvPr/>
        </p:nvCxnSpPr>
        <p:spPr>
          <a:xfrm flipH="1" flipV="1">
            <a:off x="896885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484AE06A-0044-43CD-8CFD-9120447D70AB}"/>
              </a:ext>
            </a:extLst>
          </p:cNvPr>
          <p:cNvCxnSpPr/>
          <p:nvPr/>
        </p:nvCxnSpPr>
        <p:spPr>
          <a:xfrm flipH="1" flipV="1">
            <a:off x="87085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ED1F918F-C5D8-43A3-971C-41B3FD14266C}"/>
              </a:ext>
            </a:extLst>
          </p:cNvPr>
          <p:cNvCxnSpPr/>
          <p:nvPr/>
        </p:nvCxnSpPr>
        <p:spPr>
          <a:xfrm flipH="1" flipV="1">
            <a:off x="84037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156031DB-9A25-487C-ABEC-3C71EDF80428}"/>
              </a:ext>
            </a:extLst>
          </p:cNvPr>
          <p:cNvCxnSpPr/>
          <p:nvPr/>
        </p:nvCxnSpPr>
        <p:spPr>
          <a:xfrm flipH="1" flipV="1">
            <a:off x="8048101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31B49732-3DF4-4A69-BE59-4B8FE8B29CF0}"/>
              </a:ext>
            </a:extLst>
          </p:cNvPr>
          <p:cNvCxnSpPr/>
          <p:nvPr/>
        </p:nvCxnSpPr>
        <p:spPr>
          <a:xfrm flipH="1" flipV="1">
            <a:off x="7814614" y="517210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1" name="TextBox 80">
            <a:extLst>
              <a:ext uri="{FF2B5EF4-FFF2-40B4-BE49-F238E27FC236}">
                <a16:creationId xmlns:a16="http://schemas.microsoft.com/office/drawing/2014/main" id="{353173F4-16CE-4FEE-A653-27E2421AD2D5}"/>
              </a:ext>
            </a:extLst>
          </p:cNvPr>
          <p:cNvSpPr txBox="1"/>
          <p:nvPr/>
        </p:nvSpPr>
        <p:spPr>
          <a:xfrm>
            <a:off x="9214870" y="5320306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5EA50568-F6B3-45A4-BDB8-759BDBF6E1FD}"/>
              </a:ext>
            </a:extLst>
          </p:cNvPr>
          <p:cNvSpPr txBox="1"/>
          <p:nvPr/>
        </p:nvSpPr>
        <p:spPr>
          <a:xfrm>
            <a:off x="9585698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65DFDCB-B9A6-4901-8E02-6286B8BD5FD3}"/>
              </a:ext>
            </a:extLst>
          </p:cNvPr>
          <p:cNvSpPr txBox="1"/>
          <p:nvPr/>
        </p:nvSpPr>
        <p:spPr>
          <a:xfrm>
            <a:off x="8784517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A1C97F97-80E7-4C22-B2FA-70E680FB7BC7}"/>
              </a:ext>
            </a:extLst>
          </p:cNvPr>
          <p:cNvSpPr txBox="1"/>
          <p:nvPr/>
        </p:nvSpPr>
        <p:spPr>
          <a:xfrm>
            <a:off x="8217273" y="53203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0D609D79-895B-4B78-B602-F5AC441B1B88}"/>
              </a:ext>
            </a:extLst>
          </p:cNvPr>
          <p:cNvSpPr txBox="1"/>
          <p:nvPr/>
        </p:nvSpPr>
        <p:spPr>
          <a:xfrm>
            <a:off x="7864848" y="533300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2C25B6E7-3DF6-42E3-9057-4D4B9AC3C979}"/>
              </a:ext>
            </a:extLst>
          </p:cNvPr>
          <p:cNvSpPr txBox="1"/>
          <p:nvPr/>
        </p:nvSpPr>
        <p:spPr>
          <a:xfrm>
            <a:off x="10163408" y="5323849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6F604993-8165-40D5-AC11-5156276DEE42}"/>
              </a:ext>
            </a:extLst>
          </p:cNvPr>
          <p:cNvSpPr txBox="1"/>
          <p:nvPr/>
        </p:nvSpPr>
        <p:spPr>
          <a:xfrm>
            <a:off x="10586865" y="5314008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  <p:cxnSp>
        <p:nvCxnSpPr>
          <p:cNvPr id="88" name="Straight Arrow Connector 87">
            <a:extLst>
              <a:ext uri="{FF2B5EF4-FFF2-40B4-BE49-F238E27FC236}">
                <a16:creationId xmlns:a16="http://schemas.microsoft.com/office/drawing/2014/main" id="{65A479D5-4AFB-437C-9660-15EE11BCA602}"/>
              </a:ext>
            </a:extLst>
          </p:cNvPr>
          <p:cNvCxnSpPr/>
          <p:nvPr/>
        </p:nvCxnSpPr>
        <p:spPr>
          <a:xfrm>
            <a:off x="9549602" y="5675017"/>
            <a:ext cx="1170983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9" name="TextBox 88">
            <a:extLst>
              <a:ext uri="{FF2B5EF4-FFF2-40B4-BE49-F238E27FC236}">
                <a16:creationId xmlns:a16="http://schemas.microsoft.com/office/drawing/2014/main" id="{233C2895-4E82-4A40-9D0C-21D54CAFBF85}"/>
              </a:ext>
            </a:extLst>
          </p:cNvPr>
          <p:cNvSpPr txBox="1"/>
          <p:nvPr/>
        </p:nvSpPr>
        <p:spPr>
          <a:xfrm>
            <a:off x="9556938" y="5766177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placebo-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75FB0CF-7E94-46C5-9246-5C8D388509A7}"/>
              </a:ext>
            </a:extLst>
          </p:cNvPr>
          <p:cNvSpPr txBox="1"/>
          <p:nvPr/>
        </p:nvSpPr>
        <p:spPr>
          <a:xfrm>
            <a:off x="7056541" y="5747769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evolocumab-evolocumab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FABDD0F7-58A9-49B7-95B2-D8F830E73FFA}"/>
              </a:ext>
            </a:extLst>
          </p:cNvPr>
          <p:cNvCxnSpPr>
            <a:cxnSpLocks/>
          </p:cNvCxnSpPr>
          <p:nvPr/>
        </p:nvCxnSpPr>
        <p:spPr>
          <a:xfrm flipH="1">
            <a:off x="7567505" y="5675017"/>
            <a:ext cx="170914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5B45F54F-8D0C-46A9-B843-16DF289CF0E6}"/>
              </a:ext>
            </a:extLst>
          </p:cNvPr>
          <p:cNvCxnSpPr/>
          <p:nvPr/>
        </p:nvCxnSpPr>
        <p:spPr>
          <a:xfrm>
            <a:off x="9405970" y="5175642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3" name="TextBox 92">
            <a:extLst>
              <a:ext uri="{FF2B5EF4-FFF2-40B4-BE49-F238E27FC236}">
                <a16:creationId xmlns:a16="http://schemas.microsoft.com/office/drawing/2014/main" id="{D796213A-6CB0-4113-AED4-305C3A9B1E40}"/>
              </a:ext>
            </a:extLst>
          </p:cNvPr>
          <p:cNvSpPr txBox="1"/>
          <p:nvPr/>
        </p:nvSpPr>
        <p:spPr>
          <a:xfrm>
            <a:off x="3255573" y="2060726"/>
            <a:ext cx="272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Hazard ratio (95% CI)</a:t>
            </a:r>
          </a:p>
        </p:txBody>
      </p: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AC3C949A-2644-4AEE-BA84-59D97FD5C41D}"/>
              </a:ext>
            </a:extLst>
          </p:cNvPr>
          <p:cNvCxnSpPr>
            <a:cxnSpLocks/>
          </p:cNvCxnSpPr>
          <p:nvPr/>
        </p:nvCxnSpPr>
        <p:spPr>
          <a:xfrm flipV="1">
            <a:off x="2673521" y="5261596"/>
            <a:ext cx="3182595" cy="7567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8C70EADC-CF81-475B-9014-C8DA5EF72122}"/>
              </a:ext>
            </a:extLst>
          </p:cNvPr>
          <p:cNvCxnSpPr/>
          <p:nvPr/>
        </p:nvCxnSpPr>
        <p:spPr>
          <a:xfrm>
            <a:off x="4844485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18B30C6-2AF7-40DC-90E6-FD4933D8F839}"/>
              </a:ext>
            </a:extLst>
          </p:cNvPr>
          <p:cNvCxnSpPr/>
          <p:nvPr/>
        </p:nvCxnSpPr>
        <p:spPr>
          <a:xfrm>
            <a:off x="5414893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F894C145-9D8C-4664-93FE-979CCB302EDB}"/>
              </a:ext>
            </a:extLst>
          </p:cNvPr>
          <p:cNvCxnSpPr/>
          <p:nvPr/>
        </p:nvCxnSpPr>
        <p:spPr>
          <a:xfrm>
            <a:off x="5845975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B7A39CBC-16AE-49C3-9834-883D94A499FB}"/>
              </a:ext>
            </a:extLst>
          </p:cNvPr>
          <p:cNvCxnSpPr/>
          <p:nvPr/>
        </p:nvCxnSpPr>
        <p:spPr>
          <a:xfrm flipH="1" flipV="1">
            <a:off x="42737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5" name="Straight Connector 104">
            <a:extLst>
              <a:ext uri="{FF2B5EF4-FFF2-40B4-BE49-F238E27FC236}">
                <a16:creationId xmlns:a16="http://schemas.microsoft.com/office/drawing/2014/main" id="{F1D129A6-EFE5-451C-8398-35F4FAC56D28}"/>
              </a:ext>
            </a:extLst>
          </p:cNvPr>
          <p:cNvCxnSpPr/>
          <p:nvPr/>
        </p:nvCxnSpPr>
        <p:spPr>
          <a:xfrm flipH="1" flipV="1">
            <a:off x="403877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D0BABEDB-A8CC-4FC1-935C-643E42178081}"/>
              </a:ext>
            </a:extLst>
          </p:cNvPr>
          <p:cNvCxnSpPr/>
          <p:nvPr/>
        </p:nvCxnSpPr>
        <p:spPr>
          <a:xfrm flipH="1" flipV="1">
            <a:off x="37784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7413FFEF-8C31-4A9A-9321-C514D2B885AD}"/>
              </a:ext>
            </a:extLst>
          </p:cNvPr>
          <p:cNvCxnSpPr/>
          <p:nvPr/>
        </p:nvCxnSpPr>
        <p:spPr>
          <a:xfrm flipH="1" flipV="1">
            <a:off x="34736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Straight Connector 107">
            <a:extLst>
              <a:ext uri="{FF2B5EF4-FFF2-40B4-BE49-F238E27FC236}">
                <a16:creationId xmlns:a16="http://schemas.microsoft.com/office/drawing/2014/main" id="{17018D45-A8C7-40B7-A8B6-4EA700896139}"/>
              </a:ext>
            </a:extLst>
          </p:cNvPr>
          <p:cNvCxnSpPr/>
          <p:nvPr/>
        </p:nvCxnSpPr>
        <p:spPr>
          <a:xfrm flipH="1" flipV="1">
            <a:off x="31180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9" name="Straight Connector 108">
            <a:extLst>
              <a:ext uri="{FF2B5EF4-FFF2-40B4-BE49-F238E27FC236}">
                <a16:creationId xmlns:a16="http://schemas.microsoft.com/office/drawing/2014/main" id="{1693A8B3-4C94-45B8-B7F3-63624465318F}"/>
              </a:ext>
            </a:extLst>
          </p:cNvPr>
          <p:cNvCxnSpPr/>
          <p:nvPr/>
        </p:nvCxnSpPr>
        <p:spPr>
          <a:xfrm flipH="1" flipV="1">
            <a:off x="2673521" y="5189750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0" name="TextBox 109">
            <a:extLst>
              <a:ext uri="{FF2B5EF4-FFF2-40B4-BE49-F238E27FC236}">
                <a16:creationId xmlns:a16="http://schemas.microsoft.com/office/drawing/2014/main" id="{9CE48BA5-D6B5-4801-BF4B-DE94665AC12A}"/>
              </a:ext>
            </a:extLst>
          </p:cNvPr>
          <p:cNvSpPr txBox="1"/>
          <p:nvPr/>
        </p:nvSpPr>
        <p:spPr>
          <a:xfrm>
            <a:off x="4284790" y="5337956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1.0</a:t>
            </a: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D6941FED-55EF-41BF-A073-21F62FC7C787}"/>
              </a:ext>
            </a:extLst>
          </p:cNvPr>
          <p:cNvSpPr txBox="1"/>
          <p:nvPr/>
        </p:nvSpPr>
        <p:spPr>
          <a:xfrm>
            <a:off x="4655618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1.2</a:t>
            </a:r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C94B1490-747F-4987-A326-B7B8FA29C007}"/>
              </a:ext>
            </a:extLst>
          </p:cNvPr>
          <p:cNvSpPr txBox="1"/>
          <p:nvPr/>
        </p:nvSpPr>
        <p:spPr>
          <a:xfrm>
            <a:off x="3854437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0.8</a:t>
            </a: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0E362C6D-158D-4E69-BA1C-D5EBEDBD2A43}"/>
              </a:ext>
            </a:extLst>
          </p:cNvPr>
          <p:cNvSpPr txBox="1"/>
          <p:nvPr/>
        </p:nvSpPr>
        <p:spPr>
          <a:xfrm>
            <a:off x="3287193" y="53379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0.6</a:t>
            </a: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834E30A-7764-4826-89C4-D5AF90618C80}"/>
              </a:ext>
            </a:extLst>
          </p:cNvPr>
          <p:cNvSpPr txBox="1"/>
          <p:nvPr/>
        </p:nvSpPr>
        <p:spPr>
          <a:xfrm>
            <a:off x="2934768" y="5350655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0.5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F2462D3-CF4F-4341-AD1B-C9BA1E12EB7A}"/>
              </a:ext>
            </a:extLst>
          </p:cNvPr>
          <p:cNvSpPr txBox="1"/>
          <p:nvPr/>
        </p:nvSpPr>
        <p:spPr>
          <a:xfrm>
            <a:off x="5233328" y="5341499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1.6</a:t>
            </a:r>
          </a:p>
        </p:txBody>
      </p:sp>
      <p:sp>
        <p:nvSpPr>
          <p:cNvPr id="116" name="TextBox 115">
            <a:extLst>
              <a:ext uri="{FF2B5EF4-FFF2-40B4-BE49-F238E27FC236}">
                <a16:creationId xmlns:a16="http://schemas.microsoft.com/office/drawing/2014/main" id="{92107B56-A775-4D17-B5EB-B93B6C32A32E}"/>
              </a:ext>
            </a:extLst>
          </p:cNvPr>
          <p:cNvSpPr txBox="1"/>
          <p:nvPr/>
        </p:nvSpPr>
        <p:spPr>
          <a:xfrm>
            <a:off x="5656785" y="5331658"/>
            <a:ext cx="3777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>
                <a:latin typeface="Arial" panose="020B0604020202020204" pitchFamily="34" charset="0"/>
                <a:cs typeface="Arial" panose="020B0604020202020204" pitchFamily="34" charset="0"/>
              </a:rPr>
              <a:t>2.0</a:t>
            </a:r>
          </a:p>
        </p:txBody>
      </p: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C625CEBB-6607-4257-9589-C1546A48D614}"/>
              </a:ext>
            </a:extLst>
          </p:cNvPr>
          <p:cNvCxnSpPr/>
          <p:nvPr/>
        </p:nvCxnSpPr>
        <p:spPr>
          <a:xfrm>
            <a:off x="4619522" y="5692667"/>
            <a:ext cx="1170983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8" name="Straight Arrow Connector 117">
            <a:extLst>
              <a:ext uri="{FF2B5EF4-FFF2-40B4-BE49-F238E27FC236}">
                <a16:creationId xmlns:a16="http://schemas.microsoft.com/office/drawing/2014/main" id="{01042238-A801-4151-9C13-A59E0EA7AF5A}"/>
              </a:ext>
            </a:extLst>
          </p:cNvPr>
          <p:cNvCxnSpPr>
            <a:cxnSpLocks/>
          </p:cNvCxnSpPr>
          <p:nvPr/>
        </p:nvCxnSpPr>
        <p:spPr>
          <a:xfrm flipH="1">
            <a:off x="2637425" y="5692667"/>
            <a:ext cx="1709140" cy="0"/>
          </a:xfrm>
          <a:prstGeom prst="straightConnector1">
            <a:avLst/>
          </a:prstGeom>
          <a:ln w="9525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5A61D43E-AC48-4533-A003-1F812DE29FD1}"/>
              </a:ext>
            </a:extLst>
          </p:cNvPr>
          <p:cNvCxnSpPr/>
          <p:nvPr/>
        </p:nvCxnSpPr>
        <p:spPr>
          <a:xfrm>
            <a:off x="4475890" y="5193292"/>
            <a:ext cx="0" cy="13716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BE8B4F85-7785-402A-BBD6-2E9DA239A323}"/>
              </a:ext>
            </a:extLst>
          </p:cNvPr>
          <p:cNvCxnSpPr>
            <a:cxnSpLocks/>
          </p:cNvCxnSpPr>
          <p:nvPr/>
        </p:nvCxnSpPr>
        <p:spPr>
          <a:xfrm>
            <a:off x="9406291" y="2496920"/>
            <a:ext cx="0" cy="2743200"/>
          </a:xfrm>
          <a:prstGeom prst="line">
            <a:avLst/>
          </a:prstGeom>
          <a:ln w="127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3" name="TextBox 122">
            <a:extLst>
              <a:ext uri="{FF2B5EF4-FFF2-40B4-BE49-F238E27FC236}">
                <a16:creationId xmlns:a16="http://schemas.microsoft.com/office/drawing/2014/main" id="{BDA7C2A6-45B0-47F3-8D2B-7C8B27592B56}"/>
              </a:ext>
            </a:extLst>
          </p:cNvPr>
          <p:cNvSpPr txBox="1"/>
          <p:nvPr/>
        </p:nvSpPr>
        <p:spPr>
          <a:xfrm>
            <a:off x="7958206" y="2125700"/>
            <a:ext cx="27278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Hazard ratio (95% CI)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768F616F-C460-4868-A701-9B819CB7EC1F}"/>
              </a:ext>
            </a:extLst>
          </p:cNvPr>
          <p:cNvSpPr txBox="1"/>
          <p:nvPr/>
        </p:nvSpPr>
        <p:spPr>
          <a:xfrm>
            <a:off x="4522768" y="5743768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placebo-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3B34896F-1022-4743-9A76-1076FC87D927}"/>
              </a:ext>
            </a:extLst>
          </p:cNvPr>
          <p:cNvSpPr txBox="1"/>
          <p:nvPr/>
        </p:nvSpPr>
        <p:spPr>
          <a:xfrm>
            <a:off x="2022371" y="5725360"/>
            <a:ext cx="2251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i="1" dirty="0">
                <a:latin typeface="Arial" panose="020B0604020202020204" pitchFamily="34" charset="0"/>
                <a:cs typeface="Arial" panose="020B0604020202020204" pitchFamily="34" charset="0"/>
              </a:rPr>
              <a:t>Favors </a:t>
            </a:r>
            <a:r>
              <a:rPr lang="en-US" sz="1400" i="1" dirty="0" err="1">
                <a:latin typeface="Arial" panose="020B0604020202020204" pitchFamily="34" charset="0"/>
                <a:cs typeface="Arial" panose="020B0604020202020204" pitchFamily="34" charset="0"/>
              </a:rPr>
              <a:t>evolocumab-evolocumab</a:t>
            </a:r>
            <a:endParaRPr lang="en-US" sz="14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41907C-A51C-481E-91E8-4B6EB936CBB1}"/>
              </a:ext>
            </a:extLst>
          </p:cNvPr>
          <p:cNvCxnSpPr>
            <a:cxnSpLocks/>
          </p:cNvCxnSpPr>
          <p:nvPr/>
        </p:nvCxnSpPr>
        <p:spPr>
          <a:xfrm>
            <a:off x="1899013" y="3314923"/>
            <a:ext cx="10026699" cy="0"/>
          </a:xfrm>
          <a:prstGeom prst="line">
            <a:avLst/>
          </a:prstGeom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F4A5F63-D9EC-4223-944B-0F9509780E06}"/>
              </a:ext>
            </a:extLst>
          </p:cNvPr>
          <p:cNvSpPr txBox="1"/>
          <p:nvPr/>
        </p:nvSpPr>
        <p:spPr>
          <a:xfrm>
            <a:off x="-47474" y="1650614"/>
            <a:ext cx="17235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LDL-C ∆</a:t>
            </a:r>
            <a:br>
              <a:rPr lang="en-US" b="1" dirty="0">
                <a:solidFill>
                  <a:srgbClr val="7030A0"/>
                </a:solidFill>
                <a:latin typeface="+mj-lt"/>
              </a:rPr>
            </a:br>
            <a:r>
              <a:rPr lang="en-US" b="1" dirty="0">
                <a:solidFill>
                  <a:srgbClr val="7030A0"/>
                </a:solidFill>
                <a:latin typeface="+mj-lt"/>
              </a:rPr>
              <a:t>between arms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2BEAE305-A0F0-4599-A6C7-E959CEFC92FE}"/>
              </a:ext>
            </a:extLst>
          </p:cNvPr>
          <p:cNvSpPr txBox="1"/>
          <p:nvPr/>
        </p:nvSpPr>
        <p:spPr>
          <a:xfrm>
            <a:off x="176947" y="2658360"/>
            <a:ext cx="127470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1.6 mM</a:t>
            </a:r>
          </a:p>
          <a:p>
            <a:pPr algn="ctr"/>
            <a:r>
              <a:rPr lang="en-US" b="1" dirty="0">
                <a:solidFill>
                  <a:srgbClr val="7030A0"/>
                </a:solidFill>
                <a:latin typeface="+mj-lt"/>
              </a:rPr>
              <a:t>(62 mg/dl)</a:t>
            </a: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AFF2789A-0E46-4812-AD2D-067FDFFD1280}"/>
              </a:ext>
            </a:extLst>
          </p:cNvPr>
          <p:cNvSpPr txBox="1"/>
          <p:nvPr/>
        </p:nvSpPr>
        <p:spPr>
          <a:xfrm>
            <a:off x="400566" y="3979685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7030A0"/>
                </a:solidFill>
                <a:latin typeface="+mj-lt"/>
              </a:rPr>
              <a:t>0.0 mM</a:t>
            </a:r>
          </a:p>
        </p:txBody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D93D022B-DA0E-43A7-86DC-0970BB801F52}"/>
              </a:ext>
            </a:extLst>
          </p:cNvPr>
          <p:cNvGrpSpPr/>
          <p:nvPr/>
        </p:nvGrpSpPr>
        <p:grpSpPr>
          <a:xfrm>
            <a:off x="3900185" y="2542268"/>
            <a:ext cx="6266411" cy="823619"/>
            <a:chOff x="3900185" y="2542268"/>
            <a:chExt cx="6266411" cy="823619"/>
          </a:xfrm>
        </p:grpSpPr>
        <p:sp>
          <p:nvSpPr>
            <p:cNvPr id="129" name="Oval 128">
              <a:extLst>
                <a:ext uri="{FF2B5EF4-FFF2-40B4-BE49-F238E27FC236}">
                  <a16:creationId xmlns:a16="http://schemas.microsoft.com/office/drawing/2014/main" id="{9BB2ED59-D113-411A-AF2C-B0D51051F96D}"/>
                </a:ext>
              </a:extLst>
            </p:cNvPr>
            <p:cNvSpPr/>
            <p:nvPr/>
          </p:nvSpPr>
          <p:spPr>
            <a:xfrm rot="18866366">
              <a:off x="3740850" y="2701603"/>
              <a:ext cx="823619" cy="504949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0" name="Oval 129">
              <a:extLst>
                <a:ext uri="{FF2B5EF4-FFF2-40B4-BE49-F238E27FC236}">
                  <a16:creationId xmlns:a16="http://schemas.microsoft.com/office/drawing/2014/main" id="{418795C5-F805-4FB7-A390-694C32E604D2}"/>
                </a:ext>
              </a:extLst>
            </p:cNvPr>
            <p:cNvSpPr/>
            <p:nvPr/>
          </p:nvSpPr>
          <p:spPr>
            <a:xfrm rot="19387736">
              <a:off x="8511673" y="2618542"/>
              <a:ext cx="924394" cy="586526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C525F21F-F87F-4EF7-BCAF-73FCAF219083}"/>
                </a:ext>
              </a:extLst>
            </p:cNvPr>
            <p:cNvSpPr txBox="1"/>
            <p:nvPr/>
          </p:nvSpPr>
          <p:spPr>
            <a:xfrm>
              <a:off x="4630687" y="2770365"/>
              <a:ext cx="6671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Lag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66747EA6-D42A-4046-AA5D-4569A06F56BC}"/>
                </a:ext>
              </a:extLst>
            </p:cNvPr>
            <p:cNvSpPr txBox="1"/>
            <p:nvPr/>
          </p:nvSpPr>
          <p:spPr>
            <a:xfrm>
              <a:off x="9499489" y="2761393"/>
              <a:ext cx="6671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C00000"/>
                  </a:solidFill>
                </a:rPr>
                <a:t>Lag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A87CBC9-009C-4F70-8D58-D6491BD9EA67}"/>
              </a:ext>
            </a:extLst>
          </p:cNvPr>
          <p:cNvGrpSpPr/>
          <p:nvPr/>
        </p:nvGrpSpPr>
        <p:grpSpPr>
          <a:xfrm>
            <a:off x="3215669" y="3440445"/>
            <a:ext cx="7642226" cy="1044748"/>
            <a:chOff x="3215669" y="3440445"/>
            <a:chExt cx="7642226" cy="1044748"/>
          </a:xfrm>
        </p:grpSpPr>
        <p:sp>
          <p:nvSpPr>
            <p:cNvPr id="3" name="Oval 2">
              <a:extLst>
                <a:ext uri="{FF2B5EF4-FFF2-40B4-BE49-F238E27FC236}">
                  <a16:creationId xmlns:a16="http://schemas.microsoft.com/office/drawing/2014/main" id="{E32F03DB-7F34-4CE6-B92A-FBB1898D22D6}"/>
                </a:ext>
              </a:extLst>
            </p:cNvPr>
            <p:cNvSpPr/>
            <p:nvPr/>
          </p:nvSpPr>
          <p:spPr>
            <a:xfrm rot="18573322">
              <a:off x="3812542" y="3010487"/>
              <a:ext cx="877706" cy="2071451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07FD24B-0421-470A-AE27-C37C3B268299}"/>
                </a:ext>
              </a:extLst>
            </p:cNvPr>
            <p:cNvSpPr txBox="1"/>
            <p:nvPr/>
          </p:nvSpPr>
          <p:spPr>
            <a:xfrm>
              <a:off x="4818960" y="3460768"/>
              <a:ext cx="10941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Legacy</a:t>
              </a:r>
            </a:p>
          </p:txBody>
        </p: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C1598822-9D98-4117-9961-C7BEACB9B7B0}"/>
                </a:ext>
              </a:extLst>
            </p:cNvPr>
            <p:cNvSpPr txBox="1"/>
            <p:nvPr/>
          </p:nvSpPr>
          <p:spPr>
            <a:xfrm>
              <a:off x="9763721" y="3440445"/>
              <a:ext cx="109417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rgbClr val="006600"/>
                  </a:solidFill>
                </a:rPr>
                <a:t>Legacy</a:t>
              </a:r>
            </a:p>
          </p:txBody>
        </p:sp>
        <p:sp>
          <p:nvSpPr>
            <p:cNvPr id="133" name="Oval 132">
              <a:extLst>
                <a:ext uri="{FF2B5EF4-FFF2-40B4-BE49-F238E27FC236}">
                  <a16:creationId xmlns:a16="http://schemas.microsoft.com/office/drawing/2014/main" id="{B185A5D0-1F25-4C7C-B13D-3A9FC6D164B6}"/>
                </a:ext>
              </a:extLst>
            </p:cNvPr>
            <p:cNvSpPr/>
            <p:nvPr/>
          </p:nvSpPr>
          <p:spPr>
            <a:xfrm rot="18573322">
              <a:off x="8605183" y="3010614"/>
              <a:ext cx="877706" cy="2071451"/>
            </a:xfrm>
            <a:prstGeom prst="ellipse">
              <a:avLst/>
            </a:prstGeom>
            <a:noFill/>
            <a:ln>
              <a:solidFill>
                <a:srgbClr val="0066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A1E8AC47-FDBB-4A51-A0DA-CFC87A38B28E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22276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3" y="76200"/>
            <a:ext cx="9222397" cy="1143000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9ABA8983-494C-4CA9-B0CA-73CAF74823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71600"/>
            <a:ext cx="11544300" cy="4754563"/>
          </a:xfrm>
        </p:spPr>
        <p:txBody>
          <a:bodyPr/>
          <a:lstStyle/>
          <a:p>
            <a:pPr>
              <a:spcBef>
                <a:spcPts val="2400"/>
              </a:spcBef>
            </a:pPr>
            <a:r>
              <a:rPr lang="en-US" b="0" dirty="0"/>
              <a:t>Long-term use of </a:t>
            </a:r>
            <a:r>
              <a:rPr lang="en-US" b="0" dirty="0" err="1"/>
              <a:t>evolocumab</a:t>
            </a:r>
            <a:r>
              <a:rPr lang="en-US" b="0" dirty="0"/>
              <a:t> with median follow-up of more than 7 years appears both safe and well-tolerated</a:t>
            </a:r>
          </a:p>
          <a:p>
            <a:pPr>
              <a:spcBef>
                <a:spcPts val="2400"/>
              </a:spcBef>
            </a:pPr>
            <a:r>
              <a:rPr lang="en-US" b="0" dirty="0"/>
              <a:t>Earlier initiation of </a:t>
            </a:r>
            <a:r>
              <a:rPr lang="en-US" b="0" dirty="0" err="1"/>
              <a:t>evolocumab</a:t>
            </a:r>
            <a:r>
              <a:rPr lang="en-US" b="0" dirty="0"/>
              <a:t> is associated with continued accrual of cardiovascular benefit, including cardiovascular mortality, over the next several years </a:t>
            </a:r>
          </a:p>
          <a:p>
            <a:pPr>
              <a:spcBef>
                <a:spcPts val="2400"/>
              </a:spcBef>
            </a:pPr>
            <a:r>
              <a:rPr lang="en-US" b="0" dirty="0"/>
              <a:t>These findings argue for early initiation of a marked and sustained LDL-C reduction to maximize clinical benefit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B8D9993-8031-473D-BC20-D5735F173E6A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6061293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ED679D1-E17B-4DE1-AB57-311ED84B6C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58533" y="1186747"/>
            <a:ext cx="9274933" cy="1951308"/>
          </a:xfrm>
        </p:spPr>
        <p:txBody>
          <a:bodyPr/>
          <a:lstStyle/>
          <a:p>
            <a:pPr algn="ctr"/>
            <a:r>
              <a:rPr lang="en-US" sz="2800" b="1" dirty="0"/>
              <a:t>Long-Term </a:t>
            </a:r>
            <a:r>
              <a:rPr lang="en-US" sz="2800" b="1" dirty="0" err="1"/>
              <a:t>Evolocumab</a:t>
            </a:r>
            <a:r>
              <a:rPr lang="en-US" sz="2800" b="1" dirty="0"/>
              <a:t> in Patients with </a:t>
            </a:r>
            <a:br>
              <a:rPr lang="en-US" sz="2800" b="1" dirty="0"/>
            </a:br>
            <a:r>
              <a:rPr lang="en-US" sz="2800" b="1" dirty="0"/>
              <a:t>Established Atherosclerotic Cardiovascular Disease:</a:t>
            </a:r>
            <a:br>
              <a:rPr lang="en-US" sz="2800" b="1" dirty="0"/>
            </a:br>
            <a:r>
              <a:rPr lang="en-US" sz="2800" b="1" dirty="0"/>
              <a:t> </a:t>
            </a:r>
            <a:br>
              <a:rPr lang="en-US" sz="2800" b="1" dirty="0"/>
            </a:br>
            <a:r>
              <a:rPr lang="en-US" sz="2800" b="1" dirty="0"/>
              <a:t>Primary Results of the </a:t>
            </a:r>
            <a:br>
              <a:rPr lang="en-US" sz="2800" b="1" dirty="0"/>
            </a:br>
            <a:r>
              <a:rPr lang="en-US" sz="2800" b="1" dirty="0"/>
              <a:t>FOURIER-OLE (Open-Label Extension) Studies</a:t>
            </a:r>
          </a:p>
        </p:txBody>
      </p:sp>
      <p:sp>
        <p:nvSpPr>
          <p:cNvPr id="6" name="Subtitle 5">
            <a:extLst>
              <a:ext uri="{FF2B5EF4-FFF2-40B4-BE49-F238E27FC236}">
                <a16:creationId xmlns:a16="http://schemas.microsoft.com/office/drawing/2014/main" id="{E07D5A03-3821-45D6-A88C-EFC1238B1F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62235" y="3744931"/>
            <a:ext cx="6772563" cy="1752600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Michelle L. O’Donoghue, Robert P. Giugliano, Sarina Trindade, Dan Atar, Anthony Keech, Julia Kuder, </a:t>
            </a:r>
            <a:r>
              <a:rPr lang="en-US" sz="1800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KyungAh</a:t>
            </a: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Im, Sabina Murphy, Jose H. Flores-Arredondo, J. Antonio G. López, Mary Elliott-Davey, Bei Wang, Maria Laura Monsalvo, </a:t>
            </a:r>
          </a:p>
          <a:p>
            <a:pPr algn="ctr">
              <a:spcBef>
                <a:spcPts val="0"/>
              </a:spcBef>
            </a:pPr>
            <a:r>
              <a:rPr lang="en-US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Siddique Abbasi, Marc S. Sabatine </a:t>
            </a:r>
          </a:p>
          <a:p>
            <a:pPr algn="ctr">
              <a:spcBef>
                <a:spcPts val="0"/>
              </a:spcBef>
            </a:pPr>
            <a:endParaRPr lang="en-US" sz="1800" i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0"/>
              </a:spcBef>
            </a:pPr>
            <a:r>
              <a:rPr lang="en-US" sz="18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Behalf of the FOURIER-OLE Investigators</a:t>
            </a:r>
          </a:p>
          <a:p>
            <a:pPr algn="ctr">
              <a:spcBef>
                <a:spcPts val="0"/>
              </a:spcBef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B20531-FBF6-43CD-8712-9AA82D0FC5E7}"/>
              </a:ext>
            </a:extLst>
          </p:cNvPr>
          <p:cNvSpPr txBox="1"/>
          <p:nvPr/>
        </p:nvSpPr>
        <p:spPr>
          <a:xfrm>
            <a:off x="4768095" y="6532213"/>
            <a:ext cx="737165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200" dirty="0">
                <a:effectLst/>
                <a:ea typeface="Calibri" panose="020F0502020204030204" pitchFamily="34" charset="0"/>
              </a:rPr>
              <a:t>This study was funded by Amgen Inc. </a:t>
            </a:r>
            <a:endParaRPr lang="en-US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8F196A-4745-4049-B240-E881D97D99FF}"/>
              </a:ext>
            </a:extLst>
          </p:cNvPr>
          <p:cNvSpPr txBox="1"/>
          <p:nvPr/>
        </p:nvSpPr>
        <p:spPr>
          <a:xfrm>
            <a:off x="153546" y="5830206"/>
            <a:ext cx="609497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0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</a:rPr>
              <a:t>SC-AT-AMG145-01196 Aug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7402094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1630" y="1478340"/>
            <a:ext cx="10008739" cy="2429301"/>
          </a:xfrm>
        </p:spPr>
        <p:txBody>
          <a:bodyPr>
            <a:normAutofit/>
          </a:bodyPr>
          <a:lstStyle/>
          <a:p>
            <a:pPr algn="ctr"/>
            <a:r>
              <a:rPr lang="en-US" sz="3000" b="1" dirty="0"/>
              <a:t>Association Between Achieved LDL-Cholesterol and Long-term Cardiovascular and Safety Outcomes:</a:t>
            </a:r>
            <a:br>
              <a:rPr lang="en-US" sz="3000" b="1" dirty="0"/>
            </a:br>
            <a:r>
              <a:rPr lang="en-US" sz="3000" b="1" dirty="0"/>
              <a:t>An Analysis of the FOURIER and FOURIER-OLE Studies</a:t>
            </a:r>
            <a:endParaRPr lang="en-US" sz="3000" dirty="0"/>
          </a:p>
        </p:txBody>
      </p:sp>
      <p:cxnSp>
        <p:nvCxnSpPr>
          <p:cNvPr id="18" name="Straight Connector 17"/>
          <p:cNvCxnSpPr/>
          <p:nvPr/>
        </p:nvCxnSpPr>
        <p:spPr>
          <a:xfrm flipH="1">
            <a:off x="0" y="4105683"/>
            <a:ext cx="12192000" cy="25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4442461C-A1C6-4E28-9FD9-C2FEFDC3314E}"/>
              </a:ext>
            </a:extLst>
          </p:cNvPr>
          <p:cNvSpPr txBox="1">
            <a:spLocks/>
          </p:cNvSpPr>
          <p:nvPr/>
        </p:nvSpPr>
        <p:spPr>
          <a:xfrm>
            <a:off x="1232805" y="3907641"/>
            <a:ext cx="9726387" cy="24293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Prakriti Gaba MD, Michelle L. O’Donoghue MD MPH, Jeong-Gun Park, PhD,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Stephen D. Wiviott MD, Dan Atar MD, Anthony Keech MBBS, Julia F. Kuder MA,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KyungAh Im PhD, Sabina A. Murphy MPH, Jose H. Flores-Arredondo MD,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J. Antonio G. López MD, Mary Elliott-Davey MSc, Bei Wang PhD, Maria Laura Monsalvo MD, Siddique Abbasi MD, Robert P. Giugliano, MD SM, Marc S. Sabatine, MD MPH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D4E8566E-A80B-4B52-8862-F226629F2A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41B7B9-A982-4232-8AF2-8F0B130E258D}"/>
              </a:ext>
            </a:extLst>
          </p:cNvPr>
          <p:cNvSpPr txBox="1"/>
          <p:nvPr/>
        </p:nvSpPr>
        <p:spPr>
          <a:xfrm>
            <a:off x="142282" y="6161813"/>
            <a:ext cx="6097508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AT" sz="1000" b="0" i="0" dirty="0">
                <a:solidFill>
                  <a:srgbClr val="303030"/>
                </a:solidFill>
                <a:effectLst/>
                <a:latin typeface="Arial" panose="020B0604020202020204" pitchFamily="34" charset="0"/>
              </a:rPr>
              <a:t>SC-AT-AMG145-01216 Nov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1646325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26125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Disclosures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307"/>
            <a:ext cx="10972800" cy="4525963"/>
          </a:xfrm>
        </p:spPr>
        <p:txBody>
          <a:bodyPr/>
          <a:lstStyle/>
          <a:p>
            <a:r>
              <a:rPr lang="en-US" b="0" dirty="0"/>
              <a:t>This study was funded by Amgen Inc.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0DAAF4BB-7F8A-4E38-BB47-13C446459F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11297" y="170962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Study Schema: FOURIER and FOURIER-OLE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12" name="Picture 11" descr="Diagram&#10;&#10;Description automatically generated">
            <a:extLst>
              <a:ext uri="{FF2B5EF4-FFF2-40B4-BE49-F238E27FC236}">
                <a16:creationId xmlns:a16="http://schemas.microsoft.com/office/drawing/2014/main" id="{415A7CFF-EDF1-49C1-A253-D99B3E3D58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04" y="1333937"/>
            <a:ext cx="11455789" cy="4315087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48FAEE1-D4FC-41C3-904E-8F59B4F24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1584B65-6B2C-4885-908C-4287754BB83D}"/>
              </a:ext>
            </a:extLst>
          </p:cNvPr>
          <p:cNvSpPr txBox="1"/>
          <p:nvPr/>
        </p:nvSpPr>
        <p:spPr>
          <a:xfrm>
            <a:off x="7805076" y="6263653"/>
            <a:ext cx="4101773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Sabatine et al. </a:t>
            </a:r>
            <a:r>
              <a:rPr kumimoji="0" lang="en-US" sz="15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NEJM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2017; 376: 1713-1722.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EC3A63C-EB46-4B14-9F43-1B152D0DE875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06191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28899" y="202450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Results of FOURIER and FOURIER-OLE – CV Outcomes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C98E59-B4BE-4AEA-87CC-4E9FC1FCABB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4234" y="2124523"/>
            <a:ext cx="5716665" cy="372671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90229D-CFE4-4B8C-91F9-2BFBDEE5E8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0" y="2053836"/>
            <a:ext cx="5810849" cy="3797402"/>
          </a:xfrm>
          <a:prstGeom prst="rect">
            <a:avLst/>
          </a:prstGeom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AD4BFCD5-BF74-4E48-8326-E201BD9F4AB4}"/>
              </a:ext>
            </a:extLst>
          </p:cNvPr>
          <p:cNvSpPr txBox="1"/>
          <p:nvPr/>
        </p:nvSpPr>
        <p:spPr>
          <a:xfrm>
            <a:off x="1524000" y="1648607"/>
            <a:ext cx="3035145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Efficacy Endpoint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B5DE557-8774-4D19-A51A-C2666034A4EA}"/>
              </a:ext>
            </a:extLst>
          </p:cNvPr>
          <p:cNvSpPr txBox="1"/>
          <p:nvPr/>
        </p:nvSpPr>
        <p:spPr>
          <a:xfrm>
            <a:off x="7086949" y="1648607"/>
            <a:ext cx="38289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Secondary Efficacy Endpoint</a:t>
            </a:r>
          </a:p>
        </p:txBody>
      </p:sp>
      <p:pic>
        <p:nvPicPr>
          <p:cNvPr id="76" name="Picture 1">
            <a:extLst>
              <a:ext uri="{FF2B5EF4-FFF2-40B4-BE49-F238E27FC236}">
                <a16:creationId xmlns:a16="http://schemas.microsoft.com/office/drawing/2014/main" id="{9E5446B5-1850-4DE0-B20B-D34C93548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320C36-A45D-4166-BF66-075AE88072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97844" y="2124523"/>
            <a:ext cx="962025" cy="3143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F13A1C7-0D13-4045-A6AF-2BA5BC9D14B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973478" y="2067373"/>
            <a:ext cx="942975" cy="37147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C95418-BC46-0118-B5CC-DB791B949C16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C8DD7BC-E88F-9087-DE8E-89C596F1C728}"/>
              </a:ext>
            </a:extLst>
          </p:cNvPr>
          <p:cNvSpPr txBox="1"/>
          <p:nvPr/>
        </p:nvSpPr>
        <p:spPr>
          <a:xfrm>
            <a:off x="2989198" y="3820764"/>
            <a:ext cx="151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HR 0.85 [0.80-0.91]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3E27278-1820-869E-0D0D-96A42C6FD3AB}"/>
              </a:ext>
            </a:extLst>
          </p:cNvPr>
          <p:cNvSpPr txBox="1"/>
          <p:nvPr/>
        </p:nvSpPr>
        <p:spPr>
          <a:xfrm>
            <a:off x="9379008" y="3821732"/>
            <a:ext cx="15113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HR 0.80 [0.74-0.87]</a:t>
            </a:r>
          </a:p>
        </p:txBody>
      </p:sp>
    </p:spTree>
    <p:extLst>
      <p:ext uri="{BB962C8B-B14F-4D97-AF65-F5344CB8AC3E}">
        <p14:creationId xmlns:p14="http://schemas.microsoft.com/office/powerpoint/2010/main" val="24021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21343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Results of FOURIER-OLE - Safety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6CD43A33-586D-4E34-AE20-D52826CBA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9600" y="1406576"/>
            <a:ext cx="10972800" cy="4044847"/>
          </a:xfrm>
        </p:spPr>
      </p:pic>
      <p:pic>
        <p:nvPicPr>
          <p:cNvPr id="14" name="Picture 13" descr="Text&#10;&#10;Description automatically generated">
            <a:extLst>
              <a:ext uri="{FF2B5EF4-FFF2-40B4-BE49-F238E27FC236}">
                <a16:creationId xmlns:a16="http://schemas.microsoft.com/office/drawing/2014/main" id="{5A776843-95BD-4715-84E0-03CF29DAB76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9536" y="5457979"/>
            <a:ext cx="3310272" cy="862119"/>
          </a:xfrm>
          <a:prstGeom prst="rect">
            <a:avLst/>
          </a:prstGeom>
        </p:spPr>
      </p:pic>
      <p:pic>
        <p:nvPicPr>
          <p:cNvPr id="6" name="Picture 1">
            <a:extLst>
              <a:ext uri="{FF2B5EF4-FFF2-40B4-BE49-F238E27FC236}">
                <a16:creationId xmlns:a16="http://schemas.microsoft.com/office/drawing/2014/main" id="{83FD5EB3-4FD4-4A03-A3D1-3FB6A53E4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084908-676B-DBE7-BC9A-4728D3B9022C}"/>
              </a:ext>
            </a:extLst>
          </p:cNvPr>
          <p:cNvSpPr txBox="1"/>
          <p:nvPr/>
        </p:nvSpPr>
        <p:spPr>
          <a:xfrm>
            <a:off x="7083610" y="6446698"/>
            <a:ext cx="6102096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O’Donoghue et al. </a:t>
            </a:r>
            <a:r>
              <a:rPr kumimoji="0" lang="en-US" sz="1500" b="1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Circulation</a:t>
            </a:r>
            <a:r>
              <a: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n-cs"/>
              </a:rPr>
              <a:t> 2022; 146:1109-1119.</a:t>
            </a:r>
            <a:endParaRPr kumimoji="0" lang="en-US" sz="15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9228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223682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Evidence Gap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30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The optimal achieved LDL-C level with regards to cardiovascular and safety outcomes in the long term remains unclear.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B19703CA-8254-4F49-84C9-6BE3797E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AF8E18F-E5FA-470A-9052-D8D72E12F3DE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1967926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61536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Objective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66307"/>
            <a:ext cx="10972800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To explore the relationship between achieved LDL-C levels and the occurrence of long-term adverse cardiovascular and safety outcomes, down to very low (&lt;20 mg/dL) achieved LDL-C levels.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B19703CA-8254-4F49-84C9-6BE3797EE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16E1F1-9160-4214-A52A-5E2213FBBB5D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2942108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597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Methods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417363"/>
            <a:ext cx="11544300" cy="494139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800" dirty="0"/>
              <a:t>Patients divided into 6 categories based on achieved LDL-C: &lt;20, 20-&lt;40, 40-&lt;55, 55-&lt;70, 70-&lt;100, and ≥100 mg/dL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/>
              <a:t>CV outcomes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Primary: CV death, MI, stroke, coronary revascularization, or hospitalization for unstable angina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Key secondary: CV death, MI, or stroke</a:t>
            </a:r>
          </a:p>
          <a:p>
            <a:pPr>
              <a:lnSpc>
                <a:spcPct val="110000"/>
              </a:lnSpc>
              <a:spcBef>
                <a:spcPts val="1200"/>
              </a:spcBef>
            </a:pPr>
            <a:r>
              <a:rPr lang="en-US" sz="2800" dirty="0"/>
              <a:t>Safety outcomes </a:t>
            </a:r>
          </a:p>
          <a:p>
            <a:pPr lvl="1">
              <a:lnSpc>
                <a:spcPct val="110000"/>
              </a:lnSpc>
            </a:pPr>
            <a:r>
              <a:rPr lang="en-US" sz="2400" dirty="0"/>
              <a:t>Serious adverse events, muscle-related events, new-onset diabetes mellitus, cataract-related adverse events, neurocognitive events, hemorrhagic stroke, malignancy, and non-CV death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3D59B959-2D95-463F-93F8-1DBBC869D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C47B0A-1796-445F-8491-B4635E25AE94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54278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9195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Methods (cont’d)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37556"/>
            <a:ext cx="11544300" cy="4893635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2800" b="0" dirty="0"/>
              <a:t>Examined trends in baseline characteristics</a:t>
            </a:r>
          </a:p>
          <a:p>
            <a:pPr>
              <a:spcBef>
                <a:spcPts val="1200"/>
              </a:spcBef>
            </a:pPr>
            <a:r>
              <a:rPr lang="en-US" sz="2800" b="0" dirty="0"/>
              <a:t>Annualized incidence rates and 95% confidence intervals were calculated for all cardiovascular and safety outcomes</a:t>
            </a:r>
          </a:p>
          <a:p>
            <a:pPr>
              <a:spcBef>
                <a:spcPts val="1200"/>
              </a:spcBef>
            </a:pPr>
            <a:r>
              <a:rPr lang="en-US" sz="2800" b="0" dirty="0"/>
              <a:t>Multivariable models adjusted for baseline characteristics associated with achieved LDL-C, including age, BMI, sex, race, current smoker, prior MI, prior non-hemorrhagic stroke, history of diabetes, history of peripheral arterial disease, high-intensity statin use, ezetimibe use, and participation in OLE.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ED0E9DC-0D8E-4E47-895E-18D27D39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0C877C-0A70-48A6-8B7E-DF21B0889ECB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2624011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90658" y="169609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Cohort &amp; Follow-Up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37556"/>
            <a:ext cx="11544300" cy="4893635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/>
              <a:t>26,384 patients with achieved LDL-C levels in FOURIER and/or FOURIER-OLE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/>
              <a:t>19,960 patients in FOURIER alone with a median follow-up 2.0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/>
              <a:t>6,429 patients also participated in FOURIER-OLE with median follow up 4.9 years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0" dirty="0"/>
              <a:t>Including FOURIER &amp; FOURIER-OLE, maximum follow-up 8.6 years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9ED0E9DC-0D8E-4E47-895E-18D27D397B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1059440-FA12-4311-893E-60E24D4B914E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2182210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0E68D-2843-4594-97DA-07F84CEA3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FB1E96-5CFE-4636-9744-8A8E3EF7A7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69" y="1689651"/>
            <a:ext cx="11535131" cy="4436513"/>
          </a:xfrm>
        </p:spPr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In the FOURIER trial, 27,564 patients with stable ASCVD were randomized to the PCSK9 inhibitor </a:t>
            </a:r>
            <a:r>
              <a:rPr lang="en-US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evolocumab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vs. placebo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 err="1">
                <a:ea typeface="Times New Roman" panose="02020603050405020304" pitchFamily="18" charset="0"/>
                <a:cs typeface="Times New Roman" panose="02020603050405020304" pitchFamily="18" charset="0"/>
              </a:rPr>
              <a:t>Evolocumab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 reduced the risk of 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MACE, but </a:t>
            </a: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there was no </a:t>
            </a:r>
            <a:r>
              <a:rPr lang="en-US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observed effect on CV mortality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2800" dirty="0">
                <a:ea typeface="Times New Roman" panose="02020603050405020304" pitchFamily="18" charset="0"/>
                <a:cs typeface="Times New Roman" panose="02020603050405020304" pitchFamily="18" charset="0"/>
              </a:rPr>
              <a:t>However, the median follow-up was only 2.2 years</a:t>
            </a:r>
          </a:p>
          <a:p>
            <a:pPr>
              <a:spcBef>
                <a:spcPts val="1800"/>
              </a:spcBef>
            </a:pPr>
            <a:endParaRPr lang="en-US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07C532-38F9-43A1-994A-702B22D43FBC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1370389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0458" y="202818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Achieved LDL-C Categories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45D23FDE-0DAE-4C9E-A970-7C1A9D2F9121}"/>
              </a:ext>
            </a:extLst>
          </p:cNvPr>
          <p:cNvGraphicFramePr/>
          <p:nvPr/>
        </p:nvGraphicFramePr>
        <p:xfrm>
          <a:off x="2670747" y="1366246"/>
          <a:ext cx="6850506" cy="48246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DC1DA7C3-E73F-B21E-BC7F-472C7FDC2B73}"/>
              </a:ext>
            </a:extLst>
          </p:cNvPr>
          <p:cNvSpPr txBox="1"/>
          <p:nvPr/>
        </p:nvSpPr>
        <p:spPr>
          <a:xfrm>
            <a:off x="8212736" y="2212537"/>
            <a:ext cx="130851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5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LDL-C Category: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E5E6B131-D5F6-457E-ACF8-3177B4567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8EDE8F-CF86-4E60-9425-A91C15BDB02D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42232652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0456" y="160286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Achieved LDL-C Over Time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29D40B97-53F7-49F8-8690-5A9BF5F315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DBFF68C-E3E3-90A9-EDAA-6292FE5488C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87614" y="1341097"/>
            <a:ext cx="6805915" cy="501328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E8F5BA6-9A23-8B2C-866A-943AE98E763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26549" y="2393949"/>
            <a:ext cx="1207407" cy="237117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6B9DD10-C36E-4AD7-80B2-6BF1C0211C00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6632357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215336" y="197674"/>
            <a:ext cx="10610605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Baseline Characteristics by Achieved LDL-C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0421425-053E-4A90-96BB-7977CE0A3FE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99258" y="1295453"/>
          <a:ext cx="10793484" cy="4945012"/>
        </p:xfrm>
        <a:graphic>
          <a:graphicData uri="http://schemas.openxmlformats.org/drawingml/2006/table">
            <a:tbl>
              <a:tblPr firstRow="1" firstCol="1" bandRow="1">
                <a:tableStyleId>{3B4B98B0-60AC-42C2-AFA5-B58CD77FA1E5}</a:tableStyleId>
              </a:tblPr>
              <a:tblGrid>
                <a:gridCol w="2113804">
                  <a:extLst>
                    <a:ext uri="{9D8B030D-6E8A-4147-A177-3AD203B41FA5}">
                      <a16:colId xmlns:a16="http://schemas.microsoft.com/office/drawing/2014/main" val="3339021681"/>
                    </a:ext>
                  </a:extLst>
                </a:gridCol>
                <a:gridCol w="1121818">
                  <a:extLst>
                    <a:ext uri="{9D8B030D-6E8A-4147-A177-3AD203B41FA5}">
                      <a16:colId xmlns:a16="http://schemas.microsoft.com/office/drawing/2014/main" val="672613752"/>
                    </a:ext>
                  </a:extLst>
                </a:gridCol>
                <a:gridCol w="1256368">
                  <a:extLst>
                    <a:ext uri="{9D8B030D-6E8A-4147-A177-3AD203B41FA5}">
                      <a16:colId xmlns:a16="http://schemas.microsoft.com/office/drawing/2014/main" val="332562561"/>
                    </a:ext>
                  </a:extLst>
                </a:gridCol>
                <a:gridCol w="1196469">
                  <a:extLst>
                    <a:ext uri="{9D8B030D-6E8A-4147-A177-3AD203B41FA5}">
                      <a16:colId xmlns:a16="http://schemas.microsoft.com/office/drawing/2014/main" val="3261160194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1469157092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2289212444"/>
                    </a:ext>
                  </a:extLst>
                </a:gridCol>
                <a:gridCol w="1312721">
                  <a:extLst>
                    <a:ext uri="{9D8B030D-6E8A-4147-A177-3AD203B41FA5}">
                      <a16:colId xmlns:a16="http://schemas.microsoft.com/office/drawing/2014/main" val="2335136747"/>
                    </a:ext>
                  </a:extLst>
                </a:gridCol>
                <a:gridCol w="1166862">
                  <a:extLst>
                    <a:ext uri="{9D8B030D-6E8A-4147-A177-3AD203B41FA5}">
                      <a16:colId xmlns:a16="http://schemas.microsoft.com/office/drawing/2014/main" val="4278685941"/>
                    </a:ext>
                  </a:extLst>
                </a:gridCol>
              </a:tblGrid>
              <a:tr h="19750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 grid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Achieved LDL-C level (mg/dL)</a:t>
                      </a:r>
                      <a:endParaRPr lang="en-US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551823323"/>
                  </a:ext>
                </a:extLst>
              </a:tr>
              <a:tr h="331862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&lt;20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 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20-&lt;40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40-&lt;55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55-&lt;70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70-&lt;100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sym typeface="Symbol" panose="05050102010706020507" pitchFamily="18" charset="2"/>
                        </a:rPr>
                        <a:t></a:t>
                      </a:r>
                      <a:r>
                        <a:rPr lang="en-US" sz="1400" dirty="0">
                          <a:effectLst/>
                        </a:rPr>
                        <a:t>100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</a:t>
                      </a:r>
                      <a:r>
                        <a:rPr lang="en-US" sz="1400" baseline="-25000" dirty="0">
                          <a:effectLst/>
                        </a:rPr>
                        <a:t>trend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3827763685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Age, mean (SD), yrs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63.5±8.7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63.2±8.8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61.6±8.9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62.0±9.3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62.7±9.0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61.2±9.0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&lt;0.0001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421139049"/>
                  </a:ext>
                </a:extLst>
              </a:tr>
              <a:tr h="229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Male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83.7%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78.9%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71.4%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71.4%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74.6%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70.7%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&lt;0.0001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292077322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BMI, mean (SD), kg/m</a:t>
                      </a:r>
                      <a:r>
                        <a:rPr lang="en-US" sz="1400" baseline="30000" dirty="0">
                          <a:effectLst/>
                        </a:rPr>
                        <a:t>2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28.4±4.4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29.1±4.7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30.3±5.7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30.1±5.7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29.4±5.3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29.5±5.1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&lt;0.0001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18334896"/>
                  </a:ext>
                </a:extLst>
              </a:tr>
              <a:tr h="22917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White race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84.0%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87.4%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87.0%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82.2%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82.5%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86.1%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0.0003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3671489366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Prior MI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82.2%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81.6%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81.0%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79.3%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81.7%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79.9%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0.037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2592659854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Non-hemorrhagic CVA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18.9%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18.3%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18.8%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19.7%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19.8%</a:t>
                      </a: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20.8%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0.0019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009455126"/>
                  </a:ext>
                </a:extLst>
              </a:tr>
              <a:tr h="99575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Diabetes mellitus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34.9%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33.9%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40.6%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42.0%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35.8%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35.6%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0.051 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8356521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Current smoker</a:t>
                      </a:r>
                    </a:p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26.6%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26.2%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28.0%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28.9%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28.7%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32.6%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&lt;0.0001 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1887941128"/>
                  </a:ext>
                </a:extLst>
              </a:tr>
              <a:tr h="395011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High-intensity statin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65.8%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69.1%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72.5%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69.6%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68.2%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71.4%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0.0043</a:t>
                      </a:r>
                      <a:endParaRPr lang="en-US" sz="1400" b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2503971344"/>
                  </a:ext>
                </a:extLst>
              </a:tr>
              <a:tr h="592517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Baseline LDL-C, median (IQR), mg/dL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82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(75, 94)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90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(79, 103)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95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(81, 112)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85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(74, 107)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90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(81, 102)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115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(101, 137)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&lt;0.0001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0" dirty="0">
                          <a:effectLst/>
                        </a:rPr>
                        <a:t> </a:t>
                      </a:r>
                      <a:endParaRPr lang="en-US" sz="1400" b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7716" marR="37716" marT="0" marB="0"/>
                </a:tc>
                <a:extLst>
                  <a:ext uri="{0D108BD9-81ED-4DB2-BD59-A6C34878D82A}">
                    <a16:rowId xmlns:a16="http://schemas.microsoft.com/office/drawing/2014/main" val="914833185"/>
                  </a:ext>
                </a:extLst>
              </a:tr>
            </a:tbl>
          </a:graphicData>
        </a:graphic>
      </p:graphicFrame>
      <p:pic>
        <p:nvPicPr>
          <p:cNvPr id="12" name="Picture 1">
            <a:extLst>
              <a:ext uri="{FF2B5EF4-FFF2-40B4-BE49-F238E27FC236}">
                <a16:creationId xmlns:a16="http://schemas.microsoft.com/office/drawing/2014/main" id="{17AB0F0F-ADC5-4B13-A006-F092FB7A6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FBD4E80-C1EF-4B76-804D-455CC4B9C446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2900967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371599" y="182880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ED4A5E0-6E4D-4DE8-9D2F-3F3D4B396C14}"/>
              </a:ext>
            </a:extLst>
          </p:cNvPr>
          <p:cNvSpPr txBox="1">
            <a:spLocks/>
          </p:cNvSpPr>
          <p:nvPr/>
        </p:nvSpPr>
        <p:spPr>
          <a:xfrm>
            <a:off x="1209674" y="150981"/>
            <a:ext cx="9772651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Outcomes and Achieved LDL-C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B87623-4303-4BF5-97CF-48D8F9CB661E}"/>
              </a:ext>
            </a:extLst>
          </p:cNvPr>
          <p:cNvSpPr txBox="1"/>
          <p:nvPr/>
        </p:nvSpPr>
        <p:spPr>
          <a:xfrm>
            <a:off x="286193" y="1391296"/>
            <a:ext cx="1163339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Primary endpoint: CV death, MI, stroke, coronary revascularization or hospitalization for unstable angina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F25ACF-72F6-392C-5FFD-D20828188F4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8407" y="1809428"/>
            <a:ext cx="7886277" cy="4572000"/>
          </a:xfrm>
          <a:prstGeom prst="rect">
            <a:avLst/>
          </a:prstGeom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09824269-1B0C-4EC5-89D8-311009F16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1ABE0FD-195B-473E-AB74-675FC60AEE73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40432276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297169" y="155642"/>
            <a:ext cx="96012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CV Outcomes and Achieved LDL-C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A9FD37-8BA0-975B-9827-AC2A6B6803D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89535" y="1818163"/>
            <a:ext cx="7812259" cy="4572000"/>
          </a:xfrm>
          <a:prstGeom prst="rect">
            <a:avLst/>
          </a:prstGeom>
        </p:spPr>
      </p:pic>
      <p:pic>
        <p:nvPicPr>
          <p:cNvPr id="8" name="Picture 1">
            <a:extLst>
              <a:ext uri="{FF2B5EF4-FFF2-40B4-BE49-F238E27FC236}">
                <a16:creationId xmlns:a16="http://schemas.microsoft.com/office/drawing/2014/main" id="{FEC239EC-AE9E-4DAD-8B15-92437EEDF0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B13CEE-FD27-47FB-ABDD-AB53DC636520}"/>
              </a:ext>
            </a:extLst>
          </p:cNvPr>
          <p:cNvSpPr txBox="1"/>
          <p:nvPr/>
        </p:nvSpPr>
        <p:spPr>
          <a:xfrm>
            <a:off x="286193" y="1391296"/>
            <a:ext cx="11633393" cy="36933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Key secondary endpoint: CV death, MI, or stroke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7F042D-DE43-48DF-90D1-2C1D9CE34BA8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11842445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3283" y="153414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Safety and Achieved LDL-C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903647FF-4D69-4A4A-8DF0-F077728B3E64}"/>
              </a:ext>
            </a:extLst>
          </p:cNvPr>
          <p:cNvGraphicFramePr/>
          <p:nvPr/>
        </p:nvGraphicFramePr>
        <p:xfrm>
          <a:off x="8875132" y="3814976"/>
          <a:ext cx="3211223" cy="258075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Chart 13">
            <a:extLst>
              <a:ext uri="{FF2B5EF4-FFF2-40B4-BE49-F238E27FC236}">
                <a16:creationId xmlns:a16="http://schemas.microsoft.com/office/drawing/2014/main" id="{A0918A35-3925-46B7-8FEB-4D3D6C3C245E}"/>
              </a:ext>
            </a:extLst>
          </p:cNvPr>
          <p:cNvGraphicFramePr/>
          <p:nvPr/>
        </p:nvGraphicFramePr>
        <p:xfrm>
          <a:off x="-88454" y="1452710"/>
          <a:ext cx="3292167" cy="2416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6062ACC4-B01D-434B-A803-8EFAF902F820}"/>
              </a:ext>
            </a:extLst>
          </p:cNvPr>
          <p:cNvGraphicFramePr/>
          <p:nvPr/>
        </p:nvGraphicFramePr>
        <p:xfrm>
          <a:off x="326168" y="3809066"/>
          <a:ext cx="2685988" cy="2385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16" name="Chart 15">
            <a:extLst>
              <a:ext uri="{FF2B5EF4-FFF2-40B4-BE49-F238E27FC236}">
                <a16:creationId xmlns:a16="http://schemas.microsoft.com/office/drawing/2014/main" id="{80AD0760-7546-4F79-9F59-BA45AB9462BD}"/>
              </a:ext>
            </a:extLst>
          </p:cNvPr>
          <p:cNvGraphicFramePr/>
          <p:nvPr/>
        </p:nvGraphicFramePr>
        <p:xfrm>
          <a:off x="5916424" y="1395752"/>
          <a:ext cx="3211223" cy="255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1C1609D4-4E13-45A7-A849-5D37FC4ABDE1}"/>
              </a:ext>
            </a:extLst>
          </p:cNvPr>
          <p:cNvGraphicFramePr/>
          <p:nvPr/>
        </p:nvGraphicFramePr>
        <p:xfrm>
          <a:off x="8885807" y="1463276"/>
          <a:ext cx="3200548" cy="25026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18" name="Chart 17">
            <a:extLst>
              <a:ext uri="{FF2B5EF4-FFF2-40B4-BE49-F238E27FC236}">
                <a16:creationId xmlns:a16="http://schemas.microsoft.com/office/drawing/2014/main" id="{A57C87CC-4EF5-4F09-B4F3-6CD21DF6D0C2}"/>
              </a:ext>
            </a:extLst>
          </p:cNvPr>
          <p:cNvGraphicFramePr/>
          <p:nvPr/>
        </p:nvGraphicFramePr>
        <p:xfrm>
          <a:off x="5916424" y="3815422"/>
          <a:ext cx="3211223" cy="25807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19" name="Chart 18">
            <a:extLst>
              <a:ext uri="{FF2B5EF4-FFF2-40B4-BE49-F238E27FC236}">
                <a16:creationId xmlns:a16="http://schemas.microsoft.com/office/drawing/2014/main" id="{113EAAAC-7DB1-427F-AB2F-02404B3E4009}"/>
              </a:ext>
            </a:extLst>
          </p:cNvPr>
          <p:cNvGraphicFramePr/>
          <p:nvPr/>
        </p:nvGraphicFramePr>
        <p:xfrm>
          <a:off x="2978229" y="3837268"/>
          <a:ext cx="2916494" cy="23853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20" name="Chart 19">
            <a:extLst>
              <a:ext uri="{FF2B5EF4-FFF2-40B4-BE49-F238E27FC236}">
                <a16:creationId xmlns:a16="http://schemas.microsoft.com/office/drawing/2014/main" id="{370124CB-F408-43CC-B365-2816BCC8F7BC}"/>
              </a:ext>
            </a:extLst>
          </p:cNvPr>
          <p:cNvGraphicFramePr/>
          <p:nvPr/>
        </p:nvGraphicFramePr>
        <p:xfrm>
          <a:off x="2816689" y="1381257"/>
          <a:ext cx="3337067" cy="2559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8DF7CFE4-7100-4FDA-8B13-D5FAFA48F897}"/>
              </a:ext>
            </a:extLst>
          </p:cNvPr>
          <p:cNvSpPr txBox="1"/>
          <p:nvPr/>
        </p:nvSpPr>
        <p:spPr>
          <a:xfrm>
            <a:off x="6212061" y="1411105"/>
            <a:ext cx="2722692" cy="6020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Onset Diabetes Mellitus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CBE124D-3EA5-4397-8A10-DF7CDF2999A1}"/>
              </a:ext>
            </a:extLst>
          </p:cNvPr>
          <p:cNvSpPr txBox="1"/>
          <p:nvPr/>
        </p:nvSpPr>
        <p:spPr>
          <a:xfrm>
            <a:off x="9072301" y="1439842"/>
            <a:ext cx="327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Cataract-related Adverse Events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DFF94A-55FA-4A44-903A-AA59B2DC0A49}"/>
              </a:ext>
            </a:extLst>
          </p:cNvPr>
          <p:cNvSpPr txBox="1"/>
          <p:nvPr/>
        </p:nvSpPr>
        <p:spPr>
          <a:xfrm>
            <a:off x="6122244" y="3764277"/>
            <a:ext cx="3028014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New or Progressive Malignancy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F39D63-DFDF-48C8-ACBF-F9AD820F72B2}"/>
              </a:ext>
            </a:extLst>
          </p:cNvPr>
          <p:cNvSpPr txBox="1"/>
          <p:nvPr/>
        </p:nvSpPr>
        <p:spPr>
          <a:xfrm>
            <a:off x="9356078" y="3814976"/>
            <a:ext cx="26719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Non-cardiovascular Death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825FBA7-6764-4EF9-98AD-66DCD20CDA98}"/>
              </a:ext>
            </a:extLst>
          </p:cNvPr>
          <p:cNvSpPr txBox="1"/>
          <p:nvPr/>
        </p:nvSpPr>
        <p:spPr>
          <a:xfrm>
            <a:off x="806852" y="3838469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Neurocognitive Events</a:t>
            </a:r>
          </a:p>
        </p:txBody>
      </p:sp>
      <p:pic>
        <p:nvPicPr>
          <p:cNvPr id="22" name="Picture 1">
            <a:extLst>
              <a:ext uri="{FF2B5EF4-FFF2-40B4-BE49-F238E27FC236}">
                <a16:creationId xmlns:a16="http://schemas.microsoft.com/office/drawing/2014/main" id="{74E9BF29-1405-40F2-BA8E-97BBEC8A1C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4A387B1-2D18-F27F-E5C4-FD830950CAC0}"/>
              </a:ext>
            </a:extLst>
          </p:cNvPr>
          <p:cNvSpPr txBox="1"/>
          <p:nvPr/>
        </p:nvSpPr>
        <p:spPr>
          <a:xfrm>
            <a:off x="3684397" y="3851606"/>
            <a:ext cx="2199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Hemorrhagic Stroke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1C45E4B-D7F4-D208-85F3-2A034969D930}"/>
              </a:ext>
            </a:extLst>
          </p:cNvPr>
          <p:cNvSpPr txBox="1"/>
          <p:nvPr/>
        </p:nvSpPr>
        <p:spPr>
          <a:xfrm>
            <a:off x="771540" y="1400540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Serious Adverse Events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386278-F6D3-B646-9724-7FC886ADE3A4}"/>
              </a:ext>
            </a:extLst>
          </p:cNvPr>
          <p:cNvSpPr txBox="1"/>
          <p:nvPr/>
        </p:nvSpPr>
        <p:spPr>
          <a:xfrm>
            <a:off x="3656755" y="1404433"/>
            <a:ext cx="2270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Muscle-related Events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ABA8A4E-EE5B-4761-AC8E-7F182ACDAFE9}"/>
              </a:ext>
            </a:extLst>
          </p:cNvPr>
          <p:cNvSpPr txBox="1"/>
          <p:nvPr/>
        </p:nvSpPr>
        <p:spPr>
          <a:xfrm>
            <a:off x="4307506" y="6397661"/>
            <a:ext cx="2199030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LDL-C Category: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C03BD21-F142-440D-A274-472730482678}"/>
              </a:ext>
            </a:extLst>
          </p:cNvPr>
          <p:cNvSpPr txBox="1"/>
          <p:nvPr/>
        </p:nvSpPr>
        <p:spPr>
          <a:xfrm>
            <a:off x="4571941" y="6222569"/>
            <a:ext cx="4241072" cy="62448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329C1A0-7C38-423A-AA80-DE5C03F8EF7F}"/>
              </a:ext>
            </a:extLst>
          </p:cNvPr>
          <p:cNvSpPr txBox="1"/>
          <p:nvPr/>
        </p:nvSpPr>
        <p:spPr>
          <a:xfrm>
            <a:off x="1292371" y="1918205"/>
            <a:ext cx="1228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 P</a:t>
            </a:r>
            <a:r>
              <a:rPr kumimoji="0" lang="en-US" sz="11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trend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0.13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EB23DDD-F949-498E-9815-407864F5D263}"/>
              </a:ext>
            </a:extLst>
          </p:cNvPr>
          <p:cNvSpPr txBox="1"/>
          <p:nvPr/>
        </p:nvSpPr>
        <p:spPr>
          <a:xfrm>
            <a:off x="6964821" y="1941304"/>
            <a:ext cx="122868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Adj P</a:t>
            </a:r>
            <a:r>
              <a:rPr kumimoji="0" lang="en-US" sz="1100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trend </a:t>
            </a: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= 0.09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3B6ABC-0517-62E2-8789-E0F97B23F243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00503" y="6256313"/>
            <a:ext cx="2369480" cy="59074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7DC06BB5-F448-4065-99BD-7071484C9C9B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295382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Graphic spid="14" grpId="0">
        <p:bldAsOne/>
      </p:bldGraphic>
      <p:bldGraphic spid="15" grpId="0">
        <p:bldAsOne/>
      </p:bldGraphic>
      <p:bldGraphic spid="16" grpId="0">
        <p:bldAsOne/>
      </p:bldGraphic>
      <p:bldGraphic spid="17" grpId="0">
        <p:bldAsOne/>
      </p:bldGraphic>
      <p:bldGraphic spid="18" grpId="0">
        <p:bldAsOne/>
      </p:bldGraphic>
      <p:bldGraphic spid="19" grpId="0">
        <p:bldAsOne/>
      </p:bldGraphic>
      <p:bldGraphic spid="20" grpId="0">
        <p:bldAsOne/>
      </p:bldGraphic>
      <p:bldP spid="2" grpId="0"/>
      <p:bldP spid="3" grpId="0"/>
      <p:bldP spid="8" grpId="0"/>
      <p:bldP spid="10" grpId="0"/>
      <p:bldP spid="21" grpId="0"/>
      <p:bldP spid="5" grpId="0"/>
      <p:bldP spid="6" grpId="0"/>
      <p:bldP spid="7" grpId="0"/>
      <p:bldP spid="46" grpId="0"/>
      <p:bldP spid="4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955492" y="162911"/>
            <a:ext cx="10279582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A00C0C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MACE &amp; Safety w/ LDL-C &lt;10 vs ≥100 mg/dL</a:t>
            </a:r>
            <a:endParaRPr kumimoji="0" lang="en-US" sz="3000" b="1" i="0" u="none" strike="noStrike" kern="1200" cap="none" spc="0" normalizeH="0" baseline="0" noProof="0" dirty="0">
              <a:ln>
                <a:noFill/>
              </a:ln>
              <a:solidFill>
                <a:srgbClr val="A00C0C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A949C10-48CA-419D-AFB9-1B100AD06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BFDA182-9B89-8EC0-7114-D735D9CB1E7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6620" y="1386354"/>
            <a:ext cx="7595243" cy="480819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8D08924-989C-CCE0-BD6D-5F54992938E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8113" y="6348807"/>
            <a:ext cx="3651703" cy="34628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F3C829-9903-44DB-BD24-CAB58F23BC38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738013796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9851" y="156017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Limitations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61130"/>
            <a:ext cx="11391900" cy="4525963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en-US" sz="2800" b="0" dirty="0"/>
              <a:t>All patients enrolled in FOURIER had stable ASCVD with baseline LDL-C ≥70 mg/dL and non-HDL ≥ 100 mg/dL on GDMT, and thus findings may not be applicable to all patients in general practice</a:t>
            </a:r>
          </a:p>
          <a:p>
            <a:pPr>
              <a:spcBef>
                <a:spcPts val="1800"/>
              </a:spcBef>
            </a:pPr>
            <a:r>
              <a:rPr lang="en-US" sz="2800" b="0" dirty="0"/>
              <a:t>Comparisons based on a post-randomization variable and, despite multivariable analysis, may be subject to residual confounding 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451CCBA3-8900-46E1-809E-80DAD440C5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391F727-654E-433A-8567-56DB8966903F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35549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524000" y="154254"/>
            <a:ext cx="9144000" cy="914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1200" cap="none" spc="0" normalizeH="0" baseline="0" noProof="0" dirty="0">
                <a:ln>
                  <a:noFill/>
                </a:ln>
                <a:solidFill>
                  <a:srgbClr val="A50021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Summary &amp; Conclusions</a:t>
            </a:r>
            <a:endParaRPr kumimoji="0" lang="en-US" sz="3400" b="1" i="0" u="none" strike="noStrike" kern="1200" cap="none" spc="0" normalizeH="0" baseline="0" noProof="0" dirty="0">
              <a:ln>
                <a:noFill/>
              </a:ln>
              <a:solidFill>
                <a:srgbClr val="A50021"/>
              </a:solidFill>
              <a:effectLst/>
              <a:uLnTx/>
              <a:uFillTx/>
              <a:latin typeface="Arial"/>
              <a:ea typeface="+mn-ea"/>
              <a:cs typeface="Helvetica" panose="020B0604020202020204" pitchFamily="34" charset="0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9BBBAE3-C395-4799-8798-20862C5365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500" y="1361130"/>
            <a:ext cx="11544300" cy="4525963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</a:pPr>
            <a:r>
              <a:rPr lang="en-US" sz="3000" b="0" dirty="0"/>
              <a:t>Monotonic relationship between lower achieved LDL-C levels, down to very low LDL-C levels &lt;20 mg/dL, and a lower risk of cardiovascular events up to 8.6 years of follow-up</a:t>
            </a:r>
          </a:p>
          <a:p>
            <a:pPr>
              <a:spcBef>
                <a:spcPts val="1800"/>
              </a:spcBef>
            </a:pPr>
            <a:r>
              <a:rPr lang="en-US" sz="3000" b="0" dirty="0"/>
              <a:t>No serious safety concerns with low LDL-C during the extended follow up period</a:t>
            </a:r>
          </a:p>
          <a:p>
            <a:pPr>
              <a:spcBef>
                <a:spcPts val="1800"/>
              </a:spcBef>
            </a:pPr>
            <a:r>
              <a:rPr lang="en-US" sz="3000" dirty="0"/>
              <a:t>Altogether, these data suggest that targeting a very low LDL-C level is both effective and safe for patients with atherosclerotic cardiovascular disease</a:t>
            </a:r>
          </a:p>
        </p:txBody>
      </p:sp>
      <p:pic>
        <p:nvPicPr>
          <p:cNvPr id="5" name="Picture 1">
            <a:extLst>
              <a:ext uri="{FF2B5EF4-FFF2-40B4-BE49-F238E27FC236}">
                <a16:creationId xmlns:a16="http://schemas.microsoft.com/office/drawing/2014/main" id="{AC38C8E7-E481-4B8E-8D42-D96B23FF4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34658" y="249719"/>
            <a:ext cx="1689235" cy="756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5D0644A-E2B5-4096-8D87-F9DF14530ADC}"/>
              </a:ext>
            </a:extLst>
          </p:cNvPr>
          <p:cNvSpPr txBox="1"/>
          <p:nvPr/>
        </p:nvSpPr>
        <p:spPr>
          <a:xfrm>
            <a:off x="10291526" y="6503513"/>
            <a:ext cx="1689235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Times New Roman" panose="02020603050405020304" pitchFamily="18" charset="0"/>
                <a:cs typeface="+mj-cs"/>
              </a:rPr>
              <a:t>Gaba P et al. AHA 2022 </a:t>
            </a:r>
            <a:endParaRPr lang="de-AT" sz="1100" dirty="0"/>
          </a:p>
        </p:txBody>
      </p:sp>
    </p:spTree>
    <p:extLst>
      <p:ext uri="{BB962C8B-B14F-4D97-AF65-F5344CB8AC3E}">
        <p14:creationId xmlns:p14="http://schemas.microsoft.com/office/powerpoint/2010/main" val="3332358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1518D-E927-98C7-923D-C206D374B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327B2A-A41E-7A28-30B9-492C7E1672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Pivotal statin trials had median follow-up of 4-5 years and demonstrated both a </a:t>
            </a:r>
            <a:r>
              <a:rPr lang="en-US" sz="32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lag effect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(clinical benefit grew over time) and </a:t>
            </a:r>
            <a:r>
              <a:rPr lang="en-US" sz="3200" u="sng" dirty="0">
                <a:ea typeface="Times New Roman" panose="02020603050405020304" pitchFamily="18" charset="0"/>
                <a:cs typeface="Times New Roman" panose="02020603050405020304" pitchFamily="18" charset="0"/>
              </a:rPr>
              <a:t>legacy effect</a:t>
            </a:r>
            <a:r>
              <a:rPr lang="en-US" sz="3200" dirty="0">
                <a:ea typeface="Times New Roman" panose="02020603050405020304" pitchFamily="18" charset="0"/>
                <a:cs typeface="Times New Roman" panose="02020603050405020304" pitchFamily="18" charset="0"/>
              </a:rPr>
              <a:t> (clinical benefit persisted in extended follow-up after the parent trial ended)</a:t>
            </a:r>
          </a:p>
          <a:p>
            <a:pPr>
              <a:spcBef>
                <a:spcPts val="1800"/>
              </a:spcBef>
              <a:spcAft>
                <a:spcPts val="0"/>
              </a:spcAft>
            </a:pPr>
            <a:r>
              <a:rPr lang="en-US" sz="32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Thus, very long-term data on safety and efficacy of LDL-C lowering with PCSK9 inhibition are needed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69228A2-4A54-49F4-83F1-5C0255778BBF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21857551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98897" y="28075"/>
            <a:ext cx="9509760" cy="1143000"/>
          </a:xfrm>
        </p:spPr>
        <p:txBody>
          <a:bodyPr/>
          <a:lstStyle/>
          <a:p>
            <a:pPr eaLnBrk="1" hangingPunct="1"/>
            <a:r>
              <a:rPr lang="en-US" sz="4000" dirty="0" err="1"/>
              <a:t>Evolocumab</a:t>
            </a:r>
            <a:r>
              <a:rPr lang="en-US" sz="4000" dirty="0"/>
              <a:t>: </a:t>
            </a:r>
            <a:br>
              <a:rPr lang="en-US" sz="4000" dirty="0"/>
            </a:br>
            <a:r>
              <a:rPr lang="en-US" sz="4000" dirty="0"/>
              <a:t>Evidence of Lag Effect for MACE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8055"/>
          <a:stretch/>
        </p:blipFill>
        <p:spPr bwMode="auto">
          <a:xfrm>
            <a:off x="1722555" y="1322982"/>
            <a:ext cx="4472764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8553196" y="6364382"/>
            <a:ext cx="31870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200" kern="0" dirty="0">
                <a:solidFill>
                  <a:srgbClr val="000000"/>
                </a:solidFill>
              </a:rPr>
              <a:t>Sabatine MS et al. </a:t>
            </a:r>
            <a:r>
              <a:rPr lang="en-US" sz="1200" i="1" kern="0" dirty="0">
                <a:solidFill>
                  <a:srgbClr val="000000"/>
                </a:solidFill>
                <a:cs typeface="Arial" charset="0"/>
              </a:rPr>
              <a:t>NEJM </a:t>
            </a:r>
            <a:r>
              <a:rPr lang="en-US" sz="1200" kern="0" dirty="0">
                <a:solidFill>
                  <a:srgbClr val="000000"/>
                </a:solidFill>
                <a:cs typeface="Arial" charset="0"/>
              </a:rPr>
              <a:t>2017;</a:t>
            </a:r>
            <a:r>
              <a:rPr lang="en-US" sz="1200" kern="0" dirty="0">
                <a:solidFill>
                  <a:sysClr val="windowText" lastClr="000000"/>
                </a:solidFill>
              </a:rPr>
              <a:t>376:1713-22</a:t>
            </a:r>
            <a:endParaRPr lang="en-US" sz="1200" kern="0" dirty="0">
              <a:solidFill>
                <a:srgbClr val="000000"/>
              </a:solidFill>
              <a:cs typeface="Arial" charset="0"/>
            </a:endParaRP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74DB838-D1DC-479E-86AA-856CDCAA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942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AA2E6D8-5A41-4F68-9447-D5E53B1012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2157"/>
          <a:stretch/>
        </p:blipFill>
        <p:spPr bwMode="auto">
          <a:xfrm>
            <a:off x="6616686" y="1322982"/>
            <a:ext cx="4119596" cy="515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DF39AC0-BC9E-4FFA-AB4E-C413F4476BB9}"/>
              </a:ext>
            </a:extLst>
          </p:cNvPr>
          <p:cNvSpPr txBox="1"/>
          <p:nvPr/>
        </p:nvSpPr>
        <p:spPr>
          <a:xfrm rot="16200000">
            <a:off x="4824722" y="2879302"/>
            <a:ext cx="323062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CV death, MI, Stroke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EBCB60-9181-403F-9E22-AC4B253FB8D7}"/>
              </a:ext>
            </a:extLst>
          </p:cNvPr>
          <p:cNvSpPr/>
          <p:nvPr/>
        </p:nvSpPr>
        <p:spPr>
          <a:xfrm>
            <a:off x="4674742" y="6154220"/>
            <a:ext cx="3457087" cy="4871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B94EE2-04EC-4119-823C-179B7349414B}"/>
              </a:ext>
            </a:extLst>
          </p:cNvPr>
          <p:cNvSpPr txBox="1"/>
          <p:nvPr/>
        </p:nvSpPr>
        <p:spPr>
          <a:xfrm>
            <a:off x="5157627" y="6154220"/>
            <a:ext cx="38219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Months from Randomization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779643" y="76200"/>
            <a:ext cx="6632713" cy="1143000"/>
          </a:xfrm>
        </p:spPr>
        <p:txBody>
          <a:bodyPr/>
          <a:lstStyle/>
          <a:p>
            <a:pPr eaLnBrk="1" hangingPunct="1"/>
            <a:r>
              <a:rPr lang="en-US" sz="4000" dirty="0"/>
              <a:t>Study Schema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D74DB838-D1DC-479E-86AA-856CDCAA3D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5">
            <a:extLst>
              <a:ext uri="{FF2B5EF4-FFF2-40B4-BE49-F238E27FC236}">
                <a16:creationId xmlns:a16="http://schemas.microsoft.com/office/drawing/2014/main" id="{312A8C54-8AC1-4FE4-9F7B-BD00C7682A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4560" y="2584186"/>
            <a:ext cx="3013019" cy="1520574"/>
          </a:xfrm>
          <a:prstGeom prst="rect">
            <a:avLst/>
          </a:prstGeom>
          <a:solidFill>
            <a:srgbClr val="E7E6E6"/>
          </a:solidFill>
          <a:ln w="9525">
            <a:solidFill>
              <a:srgbClr val="000000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Patients with stable ASCVD and LDL-C ≥70 mg/dl (~1.8mM) or non-HDL-C ≥100 mg/dl (~2.6mM)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on optimized statin Rx  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5" name="Rectangle 62">
            <a:extLst>
              <a:ext uri="{FF2B5EF4-FFF2-40B4-BE49-F238E27FC236}">
                <a16:creationId xmlns:a16="http://schemas.microsoft.com/office/drawing/2014/main" id="{26FEFD15-3378-492A-BFD0-C151879289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7890" y="4987923"/>
            <a:ext cx="224420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Parent FOURIER Trial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600" dirty="0">
                <a:solidFill>
                  <a:srgbClr val="000000"/>
                </a:solidFill>
              </a:rPr>
              <a:t>Median follow-up 2.2 </a:t>
            </a:r>
            <a:r>
              <a:rPr lang="en-US" altLang="en-US" sz="1600" dirty="0" err="1">
                <a:solidFill>
                  <a:srgbClr val="000000"/>
                </a:solidFill>
              </a:rPr>
              <a:t>yrs</a:t>
            </a:r>
            <a:endParaRPr lang="en-US" altLang="en-US" sz="1600" dirty="0">
              <a:solidFill>
                <a:srgbClr val="000000"/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60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</a:rPr>
              <a:t>N=27,564</a:t>
            </a:r>
            <a:endParaRPr kumimoji="0" lang="en-US" altLang="en-US" sz="24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0" name="Freeform 67">
            <a:extLst>
              <a:ext uri="{FF2B5EF4-FFF2-40B4-BE49-F238E27FC236}">
                <a16:creationId xmlns:a16="http://schemas.microsoft.com/office/drawing/2014/main" id="{ECBEBDC9-3CD1-4B06-AEED-E4CD91D905BE}"/>
              </a:ext>
            </a:extLst>
          </p:cNvPr>
          <p:cNvSpPr>
            <a:spLocks/>
          </p:cNvSpPr>
          <p:nvPr/>
        </p:nvSpPr>
        <p:spPr bwMode="auto">
          <a:xfrm>
            <a:off x="4608127" y="4601031"/>
            <a:ext cx="2286000" cy="304800"/>
          </a:xfrm>
          <a:custGeom>
            <a:avLst/>
            <a:gdLst>
              <a:gd name="T0" fmla="*/ 12000 w 12000"/>
              <a:gd name="T1" fmla="*/ 0 h 1640"/>
              <a:gd name="T2" fmla="*/ 11864 w 12000"/>
              <a:gd name="T3" fmla="*/ 820 h 1640"/>
              <a:gd name="T4" fmla="*/ 6137 w 12000"/>
              <a:gd name="T5" fmla="*/ 820 h 1640"/>
              <a:gd name="T6" fmla="*/ 6000 w 12000"/>
              <a:gd name="T7" fmla="*/ 1640 h 1640"/>
              <a:gd name="T8" fmla="*/ 5864 w 12000"/>
              <a:gd name="T9" fmla="*/ 820 h 1640"/>
              <a:gd name="T10" fmla="*/ 137 w 12000"/>
              <a:gd name="T11" fmla="*/ 820 h 1640"/>
              <a:gd name="T12" fmla="*/ 0 w 12000"/>
              <a:gd name="T13" fmla="*/ 0 h 16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000" h="1640">
                <a:moveTo>
                  <a:pt x="12000" y="0"/>
                </a:moveTo>
                <a:cubicBezTo>
                  <a:pt x="12000" y="453"/>
                  <a:pt x="11939" y="820"/>
                  <a:pt x="11864" y="820"/>
                </a:cubicBezTo>
                <a:lnTo>
                  <a:pt x="6137" y="820"/>
                </a:lnTo>
                <a:cubicBezTo>
                  <a:pt x="6062" y="820"/>
                  <a:pt x="6000" y="1188"/>
                  <a:pt x="6000" y="1640"/>
                </a:cubicBezTo>
                <a:cubicBezTo>
                  <a:pt x="6000" y="1188"/>
                  <a:pt x="5939" y="820"/>
                  <a:pt x="5864" y="820"/>
                </a:cubicBezTo>
                <a:lnTo>
                  <a:pt x="137" y="820"/>
                </a:lnTo>
                <a:cubicBezTo>
                  <a:pt x="62" y="820"/>
                  <a:pt x="0" y="453"/>
                  <a:pt x="0" y="0"/>
                </a:cubicBezTo>
              </a:path>
            </a:pathLst>
          </a:cu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71" name="Oval 68">
            <a:extLst>
              <a:ext uri="{FF2B5EF4-FFF2-40B4-BE49-F238E27FC236}">
                <a16:creationId xmlns:a16="http://schemas.microsoft.com/office/drawing/2014/main" id="{95946760-6151-4CC1-A1E9-58564A57380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7286" y="3075391"/>
            <a:ext cx="539750" cy="538163"/>
          </a:xfrm>
          <a:prstGeom prst="ellipse">
            <a:avLst/>
          </a:prstGeom>
          <a:noFill/>
          <a:ln w="19050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dirty="0"/>
              <a:t>R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B38F461F-60B2-46C2-AA58-BCB4E50A5793}"/>
              </a:ext>
            </a:extLst>
          </p:cNvPr>
          <p:cNvCxnSpPr>
            <a:cxnSpLocks/>
            <a:stCxn id="8" idx="3"/>
            <a:endCxn id="71" idx="2"/>
          </p:cNvCxnSpPr>
          <p:nvPr/>
        </p:nvCxnSpPr>
        <p:spPr>
          <a:xfrm>
            <a:off x="3157579" y="3344473"/>
            <a:ext cx="1497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150" name="Group 6149">
            <a:extLst>
              <a:ext uri="{FF2B5EF4-FFF2-40B4-BE49-F238E27FC236}">
                <a16:creationId xmlns:a16="http://schemas.microsoft.com/office/drawing/2014/main" id="{44184153-66DE-4E9F-B27C-99A7E7BB5062}"/>
              </a:ext>
            </a:extLst>
          </p:cNvPr>
          <p:cNvGrpSpPr/>
          <p:nvPr/>
        </p:nvGrpSpPr>
        <p:grpSpPr>
          <a:xfrm>
            <a:off x="4574054" y="2331550"/>
            <a:ext cx="2286000" cy="685800"/>
            <a:chOff x="4347631" y="2331550"/>
            <a:chExt cx="2286000" cy="685800"/>
          </a:xfrm>
        </p:grpSpPr>
        <p:sp>
          <p:nvSpPr>
            <p:cNvPr id="131" name="Rectangle 5">
              <a:extLst>
                <a:ext uri="{FF2B5EF4-FFF2-40B4-BE49-F238E27FC236}">
                  <a16:creationId xmlns:a16="http://schemas.microsoft.com/office/drawing/2014/main" id="{0A83FAAD-B448-4B7E-822C-CDB0275911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47631" y="2331550"/>
              <a:ext cx="2286000" cy="6858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60" name="Rectangle 57">
              <a:extLst>
                <a:ext uri="{FF2B5EF4-FFF2-40B4-BE49-F238E27FC236}">
                  <a16:creationId xmlns:a16="http://schemas.microsoft.com/office/drawing/2014/main" id="{A08EDE14-8FFC-412A-B30D-4CEB588CB3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38650" y="2335896"/>
              <a:ext cx="1903962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Evolocumab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q2 or q4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wks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grpSp>
        <p:nvGrpSpPr>
          <p:cNvPr id="6151" name="Group 6150">
            <a:extLst>
              <a:ext uri="{FF2B5EF4-FFF2-40B4-BE49-F238E27FC236}">
                <a16:creationId xmlns:a16="http://schemas.microsoft.com/office/drawing/2014/main" id="{48BDB050-0A68-49F0-BE5B-5701241E4CD6}"/>
              </a:ext>
            </a:extLst>
          </p:cNvPr>
          <p:cNvGrpSpPr/>
          <p:nvPr/>
        </p:nvGrpSpPr>
        <p:grpSpPr>
          <a:xfrm>
            <a:off x="4574054" y="3745328"/>
            <a:ext cx="2286000" cy="685800"/>
            <a:chOff x="3204631" y="5160837"/>
            <a:chExt cx="2286000" cy="685800"/>
          </a:xfrm>
        </p:grpSpPr>
        <p:sp>
          <p:nvSpPr>
            <p:cNvPr id="132" name="Rectangle 5">
              <a:extLst>
                <a:ext uri="{FF2B5EF4-FFF2-40B4-BE49-F238E27FC236}">
                  <a16:creationId xmlns:a16="http://schemas.microsoft.com/office/drawing/2014/main" id="{6A33C604-BDF8-4953-9117-459EB41A04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04631" y="5160837"/>
              <a:ext cx="2286000" cy="685800"/>
            </a:xfrm>
            <a:prstGeom prst="rect">
              <a:avLst/>
            </a:prstGeom>
            <a:solidFill>
              <a:srgbClr val="0070C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33" name="Rectangle 57">
              <a:extLst>
                <a:ext uri="{FF2B5EF4-FFF2-40B4-BE49-F238E27FC236}">
                  <a16:creationId xmlns:a16="http://schemas.microsoft.com/office/drawing/2014/main" id="{5131BB9A-8481-4194-A40A-50363BF6D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5650" y="5165183"/>
              <a:ext cx="1903962" cy="6771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Matching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placebo</a:t>
              </a:r>
            </a:p>
          </p:txBody>
        </p:sp>
      </p:grpSp>
      <p:cxnSp>
        <p:nvCxnSpPr>
          <p:cNvPr id="6147" name="Connector: Elbow 6146">
            <a:extLst>
              <a:ext uri="{FF2B5EF4-FFF2-40B4-BE49-F238E27FC236}">
                <a16:creationId xmlns:a16="http://schemas.microsoft.com/office/drawing/2014/main" id="{0CC0EA5A-C520-4029-924E-9EB4E8EECB45}"/>
              </a:ext>
            </a:extLst>
          </p:cNvPr>
          <p:cNvCxnSpPr>
            <a:stCxn id="71" idx="6"/>
            <a:endCxn id="132" idx="1"/>
          </p:cNvCxnSpPr>
          <p:nvPr/>
        </p:nvCxnSpPr>
        <p:spPr>
          <a:xfrm>
            <a:off x="3847036" y="3344473"/>
            <a:ext cx="727018" cy="743755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ctor: Elbow 135">
            <a:extLst>
              <a:ext uri="{FF2B5EF4-FFF2-40B4-BE49-F238E27FC236}">
                <a16:creationId xmlns:a16="http://schemas.microsoft.com/office/drawing/2014/main" id="{8A7BF7B3-45AF-414F-B22B-BAB42C5C428F}"/>
              </a:ext>
            </a:extLst>
          </p:cNvPr>
          <p:cNvCxnSpPr>
            <a:cxnSpLocks/>
            <a:stCxn id="71" idx="6"/>
            <a:endCxn id="131" idx="1"/>
          </p:cNvCxnSpPr>
          <p:nvPr/>
        </p:nvCxnSpPr>
        <p:spPr>
          <a:xfrm flipV="1">
            <a:off x="3847036" y="2674450"/>
            <a:ext cx="727018" cy="670023"/>
          </a:xfrm>
          <a:prstGeom prst="bentConnector3">
            <a:avLst>
              <a:gd name="adj1" fmla="val 50000"/>
            </a:avLst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57" name="TextBox 6156">
            <a:extLst>
              <a:ext uri="{FF2B5EF4-FFF2-40B4-BE49-F238E27FC236}">
                <a16:creationId xmlns:a16="http://schemas.microsoft.com/office/drawing/2014/main" id="{AC48A7FF-FA18-4206-B1E4-8168412ACBC0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54" name="Picture 1">
            <a:extLst>
              <a:ext uri="{FF2B5EF4-FFF2-40B4-BE49-F238E27FC236}">
                <a16:creationId xmlns:a16="http://schemas.microsoft.com/office/drawing/2014/main" id="{254D0048-1460-422F-8004-9AC29FF8F14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5" name="Picture 1">
            <a:extLst>
              <a:ext uri="{FF2B5EF4-FFF2-40B4-BE49-F238E27FC236}">
                <a16:creationId xmlns:a16="http://schemas.microsoft.com/office/drawing/2014/main" id="{5C3FFAB8-4CFC-462B-AF0C-D897E0C5CB1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7" name="Picture 1">
            <a:extLst>
              <a:ext uri="{FF2B5EF4-FFF2-40B4-BE49-F238E27FC236}">
                <a16:creationId xmlns:a16="http://schemas.microsoft.com/office/drawing/2014/main" id="{C81BF165-88D7-4559-9CEC-2159C0542C1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8" name="Picture 1">
            <a:extLst>
              <a:ext uri="{FF2B5EF4-FFF2-40B4-BE49-F238E27FC236}">
                <a16:creationId xmlns:a16="http://schemas.microsoft.com/office/drawing/2014/main" id="{D89B955B-6E3A-416F-8EAD-621C96F8260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7673D4A-C80F-4113-AD40-A22C6D28D01E}"/>
              </a:ext>
            </a:extLst>
          </p:cNvPr>
          <p:cNvGrpSpPr/>
          <p:nvPr/>
        </p:nvGrpSpPr>
        <p:grpSpPr>
          <a:xfrm>
            <a:off x="6860054" y="2301500"/>
            <a:ext cx="4876000" cy="4470963"/>
            <a:chOff x="6860054" y="2301500"/>
            <a:chExt cx="4876000" cy="4470963"/>
          </a:xfrm>
        </p:grpSpPr>
        <p:sp>
          <p:nvSpPr>
            <p:cNvPr id="142" name="Rectangle 5">
              <a:extLst>
                <a:ext uri="{FF2B5EF4-FFF2-40B4-BE49-F238E27FC236}">
                  <a16:creationId xmlns:a16="http://schemas.microsoft.com/office/drawing/2014/main" id="{4C0FF992-8AD4-4BB0-9E4C-2D5BF2015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92307" y="2331550"/>
              <a:ext cx="3749040" cy="685800"/>
            </a:xfrm>
            <a:prstGeom prst="rect">
              <a:avLst/>
            </a:prstGeom>
            <a:solidFill>
              <a:srgbClr val="C0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43" name="Rectangle 57">
              <a:extLst>
                <a:ext uri="{FF2B5EF4-FFF2-40B4-BE49-F238E27FC236}">
                  <a16:creationId xmlns:a16="http://schemas.microsoft.com/office/drawing/2014/main" id="{49A09CA6-D274-4A09-A2C1-F249594B1B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91720" y="2301500"/>
              <a:ext cx="3200400" cy="640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91440" rIns="91440" bIns="9144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Open-Label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Evolocumab</a:t>
              </a:r>
              <a:br>
                <a:rPr lang="en-US" altLang="en-US" sz="1600" b="1" dirty="0">
                  <a:solidFill>
                    <a:schemeClr val="bg1"/>
                  </a:solidFill>
                </a:rPr>
              </a:b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q2 or q4 </a:t>
              </a:r>
              <a:r>
                <a:rPr kumimoji="0" lang="en-US" altLang="en-US" sz="1600" b="1" i="0" u="none" strike="noStrike" cap="none" normalizeH="0" baseline="0" dirty="0" err="1">
                  <a:ln>
                    <a:noFill/>
                  </a:ln>
                  <a:solidFill>
                    <a:schemeClr val="bg1"/>
                  </a:solidFill>
                  <a:effectLst/>
                  <a:latin typeface="Arial" panose="020B0604020202020204" pitchFamily="34" charset="0"/>
                </a:rPr>
                <a:t>wks</a:t>
              </a:r>
              <a:endParaRPr kumimoji="0" lang="en-US" altLang="en-US" sz="1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panose="020B0604020202020204" pitchFamily="34" charset="0"/>
              </a:endParaRPr>
            </a:p>
          </p:txBody>
        </p:sp>
        <p:cxnSp>
          <p:nvCxnSpPr>
            <p:cNvPr id="144" name="Connector: Elbow 143">
              <a:extLst>
                <a:ext uri="{FF2B5EF4-FFF2-40B4-BE49-F238E27FC236}">
                  <a16:creationId xmlns:a16="http://schemas.microsoft.com/office/drawing/2014/main" id="{74C7F1D1-221B-4ADE-A317-4A13C0564A68}"/>
                </a:ext>
              </a:extLst>
            </p:cNvPr>
            <p:cNvCxnSpPr>
              <a:cxnSpLocks/>
              <a:stCxn id="132" idx="3"/>
              <a:endCxn id="142" idx="1"/>
            </p:cNvCxnSpPr>
            <p:nvPr/>
          </p:nvCxnSpPr>
          <p:spPr>
            <a:xfrm flipV="1">
              <a:off x="6860054" y="2674450"/>
              <a:ext cx="832253" cy="1413778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56" name="Straight Arrow Connector 6155">
              <a:extLst>
                <a:ext uri="{FF2B5EF4-FFF2-40B4-BE49-F238E27FC236}">
                  <a16:creationId xmlns:a16="http://schemas.microsoft.com/office/drawing/2014/main" id="{C3F8B658-9C61-4FA7-84A6-4D2FB3B06133}"/>
                </a:ext>
              </a:extLst>
            </p:cNvPr>
            <p:cNvCxnSpPr>
              <a:stCxn id="131" idx="3"/>
              <a:endCxn id="142" idx="1"/>
            </p:cNvCxnSpPr>
            <p:nvPr/>
          </p:nvCxnSpPr>
          <p:spPr>
            <a:xfrm>
              <a:off x="6860054" y="2674450"/>
              <a:ext cx="832253" cy="0"/>
            </a:xfrm>
            <a:prstGeom prst="straightConnector1">
              <a:avLst/>
            </a:prstGeom>
            <a:ln w="19050">
              <a:solidFill>
                <a:schemeClr val="tx1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1" name="Rectangle 62">
              <a:extLst>
                <a:ext uri="{FF2B5EF4-FFF2-40B4-BE49-F238E27FC236}">
                  <a16:creationId xmlns:a16="http://schemas.microsoft.com/office/drawing/2014/main" id="{B1108BF0-2F00-4CE5-B966-F85B2DC9D4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15870" y="4987923"/>
              <a:ext cx="2301913" cy="738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b="1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FOURIER OLE Program</a:t>
              </a: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altLang="en-US" sz="1600" dirty="0">
                  <a:solidFill>
                    <a:srgbClr val="000000"/>
                  </a:solidFill>
                </a:rPr>
                <a:t>Median follow-up 5.0 </a:t>
              </a:r>
              <a:r>
                <a:rPr lang="en-US" altLang="en-US" sz="1600" dirty="0" err="1">
                  <a:solidFill>
                    <a:srgbClr val="000000"/>
                  </a:solidFill>
                </a:rPr>
                <a:t>yrs</a:t>
              </a:r>
              <a:endParaRPr lang="en-US" altLang="en-US" sz="1600" dirty="0">
                <a:solidFill>
                  <a:srgbClr val="000000"/>
                </a:solidFill>
              </a:endParaRPr>
            </a:p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en-US" sz="1600" i="0" u="none" strike="noStrike" cap="none" normalizeH="0" baseline="0" dirty="0">
                  <a:ln>
                    <a:noFill/>
                  </a:ln>
                  <a:solidFill>
                    <a:srgbClr val="000000"/>
                  </a:solidFill>
                  <a:effectLst/>
                </a:rPr>
                <a:t>N=6635</a:t>
              </a:r>
              <a:endParaRPr kumimoji="0" lang="en-US" altLang="en-US" sz="24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152" name="Freeform 67">
              <a:extLst>
                <a:ext uri="{FF2B5EF4-FFF2-40B4-BE49-F238E27FC236}">
                  <a16:creationId xmlns:a16="http://schemas.microsoft.com/office/drawing/2014/main" id="{241D9692-47DD-4D59-9551-00DDDED04991}"/>
                </a:ext>
              </a:extLst>
            </p:cNvPr>
            <p:cNvSpPr>
              <a:spLocks/>
            </p:cNvSpPr>
            <p:nvPr/>
          </p:nvSpPr>
          <p:spPr bwMode="auto">
            <a:xfrm>
              <a:off x="7692307" y="4601031"/>
              <a:ext cx="3749040" cy="304800"/>
            </a:xfrm>
            <a:custGeom>
              <a:avLst/>
              <a:gdLst>
                <a:gd name="T0" fmla="*/ 12000 w 12000"/>
                <a:gd name="T1" fmla="*/ 0 h 1640"/>
                <a:gd name="T2" fmla="*/ 11864 w 12000"/>
                <a:gd name="T3" fmla="*/ 820 h 1640"/>
                <a:gd name="T4" fmla="*/ 6137 w 12000"/>
                <a:gd name="T5" fmla="*/ 820 h 1640"/>
                <a:gd name="T6" fmla="*/ 6000 w 12000"/>
                <a:gd name="T7" fmla="*/ 1640 h 1640"/>
                <a:gd name="T8" fmla="*/ 5864 w 12000"/>
                <a:gd name="T9" fmla="*/ 820 h 1640"/>
                <a:gd name="T10" fmla="*/ 137 w 12000"/>
                <a:gd name="T11" fmla="*/ 820 h 1640"/>
                <a:gd name="T12" fmla="*/ 0 w 12000"/>
                <a:gd name="T13" fmla="*/ 0 h 16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000" h="1640">
                  <a:moveTo>
                    <a:pt x="12000" y="0"/>
                  </a:moveTo>
                  <a:cubicBezTo>
                    <a:pt x="12000" y="453"/>
                    <a:pt x="11939" y="820"/>
                    <a:pt x="11864" y="820"/>
                  </a:cubicBezTo>
                  <a:lnTo>
                    <a:pt x="6137" y="820"/>
                  </a:lnTo>
                  <a:cubicBezTo>
                    <a:pt x="6062" y="820"/>
                    <a:pt x="6000" y="1188"/>
                    <a:pt x="6000" y="1640"/>
                  </a:cubicBezTo>
                  <a:cubicBezTo>
                    <a:pt x="6000" y="1188"/>
                    <a:pt x="5939" y="820"/>
                    <a:pt x="5864" y="820"/>
                  </a:cubicBezTo>
                  <a:lnTo>
                    <a:pt x="137" y="820"/>
                  </a:lnTo>
                  <a:cubicBezTo>
                    <a:pt x="62" y="820"/>
                    <a:pt x="0" y="453"/>
                    <a:pt x="0" y="0"/>
                  </a:cubicBezTo>
                </a:path>
              </a:pathLst>
            </a:custGeom>
            <a:noFill/>
            <a:ln w="19050" cap="flat">
              <a:solidFill>
                <a:srgbClr val="000000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9" name="TextBox 158">
              <a:extLst>
                <a:ext uri="{FF2B5EF4-FFF2-40B4-BE49-F238E27FC236}">
                  <a16:creationId xmlns:a16="http://schemas.microsoft.com/office/drawing/2014/main" id="{B51442F0-6734-4758-93AA-1AE8CFC582E9}"/>
                </a:ext>
              </a:extLst>
            </p:cNvPr>
            <p:cNvSpPr txBox="1"/>
            <p:nvPr/>
          </p:nvSpPr>
          <p:spPr>
            <a:xfrm>
              <a:off x="7690527" y="6310798"/>
              <a:ext cx="404552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US &amp; Eastern Europe: NCT02867813</a:t>
              </a:r>
            </a:p>
            <a:p>
              <a:pPr algn="r"/>
              <a:r>
                <a:rPr lang="en-US" sz="1200" dirty="0">
                  <a:latin typeface="Arial" panose="020B0604020202020204" pitchFamily="34" charset="0"/>
                  <a:cs typeface="Arial" panose="020B0604020202020204" pitchFamily="34" charset="0"/>
                </a:rPr>
                <a:t>Western Europe: </a:t>
              </a:r>
              <a:r>
                <a:rPr lang="en-US" sz="12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NCT03080935</a:t>
              </a:r>
              <a:endParaRPr lang="en-U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0" name="TextBox 29">
            <a:extLst>
              <a:ext uri="{FF2B5EF4-FFF2-40B4-BE49-F238E27FC236}">
                <a16:creationId xmlns:a16="http://schemas.microsoft.com/office/drawing/2014/main" id="{87DF4F9D-F5A1-4993-BDDF-F9B878A66E20}"/>
              </a:ext>
            </a:extLst>
          </p:cNvPr>
          <p:cNvSpPr txBox="1"/>
          <p:nvPr/>
        </p:nvSpPr>
        <p:spPr>
          <a:xfrm>
            <a:off x="6536600" y="6500886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00135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Methods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3080C5-F83B-4C50-BC05-FF134F9CA5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9669" y="1617873"/>
            <a:ext cx="11535131" cy="4508291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Times New Roman" panose="02020603050405020304" pitchFamily="18" charset="0"/>
                <a:cs typeface="Arial" panose="020B0604020202020204" pitchFamily="34" charset="0"/>
              </a:rPr>
              <a:t>Primary endpoint was incidence of adverse events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MACE were prespecified exploratory endpoints and were reviewed by the TIMI Study Group Clinical Events Committee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Safety evaluations included all patients in FOURIER-OLE who received ≥1 dose of study drug and for whom post-dose data were available. Patients were censored for safety analyses 30 days following permanent drug discontinuation or end-of-study (whichever was earlier). </a:t>
            </a:r>
          </a:p>
          <a:p>
            <a:pPr>
              <a:spcBef>
                <a:spcPts val="1200"/>
              </a:spcBef>
            </a:pPr>
            <a:r>
              <a:rPr lang="en-US" sz="2600" b="0" dirty="0">
                <a:latin typeface="+mj-lt"/>
                <a:ea typeface="MS Mincho" panose="02020609040205080304" pitchFamily="49" charset="-128"/>
              </a:rPr>
              <a:t>Analyses for major adverse cardiovascular events were conducted on an intention-to-treat basis and stratified by original treatment assignment at randomization </a:t>
            </a:r>
            <a:endParaRPr lang="en-US" sz="2600" b="0" dirty="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40E8EF9-843A-4DD3-8F76-3D0B4ED654FA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4649484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604" y="76200"/>
            <a:ext cx="8334856" cy="1143000"/>
          </a:xfrm>
        </p:spPr>
        <p:txBody>
          <a:bodyPr/>
          <a:lstStyle/>
          <a:p>
            <a:r>
              <a:rPr lang="en-US" sz="3800" dirty="0"/>
              <a:t>Baseline Characteristics of </a:t>
            </a:r>
            <a:br>
              <a:rPr lang="en-US" sz="3800" dirty="0"/>
            </a:br>
            <a:r>
              <a:rPr lang="en-US" sz="3800" dirty="0"/>
              <a:t>OLE Population at Randomization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D723E39F-D546-4F10-BCAE-DA9C9F1434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4888207"/>
              </p:ext>
            </p:extLst>
          </p:nvPr>
        </p:nvGraphicFramePr>
        <p:xfrm>
          <a:off x="190500" y="1332110"/>
          <a:ext cx="11544300" cy="4986501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87648">
                  <a:extLst>
                    <a:ext uri="{9D8B030D-6E8A-4147-A177-3AD203B41FA5}">
                      <a16:colId xmlns:a16="http://schemas.microsoft.com/office/drawing/2014/main" val="206187283"/>
                    </a:ext>
                  </a:extLst>
                </a:gridCol>
                <a:gridCol w="3133618">
                  <a:extLst>
                    <a:ext uri="{9D8B030D-6E8A-4147-A177-3AD203B41FA5}">
                      <a16:colId xmlns:a16="http://schemas.microsoft.com/office/drawing/2014/main" val="2214729626"/>
                    </a:ext>
                  </a:extLst>
                </a:gridCol>
                <a:gridCol w="2434976">
                  <a:extLst>
                    <a:ext uri="{9D8B030D-6E8A-4147-A177-3AD203B41FA5}">
                      <a16:colId xmlns:a16="http://schemas.microsoft.com/office/drawing/2014/main" val="2852660947"/>
                    </a:ext>
                  </a:extLst>
                </a:gridCol>
                <a:gridCol w="2488058">
                  <a:extLst>
                    <a:ext uri="{9D8B030D-6E8A-4147-A177-3AD203B41FA5}">
                      <a16:colId xmlns:a16="http://schemas.microsoft.com/office/drawing/2014/main" val="435023120"/>
                    </a:ext>
                  </a:extLst>
                </a:gridCol>
              </a:tblGrid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 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effectLst/>
                        </a:rPr>
                        <a:t>Initial allocation in parent FOURIER trial</a:t>
                      </a:r>
                      <a:endParaRPr lang="en-US" sz="1800" b="1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3065560"/>
                  </a:ext>
                </a:extLst>
              </a:tr>
              <a:tr h="31717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Placebo (N=3280)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 err="1">
                          <a:solidFill>
                            <a:srgbClr val="C00000"/>
                          </a:solidFill>
                          <a:effectLst/>
                        </a:rPr>
                        <a:t>Evolocumab</a:t>
                      </a: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 (N=3355)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7444903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Demographics</a:t>
                      </a: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Age (mean, years)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62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62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809141401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Male sex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76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77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0035039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White race (%)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96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95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15145204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Region (%)</a:t>
                      </a: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Europe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66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227544393"/>
                  </a:ext>
                </a:extLst>
              </a:tr>
              <a:tr h="291833">
                <a:tc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United States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34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33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032609"/>
                  </a:ext>
                </a:extLst>
              </a:tr>
              <a:tr h="291833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>
                          <a:effectLst/>
                        </a:rPr>
                        <a:t>Type of </a:t>
                      </a:r>
                      <a:r>
                        <a:rPr lang="en-US" sz="1800" dirty="0" err="1">
                          <a:effectLst/>
                        </a:rPr>
                        <a:t>athero</a:t>
                      </a:r>
                      <a:r>
                        <a:rPr lang="en-US" sz="1800" dirty="0">
                          <a:effectLst/>
                        </a:rPr>
                        <a:t>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Myocardial infarction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84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84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9055388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Non-hemorrhagic stroke 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16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extLst>
                  <a:ext uri="{0D108BD9-81ED-4DB2-BD59-A6C34878D82A}">
                    <a16:rowId xmlns:a16="http://schemas.microsoft.com/office/drawing/2014/main" val="2845725959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Peripheral artery disease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14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15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641872971"/>
                  </a:ext>
                </a:extLst>
              </a:tr>
              <a:tr h="291833">
                <a:tc rowSpan="3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CV risk factors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Hypertension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85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82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654956564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Diabetes mellitus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35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33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extLst>
                  <a:ext uri="{0D108BD9-81ED-4DB2-BD59-A6C34878D82A}">
                    <a16:rowId xmlns:a16="http://schemas.microsoft.com/office/drawing/2014/main" val="2299335638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Current cigarette use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27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26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2732395"/>
                  </a:ext>
                </a:extLst>
              </a:tr>
              <a:tr h="291833">
                <a:tc row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Meds at time of enrollment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in FOURIER (%)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High-intensity statin use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76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77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219688894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Ezetimibe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5.5 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6.0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8535622"/>
                  </a:ext>
                </a:extLst>
              </a:tr>
              <a:tr h="291833">
                <a:tc rowSpan="2"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LDL-C at randomization</a:t>
                      </a:r>
                      <a:br>
                        <a:rPr lang="en-US" sz="1800" dirty="0">
                          <a:effectLst/>
                        </a:rPr>
                      </a:br>
                      <a:r>
                        <a:rPr lang="en-US" sz="1800" dirty="0">
                          <a:effectLst/>
                        </a:rPr>
                        <a:t>(median, IQR)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mmol/L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2.4 (2.1-2.8)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2.4 (2.1-2.8)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148209322"/>
                  </a:ext>
                </a:extLst>
              </a:tr>
              <a:tr h="291833">
                <a:tc vMerge="1">
                  <a:txBody>
                    <a:bodyPr/>
                    <a:lstStyle/>
                    <a:p>
                      <a:pPr marL="177165" marR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en-US" sz="15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dirty="0">
                          <a:effectLst/>
                        </a:rPr>
                        <a:t>mg/dl</a:t>
                      </a:r>
                      <a:endParaRPr lang="en-US" sz="1800" dirty="0"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0070C0"/>
                          </a:solidFill>
                          <a:effectLst/>
                        </a:rPr>
                        <a:t>91 (80-109)</a:t>
                      </a:r>
                      <a:endParaRPr lang="en-US" sz="1800" b="1" dirty="0">
                        <a:solidFill>
                          <a:srgbClr val="0070C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800" b="1" dirty="0">
                          <a:solidFill>
                            <a:srgbClr val="C00000"/>
                          </a:solidFill>
                          <a:effectLst/>
                        </a:rPr>
                        <a:t>92 (80-108)</a:t>
                      </a:r>
                      <a:endParaRPr lang="en-US" sz="1800" b="1" dirty="0">
                        <a:solidFill>
                          <a:srgbClr val="C00000"/>
                        </a:solidFill>
                        <a:effectLst/>
                        <a:latin typeface="+mn-lt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0541" marR="40541" marT="0" marB="0"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4456660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540DB45-3089-46A5-8F7D-5A31040B2935}"/>
              </a:ext>
            </a:extLst>
          </p:cNvPr>
          <p:cNvSpPr txBox="1"/>
          <p:nvPr/>
        </p:nvSpPr>
        <p:spPr>
          <a:xfrm>
            <a:off x="8742857" y="6474023"/>
            <a:ext cx="3071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All comparisons P&gt;0.05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FAE8B77-6483-40B4-AB06-82EFE355E2ED}"/>
              </a:ext>
            </a:extLst>
          </p:cNvPr>
          <p:cNvSpPr txBox="1"/>
          <p:nvPr/>
        </p:nvSpPr>
        <p:spPr>
          <a:xfrm>
            <a:off x="7360465" y="6535579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1464776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5">
            <a:extLst>
              <a:ext uri="{FF2B5EF4-FFF2-40B4-BE49-F238E27FC236}">
                <a16:creationId xmlns:a16="http://schemas.microsoft.com/office/drawing/2014/main" id="{FC03EDEE-7D29-4F11-ADA1-C56371B55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36838" y="1916701"/>
            <a:ext cx="6604000" cy="4427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ectangle 69">
            <a:extLst>
              <a:ext uri="{FF2B5EF4-FFF2-40B4-BE49-F238E27FC236}">
                <a16:creationId xmlns:a16="http://schemas.microsoft.com/office/drawing/2014/main" id="{C211EFB0-8DD2-48BC-9451-809D293D5517}"/>
              </a:ext>
            </a:extLst>
          </p:cNvPr>
          <p:cNvSpPr/>
          <p:nvPr/>
        </p:nvSpPr>
        <p:spPr>
          <a:xfrm>
            <a:off x="5829011" y="3834844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896DFE-CF24-419E-A848-5BB9D0A126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5548" y="76200"/>
            <a:ext cx="7737127" cy="1143000"/>
          </a:xfrm>
        </p:spPr>
        <p:txBody>
          <a:bodyPr/>
          <a:lstStyle/>
          <a:p>
            <a:r>
              <a:rPr lang="en-US" dirty="0"/>
              <a:t>Effect on LDL-C</a:t>
            </a:r>
          </a:p>
        </p:txBody>
      </p:sp>
      <p:pic>
        <p:nvPicPr>
          <p:cNvPr id="8" name="Picture 1">
            <a:extLst>
              <a:ext uri="{FF2B5EF4-FFF2-40B4-BE49-F238E27FC236}">
                <a16:creationId xmlns:a16="http://schemas.microsoft.com/office/drawing/2014/main" id="{2A8F5234-1AA5-4019-94B1-C0754D4F5D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360102" y="238071"/>
            <a:ext cx="1836703" cy="8229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2021238-A7DE-425F-AEC9-81875C3EBD1D}"/>
              </a:ext>
            </a:extLst>
          </p:cNvPr>
          <p:cNvSpPr txBox="1"/>
          <p:nvPr/>
        </p:nvSpPr>
        <p:spPr>
          <a:xfrm>
            <a:off x="10859239" y="428198"/>
            <a:ext cx="87556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‑ OLE</a:t>
            </a:r>
          </a:p>
        </p:txBody>
      </p:sp>
      <p:pic>
        <p:nvPicPr>
          <p:cNvPr id="10" name="Picture 1">
            <a:extLst>
              <a:ext uri="{FF2B5EF4-FFF2-40B4-BE49-F238E27FC236}">
                <a16:creationId xmlns:a16="http://schemas.microsoft.com/office/drawing/2014/main" id="{7B0A274C-8400-4F3B-988B-A7D6C89803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68261" y="826871"/>
            <a:ext cx="82898" cy="117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">
            <a:extLst>
              <a:ext uri="{FF2B5EF4-FFF2-40B4-BE49-F238E27FC236}">
                <a16:creationId xmlns:a16="http://schemas.microsoft.com/office/drawing/2014/main" id="{75F6EB0F-5FB1-44F1-8941-02F35D8BCF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089641" y="743580"/>
            <a:ext cx="508669" cy="93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">
            <a:extLst>
              <a:ext uri="{FF2B5EF4-FFF2-40B4-BE49-F238E27FC236}">
                <a16:creationId xmlns:a16="http://schemas.microsoft.com/office/drawing/2014/main" id="{A3BCACD2-D790-4B28-B7D3-DE1A65CAC6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17679" y="837485"/>
            <a:ext cx="343502" cy="95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EF9AF03C-700E-4B8A-9FCA-135D6CADB1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538448" y="746243"/>
            <a:ext cx="216656" cy="91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AutoShape 3">
            <a:extLst>
              <a:ext uri="{FF2B5EF4-FFF2-40B4-BE49-F238E27FC236}">
                <a16:creationId xmlns:a16="http://schemas.microsoft.com/office/drawing/2014/main" id="{5A3B88F7-2C08-473B-9A0D-46215BB1696B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2635250" y="1457913"/>
            <a:ext cx="7102475" cy="539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id="{D150DFC5-2BC5-4C85-B5B8-19473565C6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7088" y="6136276"/>
            <a:ext cx="190500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Rectangle 7">
            <a:extLst>
              <a:ext uri="{FF2B5EF4-FFF2-40B4-BE49-F238E27FC236}">
                <a16:creationId xmlns:a16="http://schemas.microsoft.com/office/drawing/2014/main" id="{B213BEC4-5F24-4843-9A65-7C304D15A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0388" y="6048963"/>
            <a:ext cx="363538" cy="100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8">
            <a:extLst>
              <a:ext uri="{FF2B5EF4-FFF2-40B4-BE49-F238E27FC236}">
                <a16:creationId xmlns:a16="http://schemas.microsoft.com/office/drawing/2014/main" id="{2D131E05-42C7-4E2F-912E-F5B9AAA6864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634038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Line 9">
            <a:extLst>
              <a:ext uri="{FF2B5EF4-FFF2-40B4-BE49-F238E27FC236}">
                <a16:creationId xmlns:a16="http://schemas.microsoft.com/office/drawing/2014/main" id="{35264F3B-67FA-4FEE-A979-058631CD7EB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5764213" y="6007688"/>
            <a:ext cx="109538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Line 10">
            <a:extLst>
              <a:ext uri="{FF2B5EF4-FFF2-40B4-BE49-F238E27FC236}">
                <a16:creationId xmlns:a16="http://schemas.microsoft.com/office/drawing/2014/main" id="{C172A648-0A5F-4907-BFB5-68A85BD7485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80100" y="6007688"/>
            <a:ext cx="130175" cy="165100"/>
          </a:xfrm>
          <a:prstGeom prst="line">
            <a:avLst/>
          </a:prstGeom>
          <a:noFill/>
          <a:ln w="4763" cap="flat">
            <a:solidFill>
              <a:srgbClr val="00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1">
            <a:extLst>
              <a:ext uri="{FF2B5EF4-FFF2-40B4-BE49-F238E27FC236}">
                <a16:creationId xmlns:a16="http://schemas.microsoft.com/office/drawing/2014/main" id="{2025E18C-7972-4A06-9B60-A64570147251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2">
            <a:extLst>
              <a:ext uri="{FF2B5EF4-FFF2-40B4-BE49-F238E27FC236}">
                <a16:creationId xmlns:a16="http://schemas.microsoft.com/office/drawing/2014/main" id="{B228F1CB-0B13-4EE5-AB37-300E55EF695E}"/>
              </a:ext>
            </a:extLst>
          </p:cNvPr>
          <p:cNvSpPr>
            <a:spLocks/>
          </p:cNvSpPr>
          <p:nvPr/>
        </p:nvSpPr>
        <p:spPr bwMode="auto">
          <a:xfrm>
            <a:off x="5572125" y="1940513"/>
            <a:ext cx="123825" cy="363538"/>
          </a:xfrm>
          <a:custGeom>
            <a:avLst/>
            <a:gdLst>
              <a:gd name="T0" fmla="*/ 0 w 78"/>
              <a:gd name="T1" fmla="*/ 190 h 229"/>
              <a:gd name="T2" fmla="*/ 20 w 78"/>
              <a:gd name="T3" fmla="*/ 190 h 229"/>
              <a:gd name="T4" fmla="*/ 20 w 78"/>
              <a:gd name="T5" fmla="*/ 0 h 229"/>
              <a:gd name="T6" fmla="*/ 58 w 78"/>
              <a:gd name="T7" fmla="*/ 0 h 229"/>
              <a:gd name="T8" fmla="*/ 58 w 78"/>
              <a:gd name="T9" fmla="*/ 190 h 229"/>
              <a:gd name="T10" fmla="*/ 78 w 78"/>
              <a:gd name="T11" fmla="*/ 190 h 229"/>
              <a:gd name="T12" fmla="*/ 39 w 78"/>
              <a:gd name="T13" fmla="*/ 229 h 229"/>
              <a:gd name="T14" fmla="*/ 0 w 78"/>
              <a:gd name="T15" fmla="*/ 190 h 2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8" h="229">
                <a:moveTo>
                  <a:pt x="0" y="190"/>
                </a:moveTo>
                <a:lnTo>
                  <a:pt x="20" y="190"/>
                </a:lnTo>
                <a:lnTo>
                  <a:pt x="20" y="0"/>
                </a:lnTo>
                <a:lnTo>
                  <a:pt x="58" y="0"/>
                </a:lnTo>
                <a:lnTo>
                  <a:pt x="58" y="190"/>
                </a:lnTo>
                <a:lnTo>
                  <a:pt x="78" y="190"/>
                </a:lnTo>
                <a:lnTo>
                  <a:pt x="39" y="229"/>
                </a:lnTo>
                <a:lnTo>
                  <a:pt x="0" y="190"/>
                </a:lnTo>
                <a:close/>
              </a:path>
            </a:pathLst>
          </a:custGeom>
          <a:noFill/>
          <a:ln w="9525" cap="flat">
            <a:solidFill>
              <a:srgbClr val="FF0000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Rectangle 14">
            <a:extLst>
              <a:ext uri="{FF2B5EF4-FFF2-40B4-BE49-F238E27FC236}">
                <a16:creationId xmlns:a16="http://schemas.microsoft.com/office/drawing/2014/main" id="{1F279F91-8673-4B9B-A380-DC65CE13B0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93F0E8E9-2230-49FA-889E-0B9D971D4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1713" y="6450601"/>
            <a:ext cx="649288" cy="241300"/>
          </a:xfrm>
          <a:prstGeom prst="rect">
            <a:avLst/>
          </a:prstGeom>
          <a:noFill/>
          <a:ln w="9525" cap="flat">
            <a:solidFill>
              <a:srgbClr val="FFFFFF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19">
            <a:extLst>
              <a:ext uri="{FF2B5EF4-FFF2-40B4-BE49-F238E27FC236}">
                <a16:creationId xmlns:a16="http://schemas.microsoft.com/office/drawing/2014/main" id="{20A0FA70-E1A1-4056-B7B9-C6B791133F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78913" y="6185488"/>
            <a:ext cx="585788" cy="222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300" b="0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Weeks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Line 23">
            <a:extLst>
              <a:ext uri="{FF2B5EF4-FFF2-40B4-BE49-F238E27FC236}">
                <a16:creationId xmlns:a16="http://schemas.microsoft.com/office/drawing/2014/main" id="{9DAE885C-89B1-4244-821A-0C6A4DC0B2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80576" y="3028785"/>
            <a:ext cx="385451" cy="0"/>
          </a:xfrm>
          <a:prstGeom prst="line">
            <a:avLst/>
          </a:prstGeom>
          <a:ln w="19050">
            <a:solidFill>
              <a:srgbClr val="0070C0"/>
            </a:solidFill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500"/>
          </a:p>
        </p:txBody>
      </p:sp>
      <p:sp>
        <p:nvSpPr>
          <p:cNvPr id="33" name="Rectangle 26">
            <a:extLst>
              <a:ext uri="{FF2B5EF4-FFF2-40B4-BE49-F238E27FC236}">
                <a16:creationId xmlns:a16="http://schemas.microsoft.com/office/drawing/2014/main" id="{FE9E4AAC-645A-4DB1-A908-4737D883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8088" y="1786526"/>
            <a:ext cx="1535113" cy="36195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5" name="Freeform 38">
            <a:extLst>
              <a:ext uri="{FF2B5EF4-FFF2-40B4-BE49-F238E27FC236}">
                <a16:creationId xmlns:a16="http://schemas.microsoft.com/office/drawing/2014/main" id="{7EEFBF48-A97F-418A-83BD-A073013AE079}"/>
              </a:ext>
            </a:extLst>
          </p:cNvPr>
          <p:cNvSpPr>
            <a:spLocks noEditPoints="1"/>
          </p:cNvSpPr>
          <p:nvPr/>
        </p:nvSpPr>
        <p:spPr bwMode="auto">
          <a:xfrm>
            <a:off x="3463925" y="2170701"/>
            <a:ext cx="2060575" cy="74613"/>
          </a:xfrm>
          <a:custGeom>
            <a:avLst/>
            <a:gdLst>
              <a:gd name="T0" fmla="*/ 33 w 13761"/>
              <a:gd name="T1" fmla="*/ 236 h 505"/>
              <a:gd name="T2" fmla="*/ 13728 w 13761"/>
              <a:gd name="T3" fmla="*/ 236 h 505"/>
              <a:gd name="T4" fmla="*/ 13728 w 13761"/>
              <a:gd name="T5" fmla="*/ 269 h 505"/>
              <a:gd name="T6" fmla="*/ 33 w 13761"/>
              <a:gd name="T7" fmla="*/ 269 h 505"/>
              <a:gd name="T8" fmla="*/ 33 w 13761"/>
              <a:gd name="T9" fmla="*/ 236 h 505"/>
              <a:gd name="T10" fmla="*/ 425 w 13761"/>
              <a:gd name="T11" fmla="*/ 500 h 505"/>
              <a:gd name="T12" fmla="*/ 0 w 13761"/>
              <a:gd name="T13" fmla="*/ 252 h 505"/>
              <a:gd name="T14" fmla="*/ 425 w 13761"/>
              <a:gd name="T15" fmla="*/ 5 h 505"/>
              <a:gd name="T16" fmla="*/ 448 w 13761"/>
              <a:gd name="T17" fmla="*/ 11 h 505"/>
              <a:gd name="T18" fmla="*/ 442 w 13761"/>
              <a:gd name="T19" fmla="*/ 34 h 505"/>
              <a:gd name="T20" fmla="*/ 42 w 13761"/>
              <a:gd name="T21" fmla="*/ 267 h 505"/>
              <a:gd name="T22" fmla="*/ 42 w 13761"/>
              <a:gd name="T23" fmla="*/ 238 h 505"/>
              <a:gd name="T24" fmla="*/ 442 w 13761"/>
              <a:gd name="T25" fmla="*/ 471 h 505"/>
              <a:gd name="T26" fmla="*/ 448 w 13761"/>
              <a:gd name="T27" fmla="*/ 494 h 505"/>
              <a:gd name="T28" fmla="*/ 425 w 13761"/>
              <a:gd name="T29" fmla="*/ 500 h 505"/>
              <a:gd name="T30" fmla="*/ 13336 w 13761"/>
              <a:gd name="T31" fmla="*/ 5 h 505"/>
              <a:gd name="T32" fmla="*/ 13761 w 13761"/>
              <a:gd name="T33" fmla="*/ 252 h 505"/>
              <a:gd name="T34" fmla="*/ 13336 w 13761"/>
              <a:gd name="T35" fmla="*/ 500 h 505"/>
              <a:gd name="T36" fmla="*/ 13313 w 13761"/>
              <a:gd name="T37" fmla="*/ 494 h 505"/>
              <a:gd name="T38" fmla="*/ 13319 w 13761"/>
              <a:gd name="T39" fmla="*/ 471 h 505"/>
              <a:gd name="T40" fmla="*/ 13719 w 13761"/>
              <a:gd name="T41" fmla="*/ 238 h 505"/>
              <a:gd name="T42" fmla="*/ 13719 w 13761"/>
              <a:gd name="T43" fmla="*/ 267 h 505"/>
              <a:gd name="T44" fmla="*/ 13319 w 13761"/>
              <a:gd name="T45" fmla="*/ 34 h 505"/>
              <a:gd name="T46" fmla="*/ 13313 w 13761"/>
              <a:gd name="T47" fmla="*/ 11 h 505"/>
              <a:gd name="T48" fmla="*/ 13336 w 13761"/>
              <a:gd name="T49" fmla="*/ 5 h 5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3761" h="505">
                <a:moveTo>
                  <a:pt x="33" y="236"/>
                </a:moveTo>
                <a:lnTo>
                  <a:pt x="13728" y="236"/>
                </a:lnTo>
                <a:lnTo>
                  <a:pt x="13728" y="269"/>
                </a:lnTo>
                <a:lnTo>
                  <a:pt x="33" y="269"/>
                </a:lnTo>
                <a:lnTo>
                  <a:pt x="33" y="236"/>
                </a:lnTo>
                <a:close/>
                <a:moveTo>
                  <a:pt x="425" y="500"/>
                </a:moveTo>
                <a:lnTo>
                  <a:pt x="0" y="252"/>
                </a:lnTo>
                <a:lnTo>
                  <a:pt x="425" y="5"/>
                </a:lnTo>
                <a:cubicBezTo>
                  <a:pt x="433" y="0"/>
                  <a:pt x="443" y="3"/>
                  <a:pt x="448" y="11"/>
                </a:cubicBezTo>
                <a:cubicBezTo>
                  <a:pt x="453" y="19"/>
                  <a:pt x="450" y="29"/>
                  <a:pt x="442" y="34"/>
                </a:cubicBezTo>
                <a:lnTo>
                  <a:pt x="42" y="267"/>
                </a:lnTo>
                <a:lnTo>
                  <a:pt x="42" y="238"/>
                </a:lnTo>
                <a:lnTo>
                  <a:pt x="442" y="471"/>
                </a:lnTo>
                <a:cubicBezTo>
                  <a:pt x="450" y="476"/>
                  <a:pt x="453" y="486"/>
                  <a:pt x="448" y="494"/>
                </a:cubicBezTo>
                <a:cubicBezTo>
                  <a:pt x="443" y="502"/>
                  <a:pt x="433" y="505"/>
                  <a:pt x="425" y="500"/>
                </a:cubicBezTo>
                <a:close/>
                <a:moveTo>
                  <a:pt x="13336" y="5"/>
                </a:moveTo>
                <a:lnTo>
                  <a:pt x="13761" y="252"/>
                </a:lnTo>
                <a:lnTo>
                  <a:pt x="13336" y="500"/>
                </a:lnTo>
                <a:cubicBezTo>
                  <a:pt x="13328" y="505"/>
                  <a:pt x="13318" y="502"/>
                  <a:pt x="13313" y="494"/>
                </a:cubicBezTo>
                <a:cubicBezTo>
                  <a:pt x="13308" y="486"/>
                  <a:pt x="13311" y="476"/>
                  <a:pt x="13319" y="471"/>
                </a:cubicBezTo>
                <a:lnTo>
                  <a:pt x="13719" y="238"/>
                </a:lnTo>
                <a:lnTo>
                  <a:pt x="13719" y="267"/>
                </a:lnTo>
                <a:lnTo>
                  <a:pt x="13319" y="34"/>
                </a:lnTo>
                <a:cubicBezTo>
                  <a:pt x="13311" y="29"/>
                  <a:pt x="13308" y="19"/>
                  <a:pt x="13313" y="11"/>
                </a:cubicBezTo>
                <a:cubicBezTo>
                  <a:pt x="13318" y="3"/>
                  <a:pt x="13328" y="0"/>
                  <a:pt x="13336" y="5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6" name="Freeform 39">
            <a:extLst>
              <a:ext uri="{FF2B5EF4-FFF2-40B4-BE49-F238E27FC236}">
                <a16:creationId xmlns:a16="http://schemas.microsoft.com/office/drawing/2014/main" id="{0FE6F298-2F9C-4BFC-990B-6FB94255507A}"/>
              </a:ext>
            </a:extLst>
          </p:cNvPr>
          <p:cNvSpPr>
            <a:spLocks noEditPoints="1"/>
          </p:cNvSpPr>
          <p:nvPr/>
        </p:nvSpPr>
        <p:spPr bwMode="auto">
          <a:xfrm>
            <a:off x="5764213" y="2170701"/>
            <a:ext cx="3241675" cy="74613"/>
          </a:xfrm>
          <a:custGeom>
            <a:avLst/>
            <a:gdLst>
              <a:gd name="T0" fmla="*/ 17 w 10829"/>
              <a:gd name="T1" fmla="*/ 118 h 253"/>
              <a:gd name="T2" fmla="*/ 10813 w 10829"/>
              <a:gd name="T3" fmla="*/ 118 h 253"/>
              <a:gd name="T4" fmla="*/ 10813 w 10829"/>
              <a:gd name="T5" fmla="*/ 135 h 253"/>
              <a:gd name="T6" fmla="*/ 17 w 10829"/>
              <a:gd name="T7" fmla="*/ 135 h 253"/>
              <a:gd name="T8" fmla="*/ 17 w 10829"/>
              <a:gd name="T9" fmla="*/ 118 h 253"/>
              <a:gd name="T10" fmla="*/ 213 w 10829"/>
              <a:gd name="T11" fmla="*/ 250 h 253"/>
              <a:gd name="T12" fmla="*/ 0 w 10829"/>
              <a:gd name="T13" fmla="*/ 126 h 253"/>
              <a:gd name="T14" fmla="*/ 213 w 10829"/>
              <a:gd name="T15" fmla="*/ 3 h 253"/>
              <a:gd name="T16" fmla="*/ 224 w 10829"/>
              <a:gd name="T17" fmla="*/ 6 h 253"/>
              <a:gd name="T18" fmla="*/ 221 w 10829"/>
              <a:gd name="T19" fmla="*/ 17 h 253"/>
              <a:gd name="T20" fmla="*/ 21 w 10829"/>
              <a:gd name="T21" fmla="*/ 134 h 253"/>
              <a:gd name="T22" fmla="*/ 21 w 10829"/>
              <a:gd name="T23" fmla="*/ 119 h 253"/>
              <a:gd name="T24" fmla="*/ 221 w 10829"/>
              <a:gd name="T25" fmla="*/ 236 h 253"/>
              <a:gd name="T26" fmla="*/ 224 w 10829"/>
              <a:gd name="T27" fmla="*/ 247 h 253"/>
              <a:gd name="T28" fmla="*/ 213 w 10829"/>
              <a:gd name="T29" fmla="*/ 250 h 253"/>
              <a:gd name="T30" fmla="*/ 10617 w 10829"/>
              <a:gd name="T31" fmla="*/ 3 h 253"/>
              <a:gd name="T32" fmla="*/ 10829 w 10829"/>
              <a:gd name="T33" fmla="*/ 126 h 253"/>
              <a:gd name="T34" fmla="*/ 10617 w 10829"/>
              <a:gd name="T35" fmla="*/ 250 h 253"/>
              <a:gd name="T36" fmla="*/ 10605 w 10829"/>
              <a:gd name="T37" fmla="*/ 247 h 253"/>
              <a:gd name="T38" fmla="*/ 10608 w 10829"/>
              <a:gd name="T39" fmla="*/ 236 h 253"/>
              <a:gd name="T40" fmla="*/ 10808 w 10829"/>
              <a:gd name="T41" fmla="*/ 119 h 253"/>
              <a:gd name="T42" fmla="*/ 10808 w 10829"/>
              <a:gd name="T43" fmla="*/ 134 h 253"/>
              <a:gd name="T44" fmla="*/ 10608 w 10829"/>
              <a:gd name="T45" fmla="*/ 17 h 253"/>
              <a:gd name="T46" fmla="*/ 10605 w 10829"/>
              <a:gd name="T47" fmla="*/ 6 h 253"/>
              <a:gd name="T48" fmla="*/ 10617 w 10829"/>
              <a:gd name="T49" fmla="*/ 3 h 2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10829" h="253">
                <a:moveTo>
                  <a:pt x="17" y="118"/>
                </a:moveTo>
                <a:lnTo>
                  <a:pt x="10813" y="118"/>
                </a:lnTo>
                <a:lnTo>
                  <a:pt x="10813" y="135"/>
                </a:lnTo>
                <a:lnTo>
                  <a:pt x="17" y="135"/>
                </a:lnTo>
                <a:lnTo>
                  <a:pt x="17" y="118"/>
                </a:lnTo>
                <a:close/>
                <a:moveTo>
                  <a:pt x="213" y="250"/>
                </a:moveTo>
                <a:lnTo>
                  <a:pt x="0" y="126"/>
                </a:lnTo>
                <a:lnTo>
                  <a:pt x="213" y="3"/>
                </a:lnTo>
                <a:cubicBezTo>
                  <a:pt x="217" y="0"/>
                  <a:pt x="222" y="2"/>
                  <a:pt x="224" y="6"/>
                </a:cubicBezTo>
                <a:cubicBezTo>
                  <a:pt x="226" y="10"/>
                  <a:pt x="225" y="15"/>
                  <a:pt x="221" y="17"/>
                </a:cubicBezTo>
                <a:lnTo>
                  <a:pt x="21" y="134"/>
                </a:lnTo>
                <a:lnTo>
                  <a:pt x="21" y="119"/>
                </a:lnTo>
                <a:lnTo>
                  <a:pt x="221" y="236"/>
                </a:lnTo>
                <a:cubicBezTo>
                  <a:pt x="225" y="238"/>
                  <a:pt x="226" y="243"/>
                  <a:pt x="224" y="247"/>
                </a:cubicBezTo>
                <a:cubicBezTo>
                  <a:pt x="222" y="251"/>
                  <a:pt x="217" y="253"/>
                  <a:pt x="213" y="250"/>
                </a:cubicBezTo>
                <a:close/>
                <a:moveTo>
                  <a:pt x="10617" y="3"/>
                </a:moveTo>
                <a:lnTo>
                  <a:pt x="10829" y="126"/>
                </a:lnTo>
                <a:lnTo>
                  <a:pt x="10617" y="250"/>
                </a:lnTo>
                <a:cubicBezTo>
                  <a:pt x="10613" y="253"/>
                  <a:pt x="10608" y="251"/>
                  <a:pt x="10605" y="247"/>
                </a:cubicBezTo>
                <a:cubicBezTo>
                  <a:pt x="10603" y="243"/>
                  <a:pt x="10604" y="238"/>
                  <a:pt x="10608" y="236"/>
                </a:cubicBezTo>
                <a:lnTo>
                  <a:pt x="10808" y="119"/>
                </a:lnTo>
                <a:lnTo>
                  <a:pt x="10808" y="134"/>
                </a:lnTo>
                <a:lnTo>
                  <a:pt x="10608" y="17"/>
                </a:lnTo>
                <a:cubicBezTo>
                  <a:pt x="10604" y="15"/>
                  <a:pt x="10603" y="10"/>
                  <a:pt x="10605" y="6"/>
                </a:cubicBezTo>
                <a:cubicBezTo>
                  <a:pt x="10608" y="2"/>
                  <a:pt x="10613" y="0"/>
                  <a:pt x="10617" y="3"/>
                </a:cubicBezTo>
                <a:close/>
              </a:path>
            </a:pathLst>
          </a:custGeom>
          <a:solidFill>
            <a:srgbClr val="000000"/>
          </a:solidFill>
          <a:ln w="0" cap="flat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Rectangle 45">
            <a:extLst>
              <a:ext uri="{FF2B5EF4-FFF2-40B4-BE49-F238E27FC236}">
                <a16:creationId xmlns:a16="http://schemas.microsoft.com/office/drawing/2014/main" id="{EB0AD76C-5AD7-44AE-ADC5-95E78C48AA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68613" y="5782263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Rectangle 46">
            <a:extLst>
              <a:ext uri="{FF2B5EF4-FFF2-40B4-BE49-F238E27FC236}">
                <a16:creationId xmlns:a16="http://schemas.microsoft.com/office/drawing/2014/main" id="{F0B10939-1210-4FB4-9F4B-C4BCE15425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54350" y="58298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0.5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4" name="Rectangle 47">
            <a:extLst>
              <a:ext uri="{FF2B5EF4-FFF2-40B4-BE49-F238E27FC236}">
                <a16:creationId xmlns:a16="http://schemas.microsoft.com/office/drawing/2014/main" id="{8DF7F374-8302-4E9D-976A-A6C79DB6ED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9088" y="4807538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8BDC3597-B5C3-4B38-BF9A-03E0FA5538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43238" y="4851988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6" name="Rectangle 49">
            <a:extLst>
              <a:ext uri="{FF2B5EF4-FFF2-40B4-BE49-F238E27FC236}">
                <a16:creationId xmlns:a16="http://schemas.microsoft.com/office/drawing/2014/main" id="{F5D08B8C-8A2B-4EFB-BBE4-699AF2FA7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1150" y="3869326"/>
            <a:ext cx="506413" cy="2921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Rectangle 50">
            <a:extLst>
              <a:ext uri="{FF2B5EF4-FFF2-40B4-BE49-F238E27FC236}">
                <a16:creationId xmlns:a16="http://schemas.microsoft.com/office/drawing/2014/main" id="{6762FA71-5693-45DC-B4CF-185AF506DB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36888" y="3915363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1.5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8" name="Rectangle 51">
            <a:extLst>
              <a:ext uri="{FF2B5EF4-FFF2-40B4-BE49-F238E27FC236}">
                <a16:creationId xmlns:a16="http://schemas.microsoft.com/office/drawing/2014/main" id="{3E435032-4CF4-4FFE-A42E-171482F03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41625" y="2894601"/>
            <a:ext cx="506413" cy="2905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9" name="Rectangle 52">
            <a:extLst>
              <a:ext uri="{FF2B5EF4-FFF2-40B4-BE49-F238E27FC236}">
                <a16:creationId xmlns:a16="http://schemas.microsoft.com/office/drawing/2014/main" id="{410E54A9-A5B9-4FB6-9465-7D0D5B307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25775" y="2942226"/>
            <a:ext cx="355600" cy="263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0" name="Rectangle 53">
            <a:extLst>
              <a:ext uri="{FF2B5EF4-FFF2-40B4-BE49-F238E27FC236}">
                <a16:creationId xmlns:a16="http://schemas.microsoft.com/office/drawing/2014/main" id="{C9A7DAAD-9EDC-4845-A1E3-770CE7B67C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30513" y="1948451"/>
            <a:ext cx="506413" cy="2889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Rectangle 54">
            <a:extLst>
              <a:ext uri="{FF2B5EF4-FFF2-40B4-BE49-F238E27FC236}">
                <a16:creationId xmlns:a16="http://schemas.microsoft.com/office/drawing/2014/main" id="{68A29414-6EFE-4DE1-B823-B8783A9780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16250" y="1994488"/>
            <a:ext cx="355600" cy="26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2.5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2" name="Rectangle 55">
            <a:extLst>
              <a:ext uri="{FF2B5EF4-FFF2-40B4-BE49-F238E27FC236}">
                <a16:creationId xmlns:a16="http://schemas.microsoft.com/office/drawing/2014/main" id="{5233A04D-EE7B-4E66-92D6-A7570666D2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22563" y="2188163"/>
            <a:ext cx="290513" cy="36877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3" name="Rectangle 56">
            <a:extLst>
              <a:ext uri="{FF2B5EF4-FFF2-40B4-BE49-F238E27FC236}">
                <a16:creationId xmlns:a16="http://schemas.microsoft.com/office/drawing/2014/main" id="{F7A36422-6D78-4F41-9BA1-CA1FB32782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3700" y="5696538"/>
            <a:ext cx="6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85514482-4005-4B9B-B4AF-D77D41397DBA}"/>
              </a:ext>
            </a:extLst>
          </p:cNvPr>
          <p:cNvSpPr txBox="1"/>
          <p:nvPr/>
        </p:nvSpPr>
        <p:spPr>
          <a:xfrm rot="16200000">
            <a:off x="439266" y="3633041"/>
            <a:ext cx="46772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altLang="en-US" sz="16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Median LDL cholesterol (95% CI, mmol/L)</a:t>
            </a:r>
            <a:endParaRPr kumimoji="0" lang="en-US" alt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1600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88B789E-6ED5-4B0B-BCBD-8507E725D944}"/>
              </a:ext>
            </a:extLst>
          </p:cNvPr>
          <p:cNvSpPr/>
          <p:nvPr/>
        </p:nvSpPr>
        <p:spPr>
          <a:xfrm>
            <a:off x="5657056" y="4826733"/>
            <a:ext cx="3455988" cy="8472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98CF1D2-EE88-4F4C-8A61-C0A3B6CC910A}"/>
              </a:ext>
            </a:extLst>
          </p:cNvPr>
          <p:cNvSpPr/>
          <p:nvPr/>
        </p:nvSpPr>
        <p:spPr>
          <a:xfrm>
            <a:off x="5522624" y="2589810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4174EDD1-A1D1-4583-B721-8E0ABAD36D81}"/>
              </a:ext>
            </a:extLst>
          </p:cNvPr>
          <p:cNvCxnSpPr/>
          <p:nvPr/>
        </p:nvCxnSpPr>
        <p:spPr>
          <a:xfrm>
            <a:off x="5560695" y="2530343"/>
            <a:ext cx="0" cy="12093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1EF053B7-157E-4EF8-939B-C99107018CE7}"/>
              </a:ext>
            </a:extLst>
          </p:cNvPr>
          <p:cNvCxnSpPr>
            <a:cxnSpLocks/>
          </p:cNvCxnSpPr>
          <p:nvPr/>
        </p:nvCxnSpPr>
        <p:spPr>
          <a:xfrm>
            <a:off x="5519009" y="2658208"/>
            <a:ext cx="9144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Rectangle 68">
            <a:extLst>
              <a:ext uri="{FF2B5EF4-FFF2-40B4-BE49-F238E27FC236}">
                <a16:creationId xmlns:a16="http://schemas.microsoft.com/office/drawing/2014/main" id="{7E96DC42-9369-48BA-8263-4F2E13FD7280}"/>
              </a:ext>
            </a:extLst>
          </p:cNvPr>
          <p:cNvSpPr/>
          <p:nvPr/>
        </p:nvSpPr>
        <p:spPr>
          <a:xfrm>
            <a:off x="5734555" y="3152502"/>
            <a:ext cx="1217613" cy="974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4C4041A-C492-4C48-9AD3-2F96F3670232}"/>
              </a:ext>
            </a:extLst>
          </p:cNvPr>
          <p:cNvSpPr txBox="1"/>
          <p:nvPr/>
        </p:nvSpPr>
        <p:spPr>
          <a:xfrm>
            <a:off x="7104439" y="2881104"/>
            <a:ext cx="25003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Randomized to placebo</a:t>
            </a:r>
          </a:p>
          <a:p>
            <a:r>
              <a:rPr lang="en-US" sz="1400" dirty="0"/>
              <a:t>Randomized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85878A7-9779-4E14-981C-A1610A2141AE}"/>
              </a:ext>
            </a:extLst>
          </p:cNvPr>
          <p:cNvCxnSpPr/>
          <p:nvPr/>
        </p:nvCxnSpPr>
        <p:spPr>
          <a:xfrm>
            <a:off x="6751812" y="3264065"/>
            <a:ext cx="32004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B8D17714-ADDE-498D-904F-4E1A0B10C41B}"/>
              </a:ext>
            </a:extLst>
          </p:cNvPr>
          <p:cNvSpPr txBox="1"/>
          <p:nvPr/>
        </p:nvSpPr>
        <p:spPr>
          <a:xfrm>
            <a:off x="3221922" y="170098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Parent FOURIER</a:t>
            </a:r>
          </a:p>
          <a:p>
            <a:pPr algn="ctr"/>
            <a:r>
              <a:rPr lang="en-US" sz="1300" dirty="0" err="1"/>
              <a:t>Evolocumab</a:t>
            </a:r>
            <a:r>
              <a:rPr lang="en-US" sz="1300" dirty="0"/>
              <a:t> vs placebo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62D2694-D7F0-44BC-A42C-45E974182A0A}"/>
              </a:ext>
            </a:extLst>
          </p:cNvPr>
          <p:cNvSpPr txBox="1"/>
          <p:nvPr/>
        </p:nvSpPr>
        <p:spPr>
          <a:xfrm>
            <a:off x="5136807" y="1273301"/>
            <a:ext cx="161500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Placebo transition to </a:t>
            </a:r>
            <a:r>
              <a:rPr lang="en-US" sz="1400" dirty="0" err="1"/>
              <a:t>evolocumab</a:t>
            </a:r>
            <a:endParaRPr lang="en-US" sz="14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E7AB0183-BCC7-445F-922B-206FEAF57221}"/>
              </a:ext>
            </a:extLst>
          </p:cNvPr>
          <p:cNvSpPr txBox="1"/>
          <p:nvPr/>
        </p:nvSpPr>
        <p:spPr>
          <a:xfrm>
            <a:off x="6649957" y="1691332"/>
            <a:ext cx="250507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00" dirty="0"/>
              <a:t>FOURIER-OLE</a:t>
            </a:r>
          </a:p>
          <a:p>
            <a:pPr algn="ctr"/>
            <a:r>
              <a:rPr lang="en-US" sz="1300" dirty="0"/>
              <a:t>Open-label </a:t>
            </a:r>
            <a:r>
              <a:rPr lang="en-US" sz="1300" dirty="0" err="1"/>
              <a:t>Evolocumab</a:t>
            </a:r>
            <a:endParaRPr lang="en-US" sz="13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24C77D5-2D8D-4608-A2B7-2D53FD80E998}"/>
              </a:ext>
            </a:extLst>
          </p:cNvPr>
          <p:cNvSpPr/>
          <p:nvPr/>
        </p:nvSpPr>
        <p:spPr>
          <a:xfrm>
            <a:off x="8854068" y="5241073"/>
            <a:ext cx="472495" cy="4967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4C86F843-A489-4761-9848-6CEB25FD5B29}"/>
              </a:ext>
            </a:extLst>
          </p:cNvPr>
          <p:cNvSpPr txBox="1"/>
          <p:nvPr/>
        </p:nvSpPr>
        <p:spPr>
          <a:xfrm>
            <a:off x="9995024" y="6473504"/>
            <a:ext cx="210461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O’Donoghue ML et al. ESC 2022</a:t>
            </a:r>
            <a:endParaRPr lang="de-AT" sz="1000" dirty="0"/>
          </a:p>
        </p:txBody>
      </p:sp>
    </p:spTree>
    <p:extLst>
      <p:ext uri="{BB962C8B-B14F-4D97-AF65-F5344CB8AC3E}">
        <p14:creationId xmlns:p14="http://schemas.microsoft.com/office/powerpoint/2010/main" val="3256448467"/>
      </p:ext>
    </p:extLst>
  </p:cSld>
  <p:clrMapOvr>
    <a:masterClrMapping/>
  </p:clrMapOvr>
</p:sld>
</file>

<file path=ppt/theme/theme1.xml><?xml version="1.0" encoding="utf-8"?>
<a:theme xmlns:a="http://schemas.openxmlformats.org/drawingml/2006/main" name="4_TIMI_Template_white">
  <a:themeElements>
    <a:clrScheme name="TIMI_Template_white 13">
      <a:dk1>
        <a:srgbClr val="000000"/>
      </a:dk1>
      <a:lt1>
        <a:srgbClr val="FFFFFF"/>
      </a:lt1>
      <a:dk2>
        <a:srgbClr val="990000"/>
      </a:dk2>
      <a:lt2>
        <a:srgbClr val="808080"/>
      </a:lt2>
      <a:accent1>
        <a:srgbClr val="800000"/>
      </a:accent1>
      <a:accent2>
        <a:srgbClr val="333399"/>
      </a:accent2>
      <a:accent3>
        <a:srgbClr val="FFFFFF"/>
      </a:accent3>
      <a:accent4>
        <a:srgbClr val="000000"/>
      </a:accent4>
      <a:accent5>
        <a:srgbClr val="C0AAAA"/>
      </a:accent5>
      <a:accent6>
        <a:srgbClr val="2D2D8A"/>
      </a:accent6>
      <a:hlink>
        <a:srgbClr val="000099"/>
      </a:hlink>
      <a:folHlink>
        <a:srgbClr val="0000FF"/>
      </a:folHlink>
    </a:clrScheme>
    <a:fontScheme name="TIMI_Template_whi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MI_Template_whi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MI_Template_whi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IMI_Template_white 13">
        <a:dk1>
          <a:srgbClr val="000000"/>
        </a:dk1>
        <a:lt1>
          <a:srgbClr val="FFFFFF"/>
        </a:lt1>
        <a:dk2>
          <a:srgbClr val="990000"/>
        </a:dk2>
        <a:lt2>
          <a:srgbClr val="808080"/>
        </a:lt2>
        <a:accent1>
          <a:srgbClr val="800000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C0AAAA"/>
        </a:accent5>
        <a:accent6>
          <a:srgbClr val="2D2D8A"/>
        </a:accent6>
        <a:hlink>
          <a:srgbClr val="000099"/>
        </a:hlink>
        <a:folHlink>
          <a:srgbClr val="0000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1_Default Design 14">
      <a:dk1>
        <a:srgbClr val="003366"/>
      </a:dk1>
      <a:lt1>
        <a:srgbClr val="FFFFFF"/>
      </a:lt1>
      <a:dk2>
        <a:srgbClr val="011C8D"/>
      </a:dk2>
      <a:lt2>
        <a:srgbClr val="CCFFFF"/>
      </a:lt2>
      <a:accent1>
        <a:srgbClr val="3366CC"/>
      </a:accent1>
      <a:accent2>
        <a:srgbClr val="00B000"/>
      </a:accent2>
      <a:accent3>
        <a:srgbClr val="AAABC5"/>
      </a:accent3>
      <a:accent4>
        <a:srgbClr val="DADADA"/>
      </a:accent4>
      <a:accent5>
        <a:srgbClr val="ADB8E2"/>
      </a:accent5>
      <a:accent6>
        <a:srgbClr val="009F00"/>
      </a:accent6>
      <a:hlink>
        <a:srgbClr val="66CCFF"/>
      </a:hlink>
      <a:folHlink>
        <a:srgbClr val="FFE701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3">
        <a:dk1>
          <a:srgbClr val="003366"/>
        </a:dk1>
        <a:lt1>
          <a:srgbClr val="FFFFFF"/>
        </a:lt1>
        <a:dk2>
          <a:srgbClr val="001D58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B4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4">
        <a:dk1>
          <a:srgbClr val="003366"/>
        </a:dk1>
        <a:lt1>
          <a:srgbClr val="FFFFFF"/>
        </a:lt1>
        <a:dk2>
          <a:srgbClr val="011C8D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BC5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DA1D4E2674448A0902ACE23E2F7F3" ma:contentTypeVersion="" ma:contentTypeDescription="Create a new document." ma:contentTypeScope="" ma:versionID="191e445e0c050d4b632f7bb5b3be5307">
  <xsd:schema xmlns:xsd="http://www.w3.org/2001/XMLSchema" xmlns:xs="http://www.w3.org/2001/XMLSchema" xmlns:p="http://schemas.microsoft.com/office/2006/metadata/properties" xmlns:ns2="9CC6DA9F-6D81-45C4-89C4-7EB77718B956" xmlns:ns3="42fe046d-86dd-43d2-bdc0-8f834945f3f1" xmlns:ns4="9cc6da9f-6d81-45c4-89c4-7eb77718b956" xmlns:ns5="dc2db4f8-0dc0-4834-9a51-1c3a49a46568" targetNamespace="http://schemas.microsoft.com/office/2006/metadata/properties" ma:root="true" ma:fieldsID="68cf666af73d6c3ab4e625def342c171" ns2:_="" ns3:_="" ns4:_="" ns5:_="">
    <xsd:import namespace="9CC6DA9F-6D81-45C4-89C4-7EB77718B956"/>
    <xsd:import namespace="42fe046d-86dd-43d2-bdc0-8f834945f3f1"/>
    <xsd:import namespace="9cc6da9f-6d81-45c4-89c4-7eb77718b956"/>
    <xsd:import namespace="dc2db4f8-0dc0-4834-9a51-1c3a49a4656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EventHashCode" minOccurs="0"/>
                <xsd:element ref="ns4:MediaServiceGenerationTim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fe046d-86dd-43d2-bdc0-8f834945f3f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cc6da9f-6d81-45c4-89c4-7eb77718b956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4" nillable="true" ma:displayName="MediaServiceLocation" ma:internalName="MediaServiceLocation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c4dd9da6-50f7-440a-9788-2f68cc8af53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2db4f8-0dc0-4834-9a51-1c3a49a46568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0ec229f0-7080-4adc-9a12-c317d1c33825}" ma:internalName="TaxCatchAll" ma:showField="CatchAllData" ma:web="fa15be3e-fb01-4526-974f-3b160512d6a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FD0BB8B1-4C5F-40A0-8423-66E790C412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CC6DA9F-6D81-45C4-89C4-7EB77718B956"/>
    <ds:schemaRef ds:uri="42fe046d-86dd-43d2-bdc0-8f834945f3f1"/>
    <ds:schemaRef ds:uri="9cc6da9f-6d81-45c4-89c4-7eb77718b956"/>
    <ds:schemaRef ds:uri="dc2db4f8-0dc0-4834-9a51-1c3a49a465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2B592DF-375D-4C9F-99A9-2F9C872D01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2559</Words>
  <Application>Microsoft Office PowerPoint</Application>
  <PresentationFormat>Widescreen</PresentationFormat>
  <Paragraphs>703</Paragraphs>
  <Slides>38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Arial Narrow</vt:lpstr>
      <vt:lpstr>Calibri</vt:lpstr>
      <vt:lpstr>Lucida Sans</vt:lpstr>
      <vt:lpstr>Times New Roman</vt:lpstr>
      <vt:lpstr>4_TIMI_Template_white</vt:lpstr>
      <vt:lpstr>3_Default Design</vt:lpstr>
      <vt:lpstr>FOURIER open label extension Slidedeck</vt:lpstr>
      <vt:lpstr>Long-Term Evolocumab in Patients with  Established Atherosclerotic Cardiovascular Disease:   Primary Results of the  FOURIER-OLE (Open-Label Extension) Studies</vt:lpstr>
      <vt:lpstr>Background</vt:lpstr>
      <vt:lpstr>Background (2)</vt:lpstr>
      <vt:lpstr>Evolocumab:  Evidence of Lag Effect for MACE</vt:lpstr>
      <vt:lpstr>Study Schema</vt:lpstr>
      <vt:lpstr>Methods</vt:lpstr>
      <vt:lpstr>Baseline Characteristics of  OLE Population at Randomization</vt:lpstr>
      <vt:lpstr>Effect on LDL-C</vt:lpstr>
      <vt:lpstr>Effect on LDL-C</vt:lpstr>
      <vt:lpstr>Long-Term Safety</vt:lpstr>
      <vt:lpstr>Efficacy during FOURIER-OLE</vt:lpstr>
      <vt:lpstr>Efficacy during FOURIER-OLE</vt:lpstr>
      <vt:lpstr>Efficacy during FOURIER-OLE Time Period</vt:lpstr>
      <vt:lpstr>Efficacy during FOURIER &amp; FOURIER-OLE</vt:lpstr>
      <vt:lpstr>Efficacy during FOURIER &amp; FOURIER-OLE</vt:lpstr>
      <vt:lpstr>Efficacy during FOURIER &amp; FOURIER-OLE</vt:lpstr>
      <vt:lpstr>MACE by Year of Study</vt:lpstr>
      <vt:lpstr>Summary</vt:lpstr>
      <vt:lpstr>Association Between Achieved LDL-Cholesterol and Long-term Cardiovascular and Safety Outcomes: An Analysis of the FOURIER and FOURIER-OLE Studies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 for Trial of Genotyping vs. Not</dc:title>
  <dc:creator>Sabatine, Marc S.,M.D.,M.P.H.</dc:creator>
  <cp:lastModifiedBy>Schoeser, Karina</cp:lastModifiedBy>
  <cp:revision>322</cp:revision>
  <cp:lastPrinted>2020-09-30T20:20:38Z</cp:lastPrinted>
  <dcterms:created xsi:type="dcterms:W3CDTF">2020-03-09T22:02:34Z</dcterms:created>
  <dcterms:modified xsi:type="dcterms:W3CDTF">2023-03-09T10:45:53Z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  <property fmtid="{D5CDD505-2E9C-101B-9397-08002B2CF9AE}" pid="3" name="MSIP_Label_f31142f3-8099-46d1-8755-df3fda1ce27f_Enabled">
    <vt:lpwstr>true</vt:lpwstr>
  </property>
  <property fmtid="{D5CDD505-2E9C-101B-9397-08002B2CF9AE}" pid="4" name="MSIP_Label_f31142f3-8099-46d1-8755-df3fda1ce27f_SetDate">
    <vt:lpwstr>2022-08-30T06:56:46Z</vt:lpwstr>
  </property>
  <property fmtid="{D5CDD505-2E9C-101B-9397-08002B2CF9AE}" pid="5" name="MSIP_Label_f31142f3-8099-46d1-8755-df3fda1ce27f_Method">
    <vt:lpwstr>Privileged</vt:lpwstr>
  </property>
  <property fmtid="{D5CDD505-2E9C-101B-9397-08002B2CF9AE}" pid="6" name="MSIP_Label_f31142f3-8099-46d1-8755-df3fda1ce27f_Name">
    <vt:lpwstr>Public_</vt:lpwstr>
  </property>
  <property fmtid="{D5CDD505-2E9C-101B-9397-08002B2CF9AE}" pid="7" name="MSIP_Label_f31142f3-8099-46d1-8755-df3fda1ce27f_SiteId">
    <vt:lpwstr>4b4266a6-1368-41af-ad5a-59eb634f7ad8</vt:lpwstr>
  </property>
  <property fmtid="{D5CDD505-2E9C-101B-9397-08002B2CF9AE}" pid="8" name="MSIP_Label_f31142f3-8099-46d1-8755-df3fda1ce27f_ActionId">
    <vt:lpwstr>3cd18bba-9a85-4eef-99cc-bab17aa57767</vt:lpwstr>
  </property>
  <property fmtid="{D5CDD505-2E9C-101B-9397-08002B2CF9AE}" pid="9" name="MSIP_Label_f31142f3-8099-46d1-8755-df3fda1ce27f_ContentBits">
    <vt:lpwstr>0</vt:lpwstr>
  </property>
</Properties>
</file>